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3"/>
  </p:notesMasterIdLst>
  <p:sldIdLst>
    <p:sldId id="382" r:id="rId3"/>
    <p:sldId id="410" r:id="rId4"/>
    <p:sldId id="411" r:id="rId5"/>
    <p:sldId id="387" r:id="rId6"/>
    <p:sldId id="412" r:id="rId7"/>
    <p:sldId id="413" r:id="rId8"/>
    <p:sldId id="391" r:id="rId9"/>
    <p:sldId id="409" r:id="rId10"/>
    <p:sldId id="389" r:id="rId11"/>
    <p:sldId id="390" r:id="rId12"/>
    <p:sldId id="392" r:id="rId13"/>
    <p:sldId id="393" r:id="rId14"/>
    <p:sldId id="395" r:id="rId15"/>
    <p:sldId id="397" r:id="rId16"/>
    <p:sldId id="396" r:id="rId17"/>
    <p:sldId id="406" r:id="rId18"/>
    <p:sldId id="399" r:id="rId19"/>
    <p:sldId id="400" r:id="rId20"/>
    <p:sldId id="414" r:id="rId21"/>
    <p:sldId id="401" r:id="rId22"/>
    <p:sldId id="287" r:id="rId23"/>
    <p:sldId id="288" r:id="rId24"/>
    <p:sldId id="289" r:id="rId25"/>
    <p:sldId id="290" r:id="rId26"/>
    <p:sldId id="291" r:id="rId27"/>
    <p:sldId id="332" r:id="rId28"/>
    <p:sldId id="333" r:id="rId29"/>
    <p:sldId id="294" r:id="rId30"/>
    <p:sldId id="402" r:id="rId31"/>
    <p:sldId id="403" r:id="rId32"/>
  </p:sldIdLst>
  <p:sldSz cx="12192000" cy="6858000"/>
  <p:notesSz cx="6858000" cy="9144000"/>
  <p:custDataLst>
    <p:tags r:id="rId3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7" Type="http://schemas.openxmlformats.org/officeDocument/2006/relationships/tags" Target="tags/tag20.xml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notesMaster" Target="notesMasters/notesMaster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6" Type="http://schemas.openxmlformats.org/officeDocument/2006/relationships/image" Target="../media/image23.wmf"/><Relationship Id="rId5" Type="http://schemas.openxmlformats.org/officeDocument/2006/relationships/image" Target="../media/image22.wmf"/><Relationship Id="rId4" Type="http://schemas.openxmlformats.org/officeDocument/2006/relationships/image" Target="../media/image21.wmf"/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3.vml.rels><?xml version="1.0" encoding="UTF-8" standalone="yes"?>
<Relationships xmlns="http://schemas.openxmlformats.org/package/2006/relationships"><Relationship Id="rId6" Type="http://schemas.openxmlformats.org/officeDocument/2006/relationships/image" Target="../media/image29.wmf"/><Relationship Id="rId5" Type="http://schemas.openxmlformats.org/officeDocument/2006/relationships/image" Target="../media/image28.wmf"/><Relationship Id="rId4" Type="http://schemas.openxmlformats.org/officeDocument/2006/relationships/image" Target="../media/image27.wmf"/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标题，一项大型内容和两项小型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6172200" y="1825625"/>
            <a:ext cx="5181600" cy="2098675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6172200" y="4076700"/>
            <a:ext cx="5181600" cy="21002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buClrTx/>
            </a:pPr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buClrTx/>
            </a:pPr>
            <a:endParaRPr lang="zh-CN" strike="noStrike" noProof="1" dirty="0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buClrTx/>
            </a:pPr>
            <a:fld id="{9A0DB2DC-4C9A-4742-B13C-FB6460FD3503}" type="slidenum">
              <a:rPr 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6172200" y="1825625"/>
            <a:ext cx="5181600" cy="2098675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6172200" y="4076700"/>
            <a:ext cx="5181600" cy="21002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buClrTx/>
            </a:pPr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buClrTx/>
            </a:pPr>
            <a:endParaRPr lang="zh-CN" strike="noStrike" noProof="1" dirty="0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buClrTx/>
            </a:pPr>
            <a:fld id="{9A0DB2DC-4C9A-4742-B13C-FB6460FD3503}" type="slidenum">
              <a:rPr 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buClrTx/>
            </a:pPr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buClrTx/>
            </a:pPr>
            <a:endParaRPr lang="zh-CN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buClrTx/>
            </a:pPr>
            <a:fld id="{9A0DB2DC-4C9A-4742-B13C-FB6460FD3503}" type="slidenum">
              <a:rPr 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.v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6.xml"/><Relationship Id="rId3" Type="http://schemas.openxmlformats.org/officeDocument/2006/relationships/image" Target="../media/image10.jpeg"/><Relationship Id="rId2" Type="http://schemas.openxmlformats.org/officeDocument/2006/relationships/image" Target="../media/image9.wmf"/><Relationship Id="rId1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2.png"/><Relationship Id="rId3" Type="http://schemas.openxmlformats.org/officeDocument/2006/relationships/tags" Target="../tags/tag8.xml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.xml"/><Relationship Id="rId1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.xml"/><Relationship Id="rId1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17.png"/><Relationship Id="rId7" Type="http://schemas.openxmlformats.org/officeDocument/2006/relationships/slide" Target="slide16.xml"/><Relationship Id="rId6" Type="http://schemas.openxmlformats.org/officeDocument/2006/relationships/tags" Target="../tags/tag11.xml"/><Relationship Id="rId5" Type="http://schemas.openxmlformats.org/officeDocument/2006/relationships/image" Target="../media/image16.png"/><Relationship Id="rId4" Type="http://schemas.openxmlformats.org/officeDocument/2006/relationships/slide" Target="slide14.xml"/><Relationship Id="rId3" Type="http://schemas.openxmlformats.org/officeDocument/2006/relationships/image" Target="../media/image15.png"/><Relationship Id="rId2" Type="http://schemas.openxmlformats.org/officeDocument/2006/relationships/slide" Target="slide15.xml"/><Relationship Id="rId1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6.bin"/><Relationship Id="rId8" Type="http://schemas.openxmlformats.org/officeDocument/2006/relationships/image" Target="../media/image21.wmf"/><Relationship Id="rId7" Type="http://schemas.openxmlformats.org/officeDocument/2006/relationships/oleObject" Target="../embeddings/oleObject5.bin"/><Relationship Id="rId6" Type="http://schemas.openxmlformats.org/officeDocument/2006/relationships/image" Target="../media/image20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9.wmf"/><Relationship Id="rId3" Type="http://schemas.openxmlformats.org/officeDocument/2006/relationships/oleObject" Target="../embeddings/oleObject3.bin"/><Relationship Id="rId2" Type="http://schemas.openxmlformats.org/officeDocument/2006/relationships/image" Target="../media/image18.wmf"/><Relationship Id="rId17" Type="http://schemas.openxmlformats.org/officeDocument/2006/relationships/vmlDrawing" Target="../drawings/vmlDrawing2.vml"/><Relationship Id="rId16" Type="http://schemas.openxmlformats.org/officeDocument/2006/relationships/slideLayout" Target="../slideLayouts/slideLayout13.xml"/><Relationship Id="rId15" Type="http://schemas.openxmlformats.org/officeDocument/2006/relationships/tags" Target="../tags/tag12.xml"/><Relationship Id="rId14" Type="http://schemas.openxmlformats.org/officeDocument/2006/relationships/image" Target="../media/image15.png"/><Relationship Id="rId13" Type="http://schemas.openxmlformats.org/officeDocument/2006/relationships/slide" Target="slide13.xml"/><Relationship Id="rId12" Type="http://schemas.openxmlformats.org/officeDocument/2006/relationships/image" Target="../media/image23.wmf"/><Relationship Id="rId11" Type="http://schemas.openxmlformats.org/officeDocument/2006/relationships/oleObject" Target="../embeddings/oleObject7.bin"/><Relationship Id="rId10" Type="http://schemas.openxmlformats.org/officeDocument/2006/relationships/image" Target="../media/image22.wmf"/><Relationship Id="rId1" Type="http://schemas.openxmlformats.org/officeDocument/2006/relationships/oleObject" Target="../embeddings/oleObject2.bin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2.bin"/><Relationship Id="rId8" Type="http://schemas.openxmlformats.org/officeDocument/2006/relationships/image" Target="../media/image27.wmf"/><Relationship Id="rId7" Type="http://schemas.openxmlformats.org/officeDocument/2006/relationships/oleObject" Target="../embeddings/oleObject11.bin"/><Relationship Id="rId6" Type="http://schemas.openxmlformats.org/officeDocument/2006/relationships/image" Target="../media/image26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25.wmf"/><Relationship Id="rId3" Type="http://schemas.openxmlformats.org/officeDocument/2006/relationships/oleObject" Target="../embeddings/oleObject9.bin"/><Relationship Id="rId2" Type="http://schemas.openxmlformats.org/officeDocument/2006/relationships/image" Target="../media/image24.wmf"/><Relationship Id="rId17" Type="http://schemas.openxmlformats.org/officeDocument/2006/relationships/vmlDrawing" Target="../drawings/vmlDrawing3.vml"/><Relationship Id="rId16" Type="http://schemas.openxmlformats.org/officeDocument/2006/relationships/slideLayout" Target="../slideLayouts/slideLayout12.xml"/><Relationship Id="rId15" Type="http://schemas.openxmlformats.org/officeDocument/2006/relationships/tags" Target="../tags/tag13.xml"/><Relationship Id="rId14" Type="http://schemas.openxmlformats.org/officeDocument/2006/relationships/image" Target="../media/image16.png"/><Relationship Id="rId13" Type="http://schemas.openxmlformats.org/officeDocument/2006/relationships/slide" Target="slide13.xml"/><Relationship Id="rId12" Type="http://schemas.openxmlformats.org/officeDocument/2006/relationships/image" Target="../media/image29.wmf"/><Relationship Id="rId11" Type="http://schemas.openxmlformats.org/officeDocument/2006/relationships/oleObject" Target="../embeddings/oleObject13.bin"/><Relationship Id="rId10" Type="http://schemas.openxmlformats.org/officeDocument/2006/relationships/image" Target="../media/image28.wmf"/><Relationship Id="rId1" Type="http://schemas.openxmlformats.org/officeDocument/2006/relationships/oleObject" Target="../embeddings/oleObject8.bin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4.vml"/><Relationship Id="rId8" Type="http://schemas.openxmlformats.org/officeDocument/2006/relationships/slideLayout" Target="../slideLayouts/slideLayout7.xml"/><Relationship Id="rId7" Type="http://schemas.openxmlformats.org/officeDocument/2006/relationships/tags" Target="../tags/tag14.x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30.wmf"/><Relationship Id="rId3" Type="http://schemas.openxmlformats.org/officeDocument/2006/relationships/oleObject" Target="../embeddings/oleObject15.bin"/><Relationship Id="rId2" Type="http://schemas.openxmlformats.org/officeDocument/2006/relationships/image" Target="../media/image20.wmf"/><Relationship Id="rId1" Type="http://schemas.openxmlformats.org/officeDocument/2006/relationships/oleObject" Target="../embeddings/oleObject14.bin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tags" Target="../tags/tag18.xml"/><Relationship Id="rId4" Type="http://schemas.openxmlformats.org/officeDocument/2006/relationships/tags" Target="../tags/tag17.xml"/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6.png"/><Relationship Id="rId3" Type="http://schemas.openxmlformats.org/officeDocument/2006/relationships/tags" Target="../tags/tag19.xml"/><Relationship Id="rId2" Type="http://schemas.microsoft.com/office/2007/relationships/media" Target="../media/media2.mp4"/><Relationship Id="rId1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38150" y="1753870"/>
            <a:ext cx="9471660" cy="1517650"/>
          </a:xfrm>
        </p:spPr>
        <p:txBody>
          <a:bodyPr vert="horz" wrap="square" lIns="91440" tIns="45720" rIns="91440" bIns="45720" numCol="1" anchor="b" anchorCtr="0" compatLnSpc="1">
            <a:no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br>
              <a:rPr lang="en-US" altLang="zh-CN" sz="6600" b="1" noProof="0" smtClean="0">
                <a:ln>
                  <a:noFill/>
                </a:ln>
                <a:solidFill>
                  <a:srgbClr val="004BE2"/>
                </a:solidFill>
                <a:effectLst/>
                <a:uLnTx/>
                <a:uFillTx/>
                <a:ea typeface="宋体" panose="02010600030101010101" pitchFamily="2" charset="-122"/>
                <a:sym typeface="+mn-ea"/>
              </a:rPr>
            </a:br>
            <a:r>
              <a:rPr lang="en-US" altLang="zh-CN" sz="6600" b="1" dirty="0">
                <a:solidFill>
                  <a:srgbClr val="C000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  <a:t>8.2 多边形的内角和</a:t>
            </a:r>
            <a:endParaRPr kumimoji="0" lang="en-US" altLang="zh-CN" sz="6600" b="1" i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470025" y="5315585"/>
            <a:ext cx="609600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6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李浩</a:t>
            </a:r>
            <a:r>
              <a:rPr lang="en-US" altLang="zh-CN" sz="36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</a:t>
            </a:r>
            <a:r>
              <a:rPr lang="en-US" altLang="zh-CN" sz="36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南阳市第十七中学</a:t>
            </a:r>
            <a:r>
              <a:rPr lang="zh-CN" altLang="en-US" sz="36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校</a:t>
            </a:r>
            <a:r>
              <a:rPr lang="en-US" altLang="zh-CN" sz="36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</a:t>
            </a:r>
            <a:endParaRPr lang="zh-CN" altLang="en-US" sz="36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ctr"/>
            <a:endParaRPr lang="en-US" altLang="zh-CN" sz="36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pic>
        <p:nvPicPr>
          <p:cNvPr id="4" name="图片 3" descr="课件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6200000">
            <a:off x="6744970" y="1383030"/>
            <a:ext cx="6854825" cy="409702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3970" y="3810"/>
            <a:ext cx="8502015" cy="1549400"/>
          </a:xfrm>
          <a:prstGeom prst="rect">
            <a:avLst/>
          </a:prstGeom>
          <a:solidFill>
            <a:srgbClr val="97A359"/>
          </a:solidFill>
          <a:ln>
            <a:solidFill>
              <a:srgbClr val="9AA2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 defTabSz="457200" fontAlgn="base">
              <a:buClrTx/>
              <a:buSzTx/>
              <a:buFontTx/>
              <a:defRPr/>
            </a:pPr>
            <a:r>
              <a:rPr lang="en-US" altLang="zh-CN" sz="5400" b="1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华</a:t>
            </a:r>
            <a:r>
              <a:rPr lang="zh-CN" altLang="en-US" sz="5400" b="1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东</a:t>
            </a:r>
            <a:r>
              <a:rPr lang="en-US" altLang="zh-CN" sz="5400" b="1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师大版七年级数学下册</a:t>
            </a:r>
            <a:endParaRPr lang="en-US" altLang="zh-CN" sz="5400" b="1" noProof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5361" name="图片 71683" descr="145321i2lyyzu33kyq3dy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07465" y="1364615"/>
            <a:ext cx="9239885" cy="485584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71693" name="组合 71692"/>
          <p:cNvGrpSpPr/>
          <p:nvPr/>
        </p:nvGrpSpPr>
        <p:grpSpPr>
          <a:xfrm>
            <a:off x="3636963" y="2982913"/>
            <a:ext cx="4576763" cy="1703387"/>
            <a:chOff x="1403" y="1495"/>
            <a:chExt cx="2883" cy="1073"/>
          </a:xfrm>
        </p:grpSpPr>
        <p:sp>
          <p:nvSpPr>
            <p:cNvPr id="15363" name="直接连接符 71687"/>
            <p:cNvSpPr/>
            <p:nvPr/>
          </p:nvSpPr>
          <p:spPr>
            <a:xfrm flipH="1">
              <a:off x="1403" y="1495"/>
              <a:ext cx="1542" cy="1034"/>
            </a:xfrm>
            <a:prstGeom prst="line">
              <a:avLst/>
            </a:prstGeom>
            <a:ln w="12700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5365" name="直接连接符 71690"/>
            <p:cNvSpPr/>
            <p:nvPr/>
          </p:nvSpPr>
          <p:spPr>
            <a:xfrm flipH="1" flipV="1">
              <a:off x="2925" y="1525"/>
              <a:ext cx="1361" cy="1043"/>
            </a:xfrm>
            <a:prstGeom prst="line">
              <a:avLst/>
            </a:prstGeom>
            <a:ln w="12700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5366" name="直接连接符 71691"/>
            <p:cNvSpPr/>
            <p:nvPr/>
          </p:nvSpPr>
          <p:spPr>
            <a:xfrm flipH="1">
              <a:off x="1434" y="2568"/>
              <a:ext cx="2813" cy="0"/>
            </a:xfrm>
            <a:prstGeom prst="line">
              <a:avLst/>
            </a:prstGeom>
            <a:ln w="12700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5" name="矩形 4"/>
          <p:cNvSpPr/>
          <p:nvPr/>
        </p:nvSpPr>
        <p:spPr>
          <a:xfrm>
            <a:off x="-29210" y="0"/>
            <a:ext cx="12221210" cy="1360805"/>
          </a:xfrm>
          <a:prstGeom prst="rect">
            <a:avLst/>
          </a:prstGeom>
          <a:solidFill>
            <a:srgbClr val="97A359"/>
          </a:solidFill>
          <a:ln>
            <a:solidFill>
              <a:srgbClr val="9AA2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4000" b="1" dirty="0">
                <a:solidFill>
                  <a:srgbClr val="FFFF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温故知新:</a:t>
            </a:r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6385" name="图片 86017" descr="00082327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0"/>
            <a:ext cx="9144000" cy="68595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9" name="文本框 1028"/>
          <p:cNvSpPr txBox="1"/>
          <p:nvPr>
            <p:custDataLst>
              <p:tags r:id="rId1"/>
            </p:custDataLst>
          </p:nvPr>
        </p:nvSpPr>
        <p:spPr>
          <a:xfrm>
            <a:off x="2686685" y="1628140"/>
            <a:ext cx="364490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一、三角形有关知识</a:t>
            </a:r>
            <a:endParaRPr lang="zh-CN" altLang="en-US" sz="2800" b="1" dirty="0">
              <a:solidFill>
                <a:schemeClr val="accent1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2561590" y="2244090"/>
            <a:ext cx="6906895" cy="9817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>
                <a:sym typeface="+mn-ea"/>
              </a:rPr>
              <a:t>问题</a:t>
            </a:r>
            <a:r>
              <a:rPr lang="zh-CN" altLang="en-US" sz="2400">
                <a:sym typeface="+mn-ea"/>
              </a:rPr>
              <a:t>一：</a:t>
            </a:r>
            <a:r>
              <a:rPr lang="zh-CN" altLang="en-US" sz="2400"/>
              <a:t>你还记得三角形内角和多少度吗？</a:t>
            </a:r>
            <a:endParaRPr lang="zh-CN" altLang="en-US" sz="2400"/>
          </a:p>
          <a:p>
            <a:r>
              <a:rPr lang="zh-CN" altLang="en-US" sz="2400">
                <a:solidFill>
                  <a:srgbClr val="FF0000"/>
                </a:solidFill>
              </a:rPr>
              <a:t>（三角形内角和</a:t>
            </a:r>
            <a:r>
              <a:rPr lang="en-US" altLang="zh-CN" sz="2400">
                <a:solidFill>
                  <a:srgbClr val="FF0000"/>
                </a:solidFill>
              </a:rPr>
              <a:t>180</a:t>
            </a:r>
            <a:r>
              <a:rPr lang="en-US" altLang="en-US" sz="2400">
                <a:solidFill>
                  <a:srgbClr val="FF0000"/>
                </a:solidFill>
                <a:sym typeface="+mn-ea"/>
              </a:rPr>
              <a:t>°</a:t>
            </a:r>
            <a:r>
              <a:rPr lang="zh-CN" altLang="en-US" sz="2400">
                <a:solidFill>
                  <a:srgbClr val="FF0000"/>
                </a:solidFill>
              </a:rPr>
              <a:t>）</a:t>
            </a:r>
            <a:endParaRPr lang="zh-CN" altLang="en-US" sz="2400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528820" y="4196715"/>
            <a:ext cx="2440940" cy="5391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>
              <a:buClrTx/>
              <a:buSzTx/>
              <a:buFontTx/>
            </a:pPr>
            <a:r>
              <a:rPr lang="zh-CN" altLang="en-US" sz="2400">
                <a:sym typeface="+mn-ea"/>
              </a:rPr>
              <a:t>能解释一下吗？</a:t>
            </a:r>
            <a:endParaRPr lang="zh-CN" altLang="en-US" sz="2400"/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2561590" y="3674745"/>
            <a:ext cx="7173595" cy="10610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>
                <a:sym typeface="+mn-ea"/>
              </a:rPr>
              <a:t>问题</a:t>
            </a:r>
            <a:r>
              <a:rPr lang="zh-CN" altLang="en-US" sz="2400">
                <a:sym typeface="+mn-ea"/>
              </a:rPr>
              <a:t>一</a:t>
            </a:r>
            <a:r>
              <a:rPr lang="zh-CN" altLang="en-US" sz="2400">
                <a:sym typeface="+mn-ea"/>
              </a:rPr>
              <a:t>：你知道长方形和正方形内角和多少度吗？ </a:t>
            </a:r>
            <a:endParaRPr lang="en-US" altLang="zh-CN" sz="2400">
              <a:solidFill>
                <a:srgbClr val="FF0000"/>
              </a:solidFill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-635" y="3810"/>
            <a:ext cx="12221210" cy="1360805"/>
          </a:xfrm>
          <a:prstGeom prst="rect">
            <a:avLst/>
          </a:prstGeom>
          <a:solidFill>
            <a:srgbClr val="97A359"/>
          </a:solidFill>
          <a:ln>
            <a:solidFill>
              <a:srgbClr val="9AA2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4"/>
            </p:custDataLst>
          </p:nvPr>
        </p:nvSpPr>
        <p:spPr>
          <a:xfrm>
            <a:off x="2686685" y="3152775"/>
            <a:ext cx="364490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二、多边形有关知识</a:t>
            </a:r>
            <a:endParaRPr lang="zh-CN" altLang="en-US" sz="2800" b="1" dirty="0">
              <a:solidFill>
                <a:schemeClr val="accent1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sp>
        <p:nvSpPr>
          <p:cNvPr id="9" name="标题 1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211138" y="-124460"/>
            <a:ext cx="8958263" cy="11620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b" anchorCtr="0" compatLnSpc="1">
            <a:no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5400" kern="120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262626"/>
                </a:solidFill>
                <a:latin typeface="Century Gothic" panose="020B0502020202020204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262626"/>
                </a:solidFill>
                <a:latin typeface="Century Gothic" panose="020B0502020202020204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262626"/>
                </a:solidFill>
                <a:latin typeface="Century Gothic" panose="020B0502020202020204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262626"/>
                </a:solidFill>
                <a:latin typeface="Century Gothic" panose="020B0502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66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j-cs"/>
                <a:sym typeface="幼圆" panose="02010509060101010101" pitchFamily="49" charset="-122"/>
              </a:rPr>
              <a:t> </a:t>
            </a:r>
            <a:r>
              <a:rPr kumimoji="0" lang="en-US" altLang="zh-CN" sz="6600" b="1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j-cs"/>
                <a:sym typeface="幼圆" panose="02010509060101010101" pitchFamily="49" charset="-122"/>
              </a:rPr>
              <a:t> </a:t>
            </a:r>
            <a:br>
              <a:rPr kumimoji="0" lang="en-US" altLang="zh-CN" sz="6600" b="1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j-cs"/>
                <a:sym typeface="幼圆" panose="02010509060101010101" pitchFamily="49" charset="-122"/>
              </a:rPr>
            </a:br>
            <a:r>
              <a:rPr lang="zh-CN" altLang="en-US" sz="4000" b="1" dirty="0">
                <a:solidFill>
                  <a:srgbClr val="FFFF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  <a:t>温故知新</a:t>
            </a:r>
            <a:r>
              <a:rPr lang="zh-CN" altLang="en-US" sz="4000" b="1" strike="noStrike" dirty="0">
                <a:solidFill>
                  <a:srgbClr val="FFFF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  <a:t>:</a:t>
            </a:r>
            <a:endParaRPr kumimoji="0" lang="en-US" altLang="zh-CN" sz="4000" b="1" i="0" u="none" strike="noStrike" kern="1200" cap="none" spc="0" normalizeH="0" baseline="0" noProof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517775" y="4196715"/>
            <a:ext cx="20110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Tx/>
              <a:buSzTx/>
              <a:buFontTx/>
            </a:pPr>
            <a:r>
              <a:rPr lang="zh-CN" altLang="en-US" sz="2400">
                <a:solidFill>
                  <a:srgbClr val="FF0000"/>
                </a:solidFill>
                <a:sym typeface="+mn-ea"/>
              </a:rPr>
              <a:t>（都是360°）</a:t>
            </a:r>
            <a:endParaRPr lang="zh-CN" altLang="en-US" sz="24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9" grpId="0"/>
      <p:bldP spid="8" grpId="0"/>
      <p:bldP spid="14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7057" name="图片 87056" descr="Hztt_2010-05-25_20-20-45_06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3455988"/>
            <a:ext cx="4537075" cy="34020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7058" name="图片 87057" descr="20140124_435dfd79a3647f5f3961xFfv6HBEKag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5795963" cy="34607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7044" name="图片 87043" descr="1515810086_3258712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0758" y="2357438"/>
            <a:ext cx="4500562" cy="45005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7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7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7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8433" name="图片 91140" descr="0063jB2zzy6UCyRs9O5f5&amp;69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75050" y="1989138"/>
            <a:ext cx="6696075" cy="43576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1139" name="内容占位符 91138"/>
          <p:cNvSpPr>
            <a:spLocks noGrp="1" noRot="1"/>
          </p:cNvSpPr>
          <p:nvPr>
            <p:ph idx="1"/>
          </p:nvPr>
        </p:nvSpPr>
        <p:spPr>
          <a:xfrm>
            <a:off x="1847850" y="333375"/>
            <a:ext cx="8208963" cy="1800225"/>
          </a:xfrm>
        </p:spPr>
        <p:txBody>
          <a:bodyPr anchor="t" anchorCtr="0"/>
          <a:p>
            <a:r>
              <a:rPr lang="zh-CN" altLang="en-US" sz="2800" b="1" dirty="0">
                <a:ea typeface="楷体" panose="02010609060101010101" pitchFamily="49" charset="-122"/>
              </a:rPr>
              <a:t>诸葛八卦村，位于浙江省，是迄今发现的诸葛亮后裔的最大聚居地。村中建筑格局按“</a:t>
            </a:r>
            <a:r>
              <a:rPr lang="zh-CN" altLang="en-US" sz="2800" b="1" dirty="0">
                <a:solidFill>
                  <a:schemeClr val="hlink"/>
                </a:solidFill>
                <a:ea typeface="楷体" panose="02010609060101010101" pitchFamily="49" charset="-122"/>
              </a:rPr>
              <a:t>八阵图</a:t>
            </a:r>
            <a:r>
              <a:rPr lang="zh-CN" altLang="en-US" sz="2800" b="1" dirty="0">
                <a:ea typeface="楷体" panose="02010609060101010101" pitchFamily="49" charset="-122"/>
              </a:rPr>
              <a:t>”样式布列，且保存了大量明清古民居，是我国举世无双的古文化村落。</a:t>
            </a:r>
            <a:endParaRPr lang="zh-CN" altLang="en-US" sz="2800" b="1" dirty="0">
              <a:ea typeface="楷体" panose="02010609060101010101" pitchFamily="49" charset="-122"/>
            </a:endParaRPr>
          </a:p>
        </p:txBody>
      </p:sp>
      <p:pic>
        <p:nvPicPr>
          <p:cNvPr id="91143" name="图片 91142" descr="201011101515180396834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924175"/>
            <a:ext cx="3529013" cy="26463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1145" name="八边形 91144"/>
          <p:cNvSpPr/>
          <p:nvPr/>
        </p:nvSpPr>
        <p:spPr>
          <a:xfrm>
            <a:off x="1847850" y="2924175"/>
            <a:ext cx="2879725" cy="2665413"/>
          </a:xfrm>
          <a:prstGeom prst="octagon">
            <a:avLst>
              <a:gd name="adj" fmla="val 29287"/>
            </a:avLst>
          </a:prstGeom>
          <a:solidFill>
            <a:schemeClr val="bg1">
              <a:alpha val="0"/>
            </a:schemeClr>
          </a:solidFill>
          <a:ln w="889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p>
            <a:endParaRPr lang="zh-CN" altLang="en-US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charRg st="0" end="7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1139">
                                            <p:txEl>
                                              <p:charRg st="0" end="7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1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1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521 -0.00509 L 0.42327 -0.00509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911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3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698" name="直接连接符 106499"/>
          <p:cNvSpPr/>
          <p:nvPr/>
        </p:nvSpPr>
        <p:spPr>
          <a:xfrm flipH="1">
            <a:off x="2640013" y="2062163"/>
            <a:ext cx="863600" cy="863600"/>
          </a:xfrm>
          <a:prstGeom prst="line">
            <a:avLst/>
          </a:prstGeom>
          <a:ln w="508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9699" name="直接连接符 106500"/>
          <p:cNvSpPr/>
          <p:nvPr/>
        </p:nvSpPr>
        <p:spPr>
          <a:xfrm>
            <a:off x="3503613" y="2060575"/>
            <a:ext cx="1439862" cy="0"/>
          </a:xfrm>
          <a:prstGeom prst="line">
            <a:avLst/>
          </a:prstGeom>
          <a:ln w="508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9700" name="直接连接符 106501"/>
          <p:cNvSpPr/>
          <p:nvPr/>
        </p:nvSpPr>
        <p:spPr>
          <a:xfrm>
            <a:off x="4943475" y="2062163"/>
            <a:ext cx="863600" cy="863600"/>
          </a:xfrm>
          <a:prstGeom prst="line">
            <a:avLst/>
          </a:prstGeom>
          <a:ln w="508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9701" name="直接连接符 106502"/>
          <p:cNvSpPr/>
          <p:nvPr/>
        </p:nvSpPr>
        <p:spPr>
          <a:xfrm>
            <a:off x="2640013" y="2925763"/>
            <a:ext cx="665162" cy="1152525"/>
          </a:xfrm>
          <a:prstGeom prst="line">
            <a:avLst/>
          </a:prstGeom>
          <a:ln w="508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9702" name="直接连接符 106503"/>
          <p:cNvSpPr/>
          <p:nvPr/>
        </p:nvSpPr>
        <p:spPr>
          <a:xfrm>
            <a:off x="3287713" y="4078288"/>
            <a:ext cx="1655762" cy="0"/>
          </a:xfrm>
          <a:prstGeom prst="line">
            <a:avLst/>
          </a:prstGeom>
          <a:ln w="508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9703" name="直接连接符 106504"/>
          <p:cNvSpPr/>
          <p:nvPr/>
        </p:nvSpPr>
        <p:spPr>
          <a:xfrm flipV="1">
            <a:off x="4943475" y="2925763"/>
            <a:ext cx="863600" cy="1152525"/>
          </a:xfrm>
          <a:prstGeom prst="line">
            <a:avLst/>
          </a:prstGeom>
          <a:ln w="50800" cap="flat" cmpd="sng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29704" name="文本框 106505"/>
          <p:cNvSpPr txBox="1"/>
          <p:nvPr/>
        </p:nvSpPr>
        <p:spPr>
          <a:xfrm>
            <a:off x="3143250" y="1557338"/>
            <a:ext cx="513715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A</a:t>
            </a:r>
            <a:r>
              <a:rPr lang="en-US" altLang="zh-CN" sz="2400" b="1" baseline="-25000"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  <a:endParaRPr lang="en-US" altLang="zh-CN" sz="2400" b="1" baseline="-250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05" name="文本框 106506"/>
          <p:cNvSpPr txBox="1"/>
          <p:nvPr/>
        </p:nvSpPr>
        <p:spPr>
          <a:xfrm>
            <a:off x="2927350" y="4052888"/>
            <a:ext cx="513715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A</a:t>
            </a:r>
            <a:r>
              <a:rPr lang="en-US" altLang="zh-CN" sz="2400" b="1" baseline="-25000">
                <a:latin typeface="Arial" panose="020B0604020202020204" pitchFamily="34" charset="0"/>
                <a:ea typeface="宋体" panose="02010600030101010101" pitchFamily="2" charset="-122"/>
              </a:rPr>
              <a:t>4</a:t>
            </a:r>
            <a:endParaRPr lang="en-US" altLang="zh-CN" sz="2400" b="1" baseline="-250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06" name="文本框 106507"/>
          <p:cNvSpPr txBox="1"/>
          <p:nvPr/>
        </p:nvSpPr>
        <p:spPr>
          <a:xfrm>
            <a:off x="4799013" y="4078288"/>
            <a:ext cx="513715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A</a:t>
            </a:r>
            <a:r>
              <a:rPr lang="en-US" altLang="zh-CN" sz="2400" b="1" baseline="-25000">
                <a:latin typeface="Arial" panose="020B0604020202020204" pitchFamily="34" charset="0"/>
                <a:ea typeface="宋体" panose="02010600030101010101" pitchFamily="2" charset="-122"/>
              </a:rPr>
              <a:t>5</a:t>
            </a:r>
            <a:endParaRPr lang="en-US" altLang="zh-CN" sz="2400" b="1" baseline="-250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07" name="文本框 106508"/>
          <p:cNvSpPr txBox="1"/>
          <p:nvPr/>
        </p:nvSpPr>
        <p:spPr>
          <a:xfrm>
            <a:off x="5807075" y="2638425"/>
            <a:ext cx="52451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A</a:t>
            </a:r>
            <a:r>
              <a:rPr lang="en-US" altLang="zh-CN" sz="2400" b="1" baseline="-25000">
                <a:latin typeface="Arial" panose="020B0604020202020204" pitchFamily="34" charset="0"/>
                <a:ea typeface="宋体" panose="02010600030101010101" pitchFamily="2" charset="-122"/>
              </a:rPr>
              <a:t>n</a:t>
            </a:r>
            <a:endParaRPr lang="en-US" altLang="zh-CN" sz="2400" b="1" baseline="-250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08" name="文本框 106509"/>
          <p:cNvSpPr txBox="1"/>
          <p:nvPr/>
        </p:nvSpPr>
        <p:spPr>
          <a:xfrm>
            <a:off x="2135188" y="2638425"/>
            <a:ext cx="513715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A</a:t>
            </a:r>
            <a:r>
              <a:rPr lang="en-US" altLang="zh-CN" sz="2400" b="1" baseline="-25000"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  <a:endParaRPr lang="en-US" altLang="zh-CN" sz="2400" b="1" baseline="-250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09" name="文本框 106510"/>
          <p:cNvSpPr txBox="1"/>
          <p:nvPr/>
        </p:nvSpPr>
        <p:spPr>
          <a:xfrm>
            <a:off x="4727575" y="1557338"/>
            <a:ext cx="513715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A</a:t>
            </a:r>
            <a:r>
              <a:rPr lang="en-US" altLang="zh-CN" sz="2400" b="1" baseline="-25000">
                <a:latin typeface="Arial" panose="020B0604020202020204" pitchFamily="34" charset="0"/>
                <a:ea typeface="宋体" panose="02010600030101010101" pitchFamily="2" charset="-122"/>
              </a:rPr>
              <a:t>1</a:t>
            </a:r>
            <a:endParaRPr lang="en-US" altLang="zh-CN" sz="2400" b="1" baseline="-250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10" name="文本框 106516"/>
          <p:cNvSpPr txBox="1"/>
          <p:nvPr/>
        </p:nvSpPr>
        <p:spPr>
          <a:xfrm>
            <a:off x="2998788" y="4797425"/>
            <a:ext cx="3168650" cy="4603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sz="2400" b="1" dirty="0">
                <a:solidFill>
                  <a:schemeClr val="hlink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多边形（</a:t>
            </a:r>
            <a:r>
              <a:rPr lang="en-US" altLang="zh-CN" sz="2400" b="1">
                <a:solidFill>
                  <a:schemeClr val="hlink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n</a:t>
            </a:r>
            <a:r>
              <a:rPr lang="zh-CN" altLang="en-US" sz="2400" b="1" dirty="0">
                <a:solidFill>
                  <a:schemeClr val="hlink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边形）</a:t>
            </a:r>
            <a:endParaRPr lang="zh-CN" altLang="en-US" sz="2400" b="1" dirty="0">
              <a:solidFill>
                <a:schemeClr val="hlin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106525" name="内容占位符 106524"/>
          <p:cNvGraphicFramePr>
            <a:graphicFrameLocks noGrp="1"/>
          </p:cNvGraphicFramePr>
          <p:nvPr>
            <p:ph idx="1"/>
          </p:nvPr>
        </p:nvGraphicFramePr>
        <p:xfrm>
          <a:off x="2566988" y="5661025"/>
          <a:ext cx="4446587" cy="554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1841500" imgH="228600" progId="Equation.DSMT4">
                  <p:embed/>
                </p:oleObj>
              </mc:Choice>
              <mc:Fallback>
                <p:oleObj name="" r:id="rId1" imgW="1841500" imgH="228600" progId="Equation.DSMT4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566988" y="5661025"/>
                        <a:ext cx="4446587" cy="554038"/>
                      </a:xfrm>
                      <a:prstGeom prst="rect">
                        <a:avLst/>
                      </a:prstGeom>
                      <a:noFill/>
                      <a:ln w="38100"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6527" name="图片 106526" descr="思考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9600" y="4913313"/>
            <a:ext cx="1944688" cy="19446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矩形 4"/>
          <p:cNvSpPr/>
          <p:nvPr/>
        </p:nvSpPr>
        <p:spPr>
          <a:xfrm>
            <a:off x="13970" y="3810"/>
            <a:ext cx="12206605" cy="1360805"/>
          </a:xfrm>
          <a:prstGeom prst="rect">
            <a:avLst/>
          </a:prstGeom>
          <a:solidFill>
            <a:srgbClr val="97A359"/>
          </a:solidFill>
          <a:ln>
            <a:solidFill>
              <a:srgbClr val="9AA2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标题 1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211138" y="-124460"/>
            <a:ext cx="8958263" cy="11620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b" anchorCtr="0" compatLnSpc="1">
            <a:no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5400" kern="120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262626"/>
                </a:solidFill>
                <a:latin typeface="Century Gothic" panose="020B0502020202020204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262626"/>
                </a:solidFill>
                <a:latin typeface="Century Gothic" panose="020B0502020202020204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262626"/>
                </a:solidFill>
                <a:latin typeface="Century Gothic" panose="020B0502020202020204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262626"/>
                </a:solidFill>
                <a:latin typeface="Century Gothic" panose="020B0502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66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j-cs"/>
                <a:sym typeface="幼圆" panose="02010509060101010101" pitchFamily="49" charset="-122"/>
              </a:rPr>
              <a:t> </a:t>
            </a:r>
            <a:r>
              <a:rPr kumimoji="0" lang="en-US" altLang="zh-CN" sz="6600" b="1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j-cs"/>
                <a:sym typeface="幼圆" panose="02010509060101010101" pitchFamily="49" charset="-122"/>
              </a:rPr>
              <a:t> </a:t>
            </a:r>
            <a:br>
              <a:rPr kumimoji="0" lang="en-US" altLang="zh-CN" sz="6600" b="1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j-cs"/>
                <a:sym typeface="幼圆" panose="02010509060101010101" pitchFamily="49" charset="-122"/>
              </a:rPr>
            </a:br>
            <a:r>
              <a:rPr lang="zh-CN" altLang="en-US" sz="4000" b="1" dirty="0">
                <a:solidFill>
                  <a:srgbClr val="FFFF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  <a:t>探究多边形的内角和</a:t>
            </a:r>
            <a:r>
              <a:rPr lang="zh-CN" altLang="en-US" sz="4000" b="1" strike="noStrike" dirty="0">
                <a:solidFill>
                  <a:srgbClr val="FFFF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  <a:t>:</a:t>
            </a:r>
            <a:endParaRPr kumimoji="0" lang="en-US" altLang="zh-CN" sz="4000" b="1" i="0" u="none" strike="noStrike" kern="1200" cap="none" spc="0" normalizeH="0" baseline="0" noProof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9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9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9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9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9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9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06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06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4" grpId="0"/>
      <p:bldP spid="29705" grpId="0"/>
      <p:bldP spid="29706" grpId="0"/>
      <p:bldP spid="29707" grpId="0"/>
      <p:bldP spid="29708" grpId="0"/>
      <p:bldP spid="29709" grpId="0"/>
      <p:bldP spid="297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0" y="3810"/>
            <a:ext cx="12206605" cy="1360805"/>
          </a:xfrm>
          <a:prstGeom prst="rect">
            <a:avLst/>
          </a:prstGeom>
          <a:solidFill>
            <a:srgbClr val="97A359"/>
          </a:solidFill>
          <a:ln>
            <a:solidFill>
              <a:srgbClr val="9AA2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标题 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211138" y="-124460"/>
            <a:ext cx="8958263" cy="11620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b" anchorCtr="0" compatLnSpc="1">
            <a:no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5400" kern="120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262626"/>
                </a:solidFill>
                <a:latin typeface="Century Gothic" panose="020B0502020202020204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262626"/>
                </a:solidFill>
                <a:latin typeface="Century Gothic" panose="020B0502020202020204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262626"/>
                </a:solidFill>
                <a:latin typeface="Century Gothic" panose="020B0502020202020204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262626"/>
                </a:solidFill>
                <a:latin typeface="Century Gothic" panose="020B0502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66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j-cs"/>
                <a:sym typeface="幼圆" panose="02010509060101010101" pitchFamily="49" charset="-122"/>
              </a:rPr>
              <a:t> </a:t>
            </a:r>
            <a:r>
              <a:rPr kumimoji="0" lang="en-US" altLang="zh-CN" sz="6600" b="1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j-cs"/>
                <a:sym typeface="幼圆" panose="02010509060101010101" pitchFamily="49" charset="-122"/>
              </a:rPr>
              <a:t> </a:t>
            </a:r>
            <a:br>
              <a:rPr kumimoji="0" lang="en-US" altLang="zh-CN" sz="6600" b="1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j-cs"/>
                <a:sym typeface="幼圆" panose="02010509060101010101" pitchFamily="49" charset="-122"/>
              </a:rPr>
            </a:br>
            <a:r>
              <a:rPr lang="zh-CN" altLang="en-US" sz="4000" b="1" dirty="0">
                <a:solidFill>
                  <a:srgbClr val="FFFF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  <a:t>学习</a:t>
            </a:r>
            <a:r>
              <a:rPr lang="zh-CN" altLang="en-US" sz="4000" b="1" strike="noStrike" dirty="0">
                <a:solidFill>
                  <a:srgbClr val="FFFF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  <a:t>目标:</a:t>
            </a:r>
            <a:endParaRPr kumimoji="0" lang="en-US" altLang="zh-CN" b="1" i="0" u="none" strike="noStrike" kern="1200" cap="none" spc="0" normalizeH="0" baseline="0" noProof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927735" y="1520190"/>
            <a:ext cx="10379075" cy="46685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p>
            <a:pPr marL="0" indent="0" eaLnBrk="1" hangingPunct="1">
              <a:buNone/>
            </a:pPr>
            <a:r>
              <a:rPr lang="zh-CN" altLang="en-US" sz="36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1、主动探索、归纳多边形的内角和公式。</a:t>
            </a:r>
            <a:endParaRPr lang="zh-CN" altLang="en-US" sz="36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indent="0" eaLnBrk="1" hangingPunct="1">
              <a:buNone/>
            </a:pPr>
            <a:endParaRPr lang="zh-CN" altLang="en-US" sz="36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indent="0" eaLnBrk="1" hangingPunct="1">
              <a:buNone/>
            </a:pPr>
            <a:r>
              <a:rPr lang="en-US" altLang="zh-CN" sz="36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2</a:t>
            </a:r>
            <a:r>
              <a:rPr lang="zh-CN" altLang="en-US" sz="36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、尝试利用多边形的内角和公式</a:t>
            </a:r>
            <a:r>
              <a:rPr lang="zh-CN" altLang="en-US" sz="36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解决相关问题。</a:t>
            </a:r>
            <a:endParaRPr lang="zh-CN" altLang="en-US" sz="36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indent="0" eaLnBrk="1" hangingPunct="1">
              <a:buNone/>
            </a:pPr>
            <a:endParaRPr lang="zh-CN" altLang="en-US" sz="36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eaLnBrk="1" hangingPunct="1">
              <a:buNone/>
            </a:pPr>
            <a:r>
              <a:rPr lang="en-US" altLang="zh-CN" sz="36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3</a:t>
            </a:r>
            <a:r>
              <a:rPr lang="zh-CN" altLang="en-US" sz="36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、通过多边形内角和公式的推导，体验数学思想。</a:t>
            </a:r>
            <a:endParaRPr lang="zh-CN" altLang="en-US" sz="36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indent="0" eaLnBrk="1" hangingPunct="1">
              <a:buNone/>
            </a:pPr>
            <a:endParaRPr lang="zh-CN" altLang="en-US" sz="36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indent="0" eaLnBrk="1" hangingPunct="1">
              <a:buNone/>
            </a:pPr>
            <a:r>
              <a:rPr lang="en-US" altLang="zh-CN" sz="36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36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、培养学生的探究精神和求知欲望，引导学生理论联系实际</a:t>
            </a:r>
            <a:endParaRPr lang="en-US" altLang="zh-CN" sz="36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803275" indent="-803275"/>
            <a:r>
              <a:rPr lang="en-US" altLang="zh-CN" sz="36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endParaRPr lang="zh-CN" altLang="en-US" sz="36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c3446610457ce5a69f219dbba34dcc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曹冲称象视频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indefinite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>
                <p:cTn id="7" fill="hold" display="1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6865" name="标题 37889"/>
          <p:cNvSpPr>
            <a:spLocks noGrp="1" noRot="1"/>
          </p:cNvSpPr>
          <p:nvPr>
            <p:ph type="title"/>
          </p:nvPr>
        </p:nvSpPr>
        <p:spPr/>
        <p:txBody>
          <a:bodyPr anchor="ctr" anchorCtr="0"/>
          <a:p>
            <a:r>
              <a:rPr lang="zh-CN" altLang="en-US" dirty="0"/>
              <a:t>探究多边形的内角和</a:t>
            </a:r>
            <a:endParaRPr lang="zh-CN" altLang="en-US" dirty="0"/>
          </a:p>
        </p:txBody>
      </p:sp>
      <p:pic>
        <p:nvPicPr>
          <p:cNvPr id="2" name="图片 1" descr="曹冲称象图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35" y="1295400"/>
            <a:ext cx="12192635" cy="55626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3970" y="3810"/>
            <a:ext cx="12177395" cy="1291590"/>
          </a:xfrm>
          <a:prstGeom prst="rect">
            <a:avLst/>
          </a:prstGeom>
          <a:solidFill>
            <a:srgbClr val="97A359"/>
          </a:solidFill>
          <a:ln>
            <a:solidFill>
              <a:srgbClr val="9AA2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211138" y="-124460"/>
            <a:ext cx="8958263" cy="11620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b" anchorCtr="0" compatLnSpc="1">
            <a:no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5400" kern="120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262626"/>
                </a:solidFill>
                <a:latin typeface="Century Gothic" panose="020B0502020202020204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262626"/>
                </a:solidFill>
                <a:latin typeface="Century Gothic" panose="020B0502020202020204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262626"/>
                </a:solidFill>
                <a:latin typeface="Century Gothic" panose="020B0502020202020204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262626"/>
                </a:solidFill>
                <a:latin typeface="Century Gothic" panose="020B0502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66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j-cs"/>
                <a:sym typeface="幼圆" panose="02010509060101010101" pitchFamily="49" charset="-122"/>
              </a:rPr>
              <a:t> </a:t>
            </a:r>
            <a:r>
              <a:rPr kumimoji="0" lang="en-US" altLang="zh-CN" sz="6600" b="1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j-cs"/>
                <a:sym typeface="幼圆" panose="02010509060101010101" pitchFamily="49" charset="-122"/>
              </a:rPr>
              <a:t> </a:t>
            </a:r>
            <a:br>
              <a:rPr kumimoji="0" lang="en-US" altLang="zh-CN" sz="6600" b="1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j-cs"/>
                <a:sym typeface="幼圆" panose="02010509060101010101" pitchFamily="49" charset="-122"/>
              </a:rPr>
            </a:br>
            <a:r>
              <a:rPr lang="zh-CN" altLang="en-US" sz="4000" b="1" dirty="0">
                <a:solidFill>
                  <a:srgbClr val="FFFF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  <a:t>探究多边形的内角和</a:t>
            </a:r>
            <a:r>
              <a:rPr lang="zh-CN" altLang="en-US" sz="4000" b="1" strike="noStrike" dirty="0">
                <a:solidFill>
                  <a:srgbClr val="FFFF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  <a:t>:</a:t>
            </a:r>
            <a:endParaRPr kumimoji="0" lang="en-US" altLang="zh-CN" sz="4000" b="1" i="0" u="none" strike="noStrike" kern="1200" cap="none" spc="0" normalizeH="0" baseline="0" noProof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3406" name="组合 13405"/>
          <p:cNvGrpSpPr/>
          <p:nvPr/>
        </p:nvGrpSpPr>
        <p:grpSpPr>
          <a:xfrm>
            <a:off x="1984375" y="1714183"/>
            <a:ext cx="2667000" cy="1663699"/>
            <a:chOff x="336" y="768"/>
            <a:chExt cx="1680" cy="1048"/>
          </a:xfrm>
        </p:grpSpPr>
        <p:grpSp>
          <p:nvGrpSpPr>
            <p:cNvPr id="37890" name="组合 13327"/>
            <p:cNvGrpSpPr/>
            <p:nvPr/>
          </p:nvGrpSpPr>
          <p:grpSpPr>
            <a:xfrm>
              <a:off x="552" y="907"/>
              <a:ext cx="905" cy="715"/>
              <a:chOff x="2640" y="960"/>
              <a:chExt cx="1008" cy="864"/>
            </a:xfrm>
          </p:grpSpPr>
          <p:sp>
            <p:nvSpPr>
              <p:cNvPr id="37891" name="直接连接符 13323"/>
              <p:cNvSpPr/>
              <p:nvPr/>
            </p:nvSpPr>
            <p:spPr>
              <a:xfrm flipV="1">
                <a:off x="2640" y="1008"/>
                <a:ext cx="336" cy="576"/>
              </a:xfrm>
              <a:prstGeom prst="line">
                <a:avLst/>
              </a:prstGeom>
              <a:ln w="19050" cap="flat" cmpd="sng">
                <a:solidFill>
                  <a:srgbClr val="00008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7892" name="直接连接符 13324"/>
              <p:cNvSpPr/>
              <p:nvPr/>
            </p:nvSpPr>
            <p:spPr>
              <a:xfrm flipV="1">
                <a:off x="2976" y="960"/>
                <a:ext cx="672" cy="48"/>
              </a:xfrm>
              <a:prstGeom prst="line">
                <a:avLst/>
              </a:prstGeom>
              <a:ln w="19050" cap="flat" cmpd="sng">
                <a:solidFill>
                  <a:srgbClr val="00008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7893" name="直接连接符 13325"/>
              <p:cNvSpPr/>
              <p:nvPr/>
            </p:nvSpPr>
            <p:spPr>
              <a:xfrm flipH="1">
                <a:off x="3360" y="960"/>
                <a:ext cx="288" cy="864"/>
              </a:xfrm>
              <a:prstGeom prst="line">
                <a:avLst/>
              </a:prstGeom>
              <a:ln w="19050" cap="flat" cmpd="sng">
                <a:solidFill>
                  <a:srgbClr val="00008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7894" name="直接连接符 13326"/>
              <p:cNvSpPr/>
              <p:nvPr/>
            </p:nvSpPr>
            <p:spPr>
              <a:xfrm>
                <a:off x="2640" y="1584"/>
                <a:ext cx="720" cy="240"/>
              </a:xfrm>
              <a:prstGeom prst="line">
                <a:avLst/>
              </a:prstGeom>
              <a:ln w="19050" cap="flat" cmpd="sng">
                <a:solidFill>
                  <a:srgbClr val="00008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sp>
          <p:nvSpPr>
            <p:cNvPr id="37895" name="文本框 13328"/>
            <p:cNvSpPr txBox="1"/>
            <p:nvPr/>
          </p:nvSpPr>
          <p:spPr>
            <a:xfrm>
              <a:off x="336" y="1284"/>
              <a:ext cx="172" cy="23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 algn="ctr"/>
              <a:r>
                <a:rPr lang="en-US" altLang="zh-CN">
                  <a:latin typeface="Times New Roman" panose="02020603050405020304" pitchFamily="18" charset="0"/>
                  <a:ea typeface="宋体" panose="02010600030101010101" pitchFamily="2" charset="-122"/>
                </a:rPr>
                <a:t>A</a:t>
              </a:r>
              <a:endParaRPr lang="en-US" altLang="zh-CN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7896" name="文本框 13329"/>
            <p:cNvSpPr txBox="1"/>
            <p:nvPr/>
          </p:nvSpPr>
          <p:spPr>
            <a:xfrm>
              <a:off x="1296" y="1584"/>
              <a:ext cx="172" cy="23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 algn="ctr"/>
              <a:r>
                <a:rPr lang="en-US" altLang="zh-CN">
                  <a:latin typeface="Times New Roman" panose="02020603050405020304" pitchFamily="18" charset="0"/>
                  <a:ea typeface="宋体" panose="02010600030101010101" pitchFamily="2" charset="-122"/>
                </a:rPr>
                <a:t>B</a:t>
              </a:r>
              <a:endParaRPr lang="en-US" altLang="zh-CN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7897" name="文本框 13330"/>
            <p:cNvSpPr txBox="1"/>
            <p:nvPr/>
          </p:nvSpPr>
          <p:spPr>
            <a:xfrm>
              <a:off x="1437" y="768"/>
              <a:ext cx="211" cy="2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 algn="ctr"/>
              <a:r>
                <a:rPr lang="en-US" altLang="zh-CN"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endParaRPr lang="en-US" altLang="zh-CN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7898" name="文本框 13331"/>
            <p:cNvSpPr txBox="1"/>
            <p:nvPr/>
          </p:nvSpPr>
          <p:spPr>
            <a:xfrm>
              <a:off x="686" y="796"/>
              <a:ext cx="175" cy="23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 algn="ctr"/>
              <a:r>
                <a:rPr lang="en-US" altLang="zh-CN">
                  <a:latin typeface="Times New Roman" panose="02020603050405020304" pitchFamily="18" charset="0"/>
                  <a:ea typeface="宋体" panose="02010600030101010101" pitchFamily="2" charset="-122"/>
                </a:rPr>
                <a:t>D</a:t>
              </a:r>
              <a:endParaRPr lang="en-US" altLang="zh-CN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7899" name="文本框 13335"/>
            <p:cNvSpPr txBox="1"/>
            <p:nvPr/>
          </p:nvSpPr>
          <p:spPr>
            <a:xfrm>
              <a:off x="1536" y="1344"/>
              <a:ext cx="480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 algn="ctr">
                <a:spcBef>
                  <a:spcPct val="50000"/>
                </a:spcBef>
              </a:pPr>
              <a:r>
                <a:rPr lang="zh-CN" altLang="en-US" sz="2000">
                  <a:solidFill>
                    <a:srgbClr val="F30B05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图</a:t>
              </a:r>
              <a:r>
                <a:rPr lang="en-US" altLang="zh-CN" sz="2000">
                  <a:solidFill>
                    <a:srgbClr val="F30B05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endParaRPr lang="en-US" altLang="zh-CN" sz="2000">
                <a:solidFill>
                  <a:srgbClr val="F30B05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3413" name="组合 13412"/>
          <p:cNvGrpSpPr/>
          <p:nvPr/>
        </p:nvGrpSpPr>
        <p:grpSpPr>
          <a:xfrm>
            <a:off x="4727575" y="1501775"/>
            <a:ext cx="2667000" cy="1876426"/>
            <a:chOff x="2160" y="576"/>
            <a:chExt cx="1680" cy="1182"/>
          </a:xfrm>
        </p:grpSpPr>
        <p:grpSp>
          <p:nvGrpSpPr>
            <p:cNvPr id="37901" name="组合 13342"/>
            <p:cNvGrpSpPr/>
            <p:nvPr/>
          </p:nvGrpSpPr>
          <p:grpSpPr>
            <a:xfrm>
              <a:off x="2400" y="768"/>
              <a:ext cx="912" cy="864"/>
              <a:chOff x="2640" y="768"/>
              <a:chExt cx="912" cy="864"/>
            </a:xfrm>
          </p:grpSpPr>
          <p:sp>
            <p:nvSpPr>
              <p:cNvPr id="37902" name="直接连接符 13337"/>
              <p:cNvSpPr/>
              <p:nvPr/>
            </p:nvSpPr>
            <p:spPr>
              <a:xfrm flipH="1">
                <a:off x="2640" y="768"/>
                <a:ext cx="384" cy="288"/>
              </a:xfrm>
              <a:prstGeom prst="line">
                <a:avLst/>
              </a:prstGeom>
              <a:ln w="15875" cap="flat" cmpd="sng">
                <a:solidFill>
                  <a:srgbClr val="00008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7903" name="直接连接符 13338"/>
              <p:cNvSpPr/>
              <p:nvPr/>
            </p:nvSpPr>
            <p:spPr>
              <a:xfrm>
                <a:off x="2640" y="1056"/>
                <a:ext cx="0" cy="528"/>
              </a:xfrm>
              <a:prstGeom prst="line">
                <a:avLst/>
              </a:prstGeom>
              <a:ln w="15875" cap="flat" cmpd="sng">
                <a:solidFill>
                  <a:srgbClr val="00008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7904" name="直接连接符 13339"/>
              <p:cNvSpPr/>
              <p:nvPr/>
            </p:nvSpPr>
            <p:spPr>
              <a:xfrm>
                <a:off x="2640" y="1584"/>
                <a:ext cx="672" cy="48"/>
              </a:xfrm>
              <a:prstGeom prst="line">
                <a:avLst/>
              </a:prstGeom>
              <a:ln w="15875" cap="flat" cmpd="sng">
                <a:solidFill>
                  <a:srgbClr val="00008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7905" name="直接连接符 13340"/>
              <p:cNvSpPr/>
              <p:nvPr/>
            </p:nvSpPr>
            <p:spPr>
              <a:xfrm>
                <a:off x="3024" y="768"/>
                <a:ext cx="528" cy="480"/>
              </a:xfrm>
              <a:prstGeom prst="line">
                <a:avLst/>
              </a:prstGeom>
              <a:ln w="15875" cap="flat" cmpd="sng">
                <a:solidFill>
                  <a:srgbClr val="00008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7906" name="直接连接符 13341"/>
              <p:cNvSpPr/>
              <p:nvPr/>
            </p:nvSpPr>
            <p:spPr>
              <a:xfrm flipH="1">
                <a:off x="3312" y="1248"/>
                <a:ext cx="240" cy="384"/>
              </a:xfrm>
              <a:prstGeom prst="line">
                <a:avLst/>
              </a:prstGeom>
              <a:ln w="15875" cap="flat" cmpd="sng">
                <a:solidFill>
                  <a:srgbClr val="00008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sp>
          <p:nvSpPr>
            <p:cNvPr id="37907" name="文本框 13343"/>
            <p:cNvSpPr txBox="1"/>
            <p:nvPr/>
          </p:nvSpPr>
          <p:spPr>
            <a:xfrm>
              <a:off x="2160" y="1488"/>
              <a:ext cx="192" cy="23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 algn="ctr"/>
              <a:r>
                <a:rPr lang="en-US" altLang="zh-CN">
                  <a:latin typeface="Times New Roman" panose="02020603050405020304" pitchFamily="18" charset="0"/>
                  <a:ea typeface="宋体" panose="02010600030101010101" pitchFamily="2" charset="-122"/>
                </a:rPr>
                <a:t>A</a:t>
              </a:r>
              <a:endParaRPr lang="en-US" altLang="zh-CN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7908" name="文本框 13344"/>
            <p:cNvSpPr txBox="1"/>
            <p:nvPr/>
          </p:nvSpPr>
          <p:spPr>
            <a:xfrm>
              <a:off x="3216" y="1584"/>
              <a:ext cx="116" cy="17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 anchor="t" anchorCtr="0">
              <a:spAutoFit/>
            </a:bodyPr>
            <a:p>
              <a:pPr algn="ctr">
                <a:spcBef>
                  <a:spcPct val="50000"/>
                </a:spcBef>
              </a:pPr>
              <a:r>
                <a:rPr lang="en-US" altLang="zh-CN">
                  <a:latin typeface="Times New Roman" panose="02020603050405020304" pitchFamily="18" charset="0"/>
                  <a:ea typeface="宋体" panose="02010600030101010101" pitchFamily="2" charset="-122"/>
                </a:rPr>
                <a:t>B</a:t>
              </a:r>
              <a:endParaRPr lang="en-US" altLang="zh-CN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7909" name="文本框 13345"/>
            <p:cNvSpPr txBox="1"/>
            <p:nvPr/>
          </p:nvSpPr>
          <p:spPr>
            <a:xfrm>
              <a:off x="3254" y="1080"/>
              <a:ext cx="211" cy="2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 algn="ctr"/>
              <a:r>
                <a:rPr lang="en-US" altLang="zh-CN"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endParaRPr lang="en-US" altLang="zh-CN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7910" name="文本框 13346"/>
            <p:cNvSpPr txBox="1"/>
            <p:nvPr/>
          </p:nvSpPr>
          <p:spPr>
            <a:xfrm>
              <a:off x="2688" y="576"/>
              <a:ext cx="219" cy="2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 algn="ctr"/>
              <a:r>
                <a:rPr lang="en-US" altLang="zh-CN">
                  <a:latin typeface="Times New Roman" panose="02020603050405020304" pitchFamily="18" charset="0"/>
                  <a:ea typeface="宋体" panose="02010600030101010101" pitchFamily="2" charset="-122"/>
                </a:rPr>
                <a:t>D</a:t>
              </a:r>
              <a:endParaRPr lang="en-US" altLang="zh-CN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7911" name="文本框 13347"/>
            <p:cNvSpPr txBox="1"/>
            <p:nvPr/>
          </p:nvSpPr>
          <p:spPr>
            <a:xfrm>
              <a:off x="2160" y="816"/>
              <a:ext cx="144" cy="23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 algn="ctr"/>
              <a:r>
                <a:rPr lang="en-US" altLang="zh-CN">
                  <a:latin typeface="Times New Roman" panose="02020603050405020304" pitchFamily="18" charset="0"/>
                  <a:ea typeface="宋体" panose="02010600030101010101" pitchFamily="2" charset="-122"/>
                </a:rPr>
                <a:t>E</a:t>
              </a:r>
              <a:endParaRPr lang="en-US" altLang="zh-CN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7912" name="文本框 13349"/>
            <p:cNvSpPr txBox="1"/>
            <p:nvPr/>
          </p:nvSpPr>
          <p:spPr>
            <a:xfrm>
              <a:off x="3456" y="1344"/>
              <a:ext cx="384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 algn="ctr"/>
              <a:r>
                <a:rPr lang="zh-CN" altLang="en-US" sz="2000">
                  <a:solidFill>
                    <a:srgbClr val="F30B05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图</a:t>
              </a:r>
              <a:r>
                <a:rPr lang="en-US" altLang="zh-CN" sz="2000">
                  <a:solidFill>
                    <a:srgbClr val="F30B05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endParaRPr lang="en-US" altLang="zh-CN" sz="2000">
                <a:solidFill>
                  <a:srgbClr val="F30B05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3395" name="组合 13394"/>
          <p:cNvGrpSpPr/>
          <p:nvPr/>
        </p:nvGrpSpPr>
        <p:grpSpPr>
          <a:xfrm>
            <a:off x="7940675" y="1454150"/>
            <a:ext cx="2468563" cy="1892301"/>
            <a:chOff x="3984" y="624"/>
            <a:chExt cx="1555" cy="1192"/>
          </a:xfrm>
        </p:grpSpPr>
        <p:grpSp>
          <p:nvGrpSpPr>
            <p:cNvPr id="37914" name="组合 13370"/>
            <p:cNvGrpSpPr/>
            <p:nvPr/>
          </p:nvGrpSpPr>
          <p:grpSpPr>
            <a:xfrm>
              <a:off x="4138" y="816"/>
              <a:ext cx="912" cy="864"/>
              <a:chOff x="4320" y="816"/>
              <a:chExt cx="816" cy="768"/>
            </a:xfrm>
          </p:grpSpPr>
          <p:sp>
            <p:nvSpPr>
              <p:cNvPr id="37915" name="直接连接符 13364"/>
              <p:cNvSpPr/>
              <p:nvPr/>
            </p:nvSpPr>
            <p:spPr>
              <a:xfrm>
                <a:off x="4320" y="1056"/>
                <a:ext cx="96" cy="384"/>
              </a:xfrm>
              <a:prstGeom prst="line">
                <a:avLst/>
              </a:prstGeom>
              <a:ln w="15875" cap="flat" cmpd="sng">
                <a:solidFill>
                  <a:srgbClr val="00008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7916" name="直接连接符 13365"/>
              <p:cNvSpPr/>
              <p:nvPr/>
            </p:nvSpPr>
            <p:spPr>
              <a:xfrm flipV="1">
                <a:off x="4320" y="816"/>
                <a:ext cx="240" cy="240"/>
              </a:xfrm>
              <a:prstGeom prst="line">
                <a:avLst/>
              </a:prstGeom>
              <a:ln w="15875" cap="flat" cmpd="sng">
                <a:solidFill>
                  <a:srgbClr val="00008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7917" name="直接连接符 13366"/>
              <p:cNvSpPr/>
              <p:nvPr/>
            </p:nvSpPr>
            <p:spPr>
              <a:xfrm>
                <a:off x="4560" y="816"/>
                <a:ext cx="432" cy="48"/>
              </a:xfrm>
              <a:prstGeom prst="line">
                <a:avLst/>
              </a:prstGeom>
              <a:ln w="15875" cap="flat" cmpd="sng">
                <a:solidFill>
                  <a:srgbClr val="00008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7918" name="直接连接符 13367"/>
              <p:cNvSpPr/>
              <p:nvPr/>
            </p:nvSpPr>
            <p:spPr>
              <a:xfrm>
                <a:off x="4992" y="864"/>
                <a:ext cx="144" cy="336"/>
              </a:xfrm>
              <a:prstGeom prst="line">
                <a:avLst/>
              </a:prstGeom>
              <a:ln w="15875" cap="flat" cmpd="sng">
                <a:solidFill>
                  <a:srgbClr val="00008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7919" name="直接连接符 13368"/>
              <p:cNvSpPr/>
              <p:nvPr/>
            </p:nvSpPr>
            <p:spPr>
              <a:xfrm flipH="1">
                <a:off x="4896" y="1200"/>
                <a:ext cx="240" cy="384"/>
              </a:xfrm>
              <a:prstGeom prst="line">
                <a:avLst/>
              </a:prstGeom>
              <a:ln w="15875" cap="flat" cmpd="sng">
                <a:solidFill>
                  <a:srgbClr val="00008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7920" name="直接连接符 13369"/>
              <p:cNvSpPr/>
              <p:nvPr/>
            </p:nvSpPr>
            <p:spPr>
              <a:xfrm>
                <a:off x="4416" y="1440"/>
                <a:ext cx="480" cy="144"/>
              </a:xfrm>
              <a:prstGeom prst="line">
                <a:avLst/>
              </a:prstGeom>
              <a:ln w="15875" cap="flat" cmpd="sng">
                <a:solidFill>
                  <a:srgbClr val="00008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sp>
          <p:nvSpPr>
            <p:cNvPr id="37921" name="文本框 13371"/>
            <p:cNvSpPr txBox="1"/>
            <p:nvPr/>
          </p:nvSpPr>
          <p:spPr>
            <a:xfrm>
              <a:off x="4042" y="1392"/>
              <a:ext cx="192" cy="23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 algn="ctr"/>
              <a:r>
                <a:rPr lang="en-US" altLang="zh-CN">
                  <a:latin typeface="Times New Roman" panose="02020603050405020304" pitchFamily="18" charset="0"/>
                  <a:ea typeface="宋体" panose="02010600030101010101" pitchFamily="2" charset="-122"/>
                </a:rPr>
                <a:t>A</a:t>
              </a:r>
              <a:endParaRPr lang="en-US" altLang="zh-CN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7922" name="文本框 13372"/>
            <p:cNvSpPr txBox="1"/>
            <p:nvPr/>
          </p:nvSpPr>
          <p:spPr>
            <a:xfrm>
              <a:off x="4810" y="1584"/>
              <a:ext cx="192" cy="23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 algn="ctr"/>
              <a:r>
                <a:rPr lang="en-US" altLang="zh-CN">
                  <a:latin typeface="Times New Roman" panose="02020603050405020304" pitchFamily="18" charset="0"/>
                  <a:ea typeface="宋体" panose="02010600030101010101" pitchFamily="2" charset="-122"/>
                </a:rPr>
                <a:t>B</a:t>
              </a:r>
              <a:endParaRPr lang="en-US" altLang="zh-CN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7923" name="文本框 13373"/>
            <p:cNvSpPr txBox="1"/>
            <p:nvPr/>
          </p:nvSpPr>
          <p:spPr>
            <a:xfrm>
              <a:off x="5040" y="1056"/>
              <a:ext cx="212" cy="23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 algn="ctr"/>
              <a:r>
                <a:rPr lang="en-US" altLang="zh-CN"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endParaRPr lang="en-US" altLang="zh-CN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7924" name="文本框 13374"/>
            <p:cNvSpPr txBox="1"/>
            <p:nvPr/>
          </p:nvSpPr>
          <p:spPr>
            <a:xfrm>
              <a:off x="4944" y="672"/>
              <a:ext cx="96" cy="18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36000" tIns="10800" rIns="36000" bIns="10800" anchor="ctr" anchorCtr="1">
              <a:spAutoFit/>
            </a:bodyPr>
            <a:p>
              <a:r>
                <a:rPr lang="en-US" altLang="zh-CN">
                  <a:latin typeface="Times New Roman" panose="02020603050405020304" pitchFamily="18" charset="0"/>
                  <a:ea typeface="宋体" panose="02010600030101010101" pitchFamily="2" charset="-122"/>
                </a:rPr>
                <a:t>D</a:t>
              </a:r>
              <a:endParaRPr lang="en-US" altLang="zh-CN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7925" name="文本框 13375"/>
            <p:cNvSpPr txBox="1"/>
            <p:nvPr/>
          </p:nvSpPr>
          <p:spPr>
            <a:xfrm>
              <a:off x="4224" y="624"/>
              <a:ext cx="192" cy="17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36000" tIns="0" rIns="36000" bIns="0" anchor="t" anchorCtr="0">
              <a:spAutoFit/>
            </a:bodyPr>
            <a:p>
              <a:pPr algn="ctr"/>
              <a:r>
                <a:rPr lang="en-US" altLang="zh-CN">
                  <a:latin typeface="Times New Roman" panose="02020603050405020304" pitchFamily="18" charset="0"/>
                  <a:ea typeface="宋体" panose="02010600030101010101" pitchFamily="2" charset="-122"/>
                </a:rPr>
                <a:t>E</a:t>
              </a:r>
              <a:endParaRPr lang="en-US" altLang="zh-CN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7926" name="文本框 13376"/>
            <p:cNvSpPr txBox="1"/>
            <p:nvPr/>
          </p:nvSpPr>
          <p:spPr>
            <a:xfrm>
              <a:off x="3984" y="960"/>
              <a:ext cx="202" cy="23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 algn="ctr"/>
              <a:r>
                <a:rPr lang="en-US" altLang="zh-CN">
                  <a:latin typeface="Times New Roman" panose="02020603050405020304" pitchFamily="18" charset="0"/>
                  <a:ea typeface="宋体" panose="02010600030101010101" pitchFamily="2" charset="-122"/>
                </a:rPr>
                <a:t>F</a:t>
              </a:r>
              <a:endParaRPr lang="en-US" altLang="zh-CN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7927" name="文本框 13379"/>
            <p:cNvSpPr txBox="1"/>
            <p:nvPr/>
          </p:nvSpPr>
          <p:spPr>
            <a:xfrm>
              <a:off x="5184" y="1344"/>
              <a:ext cx="355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 algn="ctr"/>
              <a:r>
                <a:rPr lang="zh-CN" altLang="en-US" sz="2000" dirty="0">
                  <a:solidFill>
                    <a:srgbClr val="F30B05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图</a:t>
              </a:r>
              <a:r>
                <a:rPr lang="en-US" altLang="zh-CN" sz="2000">
                  <a:solidFill>
                    <a:srgbClr val="F30B05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3</a:t>
              </a:r>
              <a:endParaRPr lang="en-US" altLang="zh-CN" sz="2000">
                <a:solidFill>
                  <a:srgbClr val="F30B05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cxnSp>
        <p:nvCxnSpPr>
          <p:cNvPr id="13396" name="直接箭头连接符 13395"/>
          <p:cNvCxnSpPr/>
          <p:nvPr/>
        </p:nvCxnSpPr>
        <p:spPr>
          <a:xfrm flipV="1">
            <a:off x="8370253" y="1758633"/>
            <a:ext cx="255905" cy="1114425"/>
          </a:xfrm>
          <a:prstGeom prst="straightConnector1">
            <a:avLst/>
          </a:prstGeom>
          <a:ln w="25400" cap="rnd" cmpd="sng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</p:spPr>
      </p:cxnSp>
      <p:cxnSp>
        <p:nvCxnSpPr>
          <p:cNvPr id="13397" name="直接箭头连接符 13396"/>
          <p:cNvCxnSpPr/>
          <p:nvPr/>
        </p:nvCxnSpPr>
        <p:spPr>
          <a:xfrm flipV="1">
            <a:off x="8372793" y="1824673"/>
            <a:ext cx="1022350" cy="1028700"/>
          </a:xfrm>
          <a:prstGeom prst="straightConnector1">
            <a:avLst/>
          </a:prstGeom>
          <a:ln w="25400" cap="rnd" cmpd="sng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</p:spPr>
      </p:cxnSp>
      <p:cxnSp>
        <p:nvCxnSpPr>
          <p:cNvPr id="13398" name="直接箭头连接符 13397"/>
          <p:cNvCxnSpPr/>
          <p:nvPr/>
        </p:nvCxnSpPr>
        <p:spPr>
          <a:xfrm flipV="1">
            <a:off x="8355013" y="2444433"/>
            <a:ext cx="1277620" cy="428625"/>
          </a:xfrm>
          <a:prstGeom prst="straightConnector1">
            <a:avLst/>
          </a:prstGeom>
          <a:ln w="25400" cap="rnd" cmpd="sng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</p:spPr>
      </p:cxnSp>
      <p:cxnSp>
        <p:nvCxnSpPr>
          <p:cNvPr id="13407" name="直接箭头连接符 13406"/>
          <p:cNvCxnSpPr/>
          <p:nvPr/>
        </p:nvCxnSpPr>
        <p:spPr>
          <a:xfrm flipV="1">
            <a:off x="2379980" y="1987233"/>
            <a:ext cx="1352550" cy="730885"/>
          </a:xfrm>
          <a:prstGeom prst="straightConnector1">
            <a:avLst/>
          </a:prstGeom>
          <a:ln w="25400" cap="rnd" cmpd="sng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</p:spPr>
      </p:cxnSp>
      <p:cxnSp>
        <p:nvCxnSpPr>
          <p:cNvPr id="13414" name="直接箭头连接符 13413"/>
          <p:cNvCxnSpPr/>
          <p:nvPr/>
        </p:nvCxnSpPr>
        <p:spPr>
          <a:xfrm flipV="1">
            <a:off x="5094605" y="1811338"/>
            <a:ext cx="609600" cy="1295400"/>
          </a:xfrm>
          <a:prstGeom prst="straightConnector1">
            <a:avLst/>
          </a:prstGeom>
          <a:ln w="25400" cap="rnd" cmpd="sng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</p:spPr>
      </p:cxnSp>
      <p:cxnSp>
        <p:nvCxnSpPr>
          <p:cNvPr id="13415" name="直接箭头连接符 13414"/>
          <p:cNvCxnSpPr/>
          <p:nvPr/>
        </p:nvCxnSpPr>
        <p:spPr>
          <a:xfrm flipV="1">
            <a:off x="5108575" y="2568258"/>
            <a:ext cx="1447800" cy="533400"/>
          </a:xfrm>
          <a:prstGeom prst="straightConnector1">
            <a:avLst/>
          </a:prstGeom>
          <a:ln w="25400" cap="rnd" cmpd="sng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</p:spPr>
      </p:cxnSp>
      <p:sp>
        <p:nvSpPr>
          <p:cNvPr id="13432" name="任意多边形 13431"/>
          <p:cNvSpPr/>
          <p:nvPr/>
        </p:nvSpPr>
        <p:spPr>
          <a:xfrm rot="5400000">
            <a:off x="2808605" y="1938020"/>
            <a:ext cx="120650" cy="250190"/>
          </a:xfrm>
          <a:custGeom>
            <a:avLst/>
            <a:gdLst/>
            <a:ahLst/>
            <a:cxnLst>
              <a:cxn ang="270">
                <a:pos x="0" y="0"/>
              </a:cxn>
              <a:cxn ang="90">
                <a:pos x="21600" y="21600"/>
              </a:cxn>
              <a:cxn ang="90">
                <a:pos x="0" y="21600"/>
              </a:cxn>
            </a:cxnLst>
            <a:pathLst>
              <a:path w="21600" h="21600" fill="none">
                <a:moveTo>
                  <a:pt x="0" y="0"/>
                </a:moveTo>
                <a:cubicBezTo>
                  <a:pt x="11929" y="0"/>
                  <a:pt x="21600" y="9671"/>
                  <a:pt x="21600" y="21600"/>
                </a:cubicBezTo>
              </a:path>
              <a:path w="21600" h="21600" stroke="0">
                <a:moveTo>
                  <a:pt x="0" y="0"/>
                </a:moveTo>
                <a:cubicBezTo>
                  <a:pt x="11929" y="0"/>
                  <a:pt x="21600" y="9671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3433" name="任意多边形 13432"/>
          <p:cNvSpPr/>
          <p:nvPr/>
        </p:nvSpPr>
        <p:spPr>
          <a:xfrm rot="1345551">
            <a:off x="2463800" y="2482215"/>
            <a:ext cx="187325" cy="88900"/>
          </a:xfrm>
          <a:custGeom>
            <a:avLst/>
            <a:gdLst/>
            <a:ahLst/>
            <a:cxnLst>
              <a:cxn ang="270">
                <a:pos x="0" y="0"/>
              </a:cxn>
              <a:cxn ang="90">
                <a:pos x="21600" y="21600"/>
              </a:cxn>
              <a:cxn ang="90">
                <a:pos x="0" y="21600"/>
              </a:cxn>
            </a:cxnLst>
            <a:pathLst>
              <a:path w="21600" h="21600" fill="none">
                <a:moveTo>
                  <a:pt x="0" y="0"/>
                </a:moveTo>
                <a:cubicBezTo>
                  <a:pt x="11929" y="0"/>
                  <a:pt x="21600" y="9671"/>
                  <a:pt x="21600" y="21600"/>
                </a:cubicBezTo>
              </a:path>
              <a:path w="21600" h="21600" stroke="0">
                <a:moveTo>
                  <a:pt x="0" y="0"/>
                </a:moveTo>
                <a:cubicBezTo>
                  <a:pt x="11929" y="0"/>
                  <a:pt x="21600" y="9671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3434" name="任意多边形 13433"/>
          <p:cNvSpPr/>
          <p:nvPr/>
        </p:nvSpPr>
        <p:spPr>
          <a:xfrm rot="-10290664">
            <a:off x="3462020" y="1960563"/>
            <a:ext cx="71438" cy="144462"/>
          </a:xfrm>
          <a:custGeom>
            <a:avLst/>
            <a:gdLst/>
            <a:ahLst/>
            <a:cxnLst>
              <a:cxn ang="270">
                <a:pos x="0" y="0"/>
              </a:cxn>
              <a:cxn ang="90">
                <a:pos x="21600" y="21600"/>
              </a:cxn>
              <a:cxn ang="90">
                <a:pos x="0" y="21600"/>
              </a:cxn>
            </a:cxnLst>
            <a:pathLst>
              <a:path w="21600" h="21600" fill="none">
                <a:moveTo>
                  <a:pt x="0" y="0"/>
                </a:moveTo>
                <a:cubicBezTo>
                  <a:pt x="11929" y="0"/>
                  <a:pt x="21600" y="9671"/>
                  <a:pt x="21600" y="21600"/>
                </a:cubicBezTo>
              </a:path>
              <a:path w="21600" h="21600" stroke="0">
                <a:moveTo>
                  <a:pt x="0" y="0"/>
                </a:moveTo>
                <a:cubicBezTo>
                  <a:pt x="11929" y="0"/>
                  <a:pt x="21600" y="9671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3435" name="任意多边形 13434"/>
          <p:cNvSpPr/>
          <p:nvPr/>
        </p:nvSpPr>
        <p:spPr>
          <a:xfrm rot="-4073870">
            <a:off x="3232785" y="2891155"/>
            <a:ext cx="142875" cy="146050"/>
          </a:xfrm>
          <a:custGeom>
            <a:avLst/>
            <a:gdLst/>
            <a:ahLst/>
            <a:cxnLst>
              <a:cxn ang="270">
                <a:pos x="0" y="0"/>
              </a:cxn>
              <a:cxn ang="90">
                <a:pos x="21600" y="21600"/>
              </a:cxn>
              <a:cxn ang="90">
                <a:pos x="0" y="21600"/>
              </a:cxn>
            </a:cxnLst>
            <a:pathLst>
              <a:path w="21600" h="21600" fill="none">
                <a:moveTo>
                  <a:pt x="0" y="0"/>
                </a:moveTo>
                <a:cubicBezTo>
                  <a:pt x="11929" y="0"/>
                  <a:pt x="21600" y="9671"/>
                  <a:pt x="21600" y="21600"/>
                </a:cubicBezTo>
              </a:path>
              <a:path w="21600" h="21600" stroke="0">
                <a:moveTo>
                  <a:pt x="0" y="0"/>
                </a:moveTo>
                <a:cubicBezTo>
                  <a:pt x="11929" y="0"/>
                  <a:pt x="21600" y="9671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3436" name="任意多边形 13435"/>
          <p:cNvSpPr/>
          <p:nvPr/>
        </p:nvSpPr>
        <p:spPr>
          <a:xfrm rot="10020381">
            <a:off x="3465830" y="2135823"/>
            <a:ext cx="142875" cy="144462"/>
          </a:xfrm>
          <a:custGeom>
            <a:avLst/>
            <a:gdLst/>
            <a:ahLst/>
            <a:cxnLst>
              <a:cxn ang="270">
                <a:pos x="0" y="0"/>
              </a:cxn>
              <a:cxn ang="90">
                <a:pos x="21600" y="21600"/>
              </a:cxn>
              <a:cxn ang="90">
                <a:pos x="0" y="21600"/>
              </a:cxn>
            </a:cxnLst>
            <a:pathLst>
              <a:path w="21600" h="21600" fill="none">
                <a:moveTo>
                  <a:pt x="0" y="0"/>
                </a:moveTo>
                <a:cubicBezTo>
                  <a:pt x="11929" y="0"/>
                  <a:pt x="21600" y="9671"/>
                  <a:pt x="21600" y="21600"/>
                </a:cubicBezTo>
              </a:path>
              <a:path w="21600" h="21600" stroke="0">
                <a:moveTo>
                  <a:pt x="0" y="0"/>
                </a:moveTo>
                <a:cubicBezTo>
                  <a:pt x="11929" y="0"/>
                  <a:pt x="21600" y="9671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3437" name="任意多边形 13436"/>
          <p:cNvSpPr/>
          <p:nvPr/>
        </p:nvSpPr>
        <p:spPr>
          <a:xfrm rot="1918077">
            <a:off x="2502535" y="2656523"/>
            <a:ext cx="144463" cy="142875"/>
          </a:xfrm>
          <a:custGeom>
            <a:avLst/>
            <a:gdLst/>
            <a:ahLst/>
            <a:cxnLst>
              <a:cxn ang="270">
                <a:pos x="0" y="0"/>
              </a:cxn>
              <a:cxn ang="90">
                <a:pos x="21600" y="21600"/>
              </a:cxn>
              <a:cxn ang="90">
                <a:pos x="0" y="21600"/>
              </a:cxn>
            </a:cxnLst>
            <a:pathLst>
              <a:path w="21600" h="21600" fill="none">
                <a:moveTo>
                  <a:pt x="0" y="0"/>
                </a:moveTo>
                <a:cubicBezTo>
                  <a:pt x="11929" y="0"/>
                  <a:pt x="21600" y="9671"/>
                  <a:pt x="21600" y="21600"/>
                </a:cubicBezTo>
              </a:path>
              <a:path w="21600" h="21600" stroke="0">
                <a:moveTo>
                  <a:pt x="0" y="0"/>
                </a:moveTo>
                <a:cubicBezTo>
                  <a:pt x="11929" y="0"/>
                  <a:pt x="21600" y="9671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3438" name="文本框 13437"/>
          <p:cNvSpPr txBox="1"/>
          <p:nvPr/>
        </p:nvSpPr>
        <p:spPr>
          <a:xfrm>
            <a:off x="1984058" y="3533775"/>
            <a:ext cx="1873250" cy="3683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CC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180°</a:t>
            </a:r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×2= </a:t>
            </a:r>
            <a:r>
              <a:rPr lang="en-US" altLang="zh-CN" b="1">
                <a:solidFill>
                  <a:srgbClr val="CC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360°</a:t>
            </a:r>
            <a:endParaRPr lang="en-US" altLang="zh-CN" b="1">
              <a:solidFill>
                <a:srgbClr val="FF0000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sp>
        <p:nvSpPr>
          <p:cNvPr id="13439" name="文本框 13438"/>
          <p:cNvSpPr txBox="1"/>
          <p:nvPr/>
        </p:nvSpPr>
        <p:spPr>
          <a:xfrm>
            <a:off x="4799013" y="3533775"/>
            <a:ext cx="1873250" cy="3683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CC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180°</a:t>
            </a:r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×3= </a:t>
            </a:r>
            <a:r>
              <a:rPr lang="en-US" altLang="zh-CN" b="1">
                <a:solidFill>
                  <a:srgbClr val="CC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540°</a:t>
            </a:r>
            <a:endParaRPr lang="en-US" altLang="zh-CN" b="1">
              <a:solidFill>
                <a:srgbClr val="FF0000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sp>
        <p:nvSpPr>
          <p:cNvPr id="13440" name="文本框 13439"/>
          <p:cNvSpPr txBox="1"/>
          <p:nvPr/>
        </p:nvSpPr>
        <p:spPr>
          <a:xfrm>
            <a:off x="7848600" y="3533775"/>
            <a:ext cx="1873250" cy="3683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CC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180°</a:t>
            </a:r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×4= </a:t>
            </a:r>
            <a:r>
              <a:rPr lang="en-US" altLang="zh-CN" b="1">
                <a:solidFill>
                  <a:srgbClr val="CC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720°</a:t>
            </a:r>
            <a:endParaRPr lang="en-US" altLang="zh-CN" b="1">
              <a:solidFill>
                <a:srgbClr val="FF0000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pic>
        <p:nvPicPr>
          <p:cNvPr id="13442" name="图片 13441" descr="QX9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4149725"/>
            <a:ext cx="8893175" cy="2286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443" name="文本框 13442"/>
          <p:cNvSpPr txBox="1"/>
          <p:nvPr/>
        </p:nvSpPr>
        <p:spPr>
          <a:xfrm>
            <a:off x="6024563" y="5229225"/>
            <a:ext cx="457200" cy="4603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400" b="1">
                <a:solidFill>
                  <a:srgbClr val="CC0000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3</a:t>
            </a:r>
            <a:endParaRPr lang="en-US" altLang="zh-CN" sz="2400" b="1">
              <a:solidFill>
                <a:srgbClr val="CC0000"/>
              </a:solidFill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3444" name="文本框 13443"/>
          <p:cNvSpPr txBox="1"/>
          <p:nvPr/>
        </p:nvSpPr>
        <p:spPr>
          <a:xfrm>
            <a:off x="6888163" y="5216525"/>
            <a:ext cx="685800" cy="4603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400" b="1">
                <a:solidFill>
                  <a:srgbClr val="CC0000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4</a:t>
            </a:r>
            <a:endParaRPr lang="en-US" altLang="zh-CN" sz="2400" b="1">
              <a:solidFill>
                <a:srgbClr val="CC0000"/>
              </a:solidFill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3445" name="文本框 13444"/>
          <p:cNvSpPr txBox="1"/>
          <p:nvPr/>
        </p:nvSpPr>
        <p:spPr>
          <a:xfrm>
            <a:off x="7680325" y="5229225"/>
            <a:ext cx="533400" cy="4603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400" b="1">
                <a:solidFill>
                  <a:srgbClr val="CC0000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5</a:t>
            </a:r>
            <a:endParaRPr lang="en-US" altLang="zh-CN" sz="2400" b="1">
              <a:solidFill>
                <a:srgbClr val="CC0000"/>
              </a:solidFill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3446" name="文本框 13445"/>
          <p:cNvSpPr txBox="1"/>
          <p:nvPr/>
        </p:nvSpPr>
        <p:spPr>
          <a:xfrm>
            <a:off x="9409113" y="5216525"/>
            <a:ext cx="838200" cy="4603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400" b="1">
                <a:solidFill>
                  <a:srgbClr val="CC0000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n-2</a:t>
            </a:r>
            <a:endParaRPr lang="en-US" altLang="zh-CN" sz="2400" b="1">
              <a:solidFill>
                <a:srgbClr val="CC0000"/>
              </a:solidFill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3447" name="文本框 13446"/>
          <p:cNvSpPr txBox="1"/>
          <p:nvPr/>
        </p:nvSpPr>
        <p:spPr>
          <a:xfrm>
            <a:off x="5821680" y="5906135"/>
            <a:ext cx="1066800" cy="39878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540 °</a:t>
            </a:r>
            <a:endParaRPr lang="en-US" altLang="zh-CN" sz="20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448" name="文本框 13447"/>
          <p:cNvSpPr txBox="1"/>
          <p:nvPr/>
        </p:nvSpPr>
        <p:spPr>
          <a:xfrm>
            <a:off x="6672263" y="5902325"/>
            <a:ext cx="990600" cy="39878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720 °</a:t>
            </a:r>
            <a:endParaRPr lang="en-US" altLang="zh-CN" sz="20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449" name="文本框 13448"/>
          <p:cNvSpPr txBox="1"/>
          <p:nvPr/>
        </p:nvSpPr>
        <p:spPr>
          <a:xfrm>
            <a:off x="7394258" y="5902325"/>
            <a:ext cx="1082675" cy="39878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en-US" altLang="zh-CN" sz="2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900 °</a:t>
            </a:r>
            <a:endParaRPr lang="en-US" altLang="zh-CN" sz="20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451" name="矩形 13450"/>
          <p:cNvSpPr/>
          <p:nvPr/>
        </p:nvSpPr>
        <p:spPr>
          <a:xfrm>
            <a:off x="9120188" y="5876925"/>
            <a:ext cx="2203450" cy="39878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000" b="1">
                <a:solidFill>
                  <a:srgbClr val="FF33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(n-2) · 180 °</a:t>
            </a:r>
            <a:endParaRPr lang="en-US" altLang="zh-CN" sz="2000" b="1">
              <a:solidFill>
                <a:srgbClr val="FF3300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3810"/>
            <a:ext cx="12191365" cy="1360805"/>
          </a:xfrm>
          <a:prstGeom prst="rect">
            <a:avLst/>
          </a:prstGeom>
          <a:solidFill>
            <a:srgbClr val="97A359"/>
          </a:solidFill>
          <a:ln>
            <a:solidFill>
              <a:srgbClr val="9AA2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211138" y="-124460"/>
            <a:ext cx="8958263" cy="11620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b" anchorCtr="0" compatLnSpc="1">
            <a:no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5400" kern="120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262626"/>
                </a:solidFill>
                <a:latin typeface="Century Gothic" panose="020B0502020202020204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262626"/>
                </a:solidFill>
                <a:latin typeface="Century Gothic" panose="020B0502020202020204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262626"/>
                </a:solidFill>
                <a:latin typeface="Century Gothic" panose="020B0502020202020204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262626"/>
                </a:solidFill>
                <a:latin typeface="Century Gothic" panose="020B0502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66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j-cs"/>
                <a:sym typeface="幼圆" panose="02010509060101010101" pitchFamily="49" charset="-122"/>
              </a:rPr>
              <a:t> </a:t>
            </a:r>
            <a:r>
              <a:rPr kumimoji="0" lang="en-US" altLang="zh-CN" sz="6600" b="1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j-cs"/>
                <a:sym typeface="幼圆" panose="02010509060101010101" pitchFamily="49" charset="-122"/>
              </a:rPr>
              <a:t> </a:t>
            </a:r>
            <a:br>
              <a:rPr kumimoji="0" lang="en-US" altLang="zh-CN" sz="6600" b="1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j-cs"/>
                <a:sym typeface="幼圆" panose="02010509060101010101" pitchFamily="49" charset="-122"/>
              </a:rPr>
            </a:br>
            <a:r>
              <a:rPr lang="zh-CN" altLang="en-US" sz="4000" b="1" dirty="0">
                <a:solidFill>
                  <a:srgbClr val="FFFF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  <a:t>探究多边形的内角和</a:t>
            </a:r>
            <a:r>
              <a:rPr lang="zh-CN" altLang="en-US" sz="4000" b="1" strike="noStrike" dirty="0">
                <a:solidFill>
                  <a:srgbClr val="FFFF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  <a:t>:</a:t>
            </a:r>
            <a:endParaRPr kumimoji="0" lang="en-US" altLang="zh-CN" sz="4000" b="1" i="0" u="none" strike="noStrike" kern="1200" cap="none" spc="0" normalizeH="0" baseline="0" noProof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500"/>
                                        <p:tgtEl>
                                          <p:spTgt spid="13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4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4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4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3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7" dur="500"/>
                                        <p:tgtEl>
                                          <p:spTgt spid="13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2" dur="500"/>
                                        <p:tgtEl>
                                          <p:spTgt spid="13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3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2" dur="500"/>
                                        <p:tgtEl>
                                          <p:spTgt spid="13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7" dur="500"/>
                                        <p:tgtEl>
                                          <p:spTgt spid="13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13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3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2" dur="500"/>
                                        <p:tgtEl>
                                          <p:spTgt spid="13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97" dur="500"/>
                                        <p:tgtEl>
                                          <p:spTgt spid="13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3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3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8" dur="500"/>
                                        <p:tgtEl>
                                          <p:spTgt spid="13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34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34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9" dur="500"/>
                                        <p:tgtEl>
                                          <p:spTgt spid="13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134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134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0" dur="500"/>
                                        <p:tgtEl>
                                          <p:spTgt spid="13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13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38" grpId="0"/>
      <p:bldP spid="13439" grpId="0"/>
      <p:bldP spid="13440" grpId="0"/>
      <p:bldP spid="13443" grpId="0"/>
      <p:bldP spid="13444" grpId="0"/>
      <p:bldP spid="13445" grpId="0"/>
      <p:bldP spid="13446" grpId="0"/>
      <p:bldP spid="13447" grpId="0"/>
      <p:bldP spid="13448" grpId="0"/>
      <p:bldP spid="13449" grpId="0"/>
      <p:bldP spid="1345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9937" name="标题 57345"/>
          <p:cNvSpPr>
            <a:spLocks noGrp="1" noRot="1"/>
          </p:cNvSpPr>
          <p:nvPr>
            <p:ph type="title"/>
          </p:nvPr>
        </p:nvSpPr>
        <p:spPr>
          <a:xfrm>
            <a:off x="2063750" y="2565400"/>
            <a:ext cx="6119813" cy="1143000"/>
          </a:xfrm>
        </p:spPr>
        <p:txBody>
          <a:bodyPr wrap="square" lIns="91440" tIns="45720" rIns="91440" bIns="45720" anchor="ctr" anchorCtr="0">
            <a:normAutofit fontScale="90000"/>
          </a:bodyPr>
          <a:p>
            <a:r>
              <a:rPr lang="zh-CN" altLang="en-US" b="1" dirty="0"/>
              <a:t>你还有其他方法来探究多边形的内角和吗？</a:t>
            </a:r>
            <a:endParaRPr lang="zh-CN" altLang="en-US" b="1" dirty="0"/>
          </a:p>
        </p:txBody>
      </p:sp>
      <p:pic>
        <p:nvPicPr>
          <p:cNvPr id="39938" name="图片 106526" descr="思考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28025" y="2636838"/>
            <a:ext cx="1944688" cy="19446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9939" name="图片 58374" descr="NZ)LOQ_1%HVK1JKTX_W4$%E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5188" y="5229225"/>
            <a:ext cx="798512" cy="11572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9940" name="图片 58375" descr="QZEKA3EB%3M7Y3A2{1@][HS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6090" y="5300663"/>
            <a:ext cx="882650" cy="10525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矩形 2"/>
          <p:cNvSpPr/>
          <p:nvPr/>
        </p:nvSpPr>
        <p:spPr>
          <a:xfrm>
            <a:off x="13970" y="3810"/>
            <a:ext cx="12206605" cy="1360805"/>
          </a:xfrm>
          <a:prstGeom prst="rect">
            <a:avLst/>
          </a:prstGeom>
          <a:solidFill>
            <a:srgbClr val="97A359"/>
          </a:solidFill>
          <a:ln>
            <a:solidFill>
              <a:srgbClr val="9AA2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标题 1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635" y="103505"/>
            <a:ext cx="8971915" cy="11620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b" anchorCtr="0" compatLnSpc="1">
            <a:no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5400" kern="120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262626"/>
                </a:solidFill>
                <a:latin typeface="Century Gothic" panose="020B0502020202020204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262626"/>
                </a:solidFill>
                <a:latin typeface="Century Gothic" panose="020B0502020202020204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262626"/>
                </a:solidFill>
                <a:latin typeface="Century Gothic" panose="020B0502020202020204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262626"/>
                </a:solidFill>
                <a:latin typeface="Century Gothic" panose="020B0502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66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j-cs"/>
                <a:sym typeface="幼圆" panose="02010509060101010101" pitchFamily="49" charset="-122"/>
              </a:rPr>
              <a:t> </a:t>
            </a:r>
            <a:r>
              <a:rPr kumimoji="0" lang="en-US" altLang="zh-CN" sz="6600" b="1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j-cs"/>
                <a:sym typeface="幼圆" panose="02010509060101010101" pitchFamily="49" charset="-122"/>
              </a:rPr>
              <a:t> </a:t>
            </a:r>
            <a:br>
              <a:rPr kumimoji="0" lang="en-US" altLang="zh-CN" sz="6600" b="1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j-cs"/>
                <a:sym typeface="幼圆" panose="02010509060101010101" pitchFamily="49" charset="-122"/>
              </a:rPr>
            </a:br>
            <a:r>
              <a:rPr lang="zh-CN" altLang="en-US" sz="4000" b="1" dirty="0">
                <a:solidFill>
                  <a:srgbClr val="FFFF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  <a:t>探究多边形的内角和</a:t>
            </a:r>
            <a:r>
              <a:rPr lang="zh-CN" altLang="en-US" sz="4000" b="1" strike="noStrike" dirty="0">
                <a:solidFill>
                  <a:srgbClr val="FFFF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  <a:t>:</a:t>
            </a:r>
            <a:endParaRPr kumimoji="0" lang="en-US" altLang="zh-CN" sz="4000" b="1" i="0" u="none" strike="noStrike" kern="1200" cap="none" spc="0" normalizeH="0" baseline="0" noProof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pic>
        <p:nvPicPr>
          <p:cNvPr id="4" name="图片 3" descr="问号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64910" y="5323840"/>
            <a:ext cx="1354455" cy="135445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07524" name="对象 107523"/>
          <p:cNvGraphicFramePr/>
          <p:nvPr/>
        </p:nvGraphicFramePr>
        <p:xfrm>
          <a:off x="6816725" y="3951288"/>
          <a:ext cx="1036638" cy="414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" r:id="rId1" imgW="507365" imgH="203200" progId="Equation.DSMT4">
                  <p:embed/>
                </p:oleObj>
              </mc:Choice>
              <mc:Fallback>
                <p:oleObj name="" r:id="rId1" imgW="507365" imgH="203200" progId="Equation.DSMT4">
                  <p:embed/>
                  <p:pic>
                    <p:nvPicPr>
                      <p:cNvPr id="0" name="图片 308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816725" y="3951288"/>
                        <a:ext cx="1036638" cy="4143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1986" name="组合 107524"/>
          <p:cNvGrpSpPr/>
          <p:nvPr/>
        </p:nvGrpSpPr>
        <p:grpSpPr>
          <a:xfrm>
            <a:off x="3017838" y="1865313"/>
            <a:ext cx="1436687" cy="1135062"/>
            <a:chOff x="2640" y="960"/>
            <a:chExt cx="1008" cy="864"/>
          </a:xfrm>
        </p:grpSpPr>
        <p:sp>
          <p:nvSpPr>
            <p:cNvPr id="41987" name="直接连接符 107525"/>
            <p:cNvSpPr/>
            <p:nvPr/>
          </p:nvSpPr>
          <p:spPr>
            <a:xfrm flipV="1">
              <a:off x="2640" y="1008"/>
              <a:ext cx="336" cy="576"/>
            </a:xfrm>
            <a:prstGeom prst="line">
              <a:avLst/>
            </a:prstGeom>
            <a:ln w="19050" cap="flat" cmpd="sng">
              <a:solidFill>
                <a:srgbClr val="00008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41988" name="直接连接符 107526"/>
            <p:cNvSpPr/>
            <p:nvPr/>
          </p:nvSpPr>
          <p:spPr>
            <a:xfrm flipV="1">
              <a:off x="2976" y="960"/>
              <a:ext cx="672" cy="48"/>
            </a:xfrm>
            <a:prstGeom prst="line">
              <a:avLst/>
            </a:prstGeom>
            <a:ln w="19050" cap="flat" cmpd="sng">
              <a:solidFill>
                <a:srgbClr val="00008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41989" name="直接连接符 107527"/>
            <p:cNvSpPr/>
            <p:nvPr/>
          </p:nvSpPr>
          <p:spPr>
            <a:xfrm flipH="1">
              <a:off x="3360" y="960"/>
              <a:ext cx="288" cy="864"/>
            </a:xfrm>
            <a:prstGeom prst="line">
              <a:avLst/>
            </a:prstGeom>
            <a:ln w="19050" cap="flat" cmpd="sng">
              <a:solidFill>
                <a:srgbClr val="00008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41990" name="直接连接符 107528"/>
            <p:cNvSpPr/>
            <p:nvPr/>
          </p:nvSpPr>
          <p:spPr>
            <a:xfrm>
              <a:off x="2640" y="1584"/>
              <a:ext cx="720" cy="240"/>
            </a:xfrm>
            <a:prstGeom prst="line">
              <a:avLst/>
            </a:prstGeom>
            <a:ln w="19050" cap="flat" cmpd="sng">
              <a:solidFill>
                <a:srgbClr val="000080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41991" name="文本框 107529"/>
          <p:cNvSpPr txBox="1"/>
          <p:nvPr/>
        </p:nvSpPr>
        <p:spPr>
          <a:xfrm>
            <a:off x="2674938" y="2463800"/>
            <a:ext cx="273050" cy="3683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endParaRPr lang="en-US" altLang="zh-CN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1992" name="文本框 107530"/>
          <p:cNvSpPr txBox="1"/>
          <p:nvPr/>
        </p:nvSpPr>
        <p:spPr>
          <a:xfrm>
            <a:off x="4198938" y="2940050"/>
            <a:ext cx="273050" cy="3683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endParaRPr lang="en-US" altLang="zh-CN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1993" name="文本框 107531"/>
          <p:cNvSpPr txBox="1"/>
          <p:nvPr/>
        </p:nvSpPr>
        <p:spPr>
          <a:xfrm>
            <a:off x="4423410" y="1644650"/>
            <a:ext cx="335280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 algn="ctr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  <a:endParaRPr lang="en-US" altLang="zh-CN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1994" name="文本框 107532"/>
          <p:cNvSpPr txBox="1"/>
          <p:nvPr/>
        </p:nvSpPr>
        <p:spPr>
          <a:xfrm>
            <a:off x="3208338" y="1492250"/>
            <a:ext cx="277812" cy="3683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</a:rPr>
              <a:t>D</a:t>
            </a:r>
            <a:endParaRPr lang="en-US" altLang="zh-CN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1995" name="文本框 107533"/>
          <p:cNvSpPr txBox="1"/>
          <p:nvPr/>
        </p:nvSpPr>
        <p:spPr>
          <a:xfrm>
            <a:off x="4583113" y="2565400"/>
            <a:ext cx="762000" cy="39878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2000">
                <a:solidFill>
                  <a:srgbClr val="F30B05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图</a:t>
            </a:r>
            <a:r>
              <a:rPr lang="en-US" altLang="zh-CN" sz="2000">
                <a:solidFill>
                  <a:srgbClr val="F30B05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endParaRPr lang="en-US" altLang="zh-CN" sz="2000">
              <a:solidFill>
                <a:srgbClr val="F30B05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cxnSp>
        <p:nvCxnSpPr>
          <p:cNvPr id="107535" name="直接箭头连接符 107534"/>
          <p:cNvCxnSpPr>
            <a:stCxn id="41987" idx="1"/>
          </p:cNvCxnSpPr>
          <p:nvPr/>
        </p:nvCxnSpPr>
        <p:spPr>
          <a:xfrm>
            <a:off x="3497263" y="1919288"/>
            <a:ext cx="17462" cy="920750"/>
          </a:xfrm>
          <a:prstGeom prst="straightConnector1">
            <a:avLst/>
          </a:prstGeom>
          <a:ln w="25400" cap="rnd" cmpd="sng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</p:spPr>
      </p:cxnSp>
      <p:sp>
        <p:nvSpPr>
          <p:cNvPr id="107536" name="任意多边形 107535"/>
          <p:cNvSpPr/>
          <p:nvPr/>
        </p:nvSpPr>
        <p:spPr>
          <a:xfrm rot="-1168975">
            <a:off x="3575050" y="2493963"/>
            <a:ext cx="144463" cy="215900"/>
          </a:xfrm>
          <a:custGeom>
            <a:avLst/>
            <a:gdLst/>
            <a:ahLst/>
            <a:cxnLst>
              <a:cxn ang="270">
                <a:pos x="0" y="0"/>
              </a:cxn>
              <a:cxn ang="0">
                <a:pos x="20931" y="16267"/>
              </a:cxn>
              <a:cxn ang="90">
                <a:pos x="0" y="21600"/>
              </a:cxn>
            </a:cxnLst>
            <a:pathLst>
              <a:path w="20931" h="21600" fill="none">
                <a:moveTo>
                  <a:pt x="0" y="0"/>
                </a:moveTo>
                <a:cubicBezTo>
                  <a:pt x="10087" y="0"/>
                  <a:pt x="18559" y="6914"/>
                  <a:pt x="20934" y="16256"/>
                </a:cubicBezTo>
              </a:path>
              <a:path w="20931" h="21600" stroke="0">
                <a:moveTo>
                  <a:pt x="0" y="0"/>
                </a:moveTo>
                <a:cubicBezTo>
                  <a:pt x="10087" y="0"/>
                  <a:pt x="18559" y="6914"/>
                  <a:pt x="20934" y="16256"/>
                </a:cubicBezTo>
                <a:lnTo>
                  <a:pt x="0" y="21600"/>
                </a:lnTo>
                <a:close/>
              </a:path>
            </a:pathLst>
          </a:custGeom>
          <a:noFill/>
          <a:ln w="254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5070" name="任意多边形 107536"/>
          <p:cNvSpPr/>
          <p:nvPr/>
        </p:nvSpPr>
        <p:spPr>
          <a:xfrm rot="-6858215">
            <a:off x="3359150" y="2636838"/>
            <a:ext cx="142875" cy="146050"/>
          </a:xfrm>
          <a:custGeom>
            <a:avLst/>
            <a:gdLst/>
            <a:ahLst/>
            <a:cxnLst>
              <a:cxn ang="270">
                <a:pos x="0" y="0"/>
              </a:cxn>
              <a:cxn ang="90">
                <a:pos x="21600" y="21600"/>
              </a:cxn>
              <a:cxn ang="90">
                <a:pos x="0" y="21600"/>
              </a:cxn>
            </a:cxnLst>
            <a:pathLst>
              <a:path w="21600" h="21600" fill="none">
                <a:moveTo>
                  <a:pt x="0" y="0"/>
                </a:moveTo>
                <a:cubicBezTo>
                  <a:pt x="11929" y="0"/>
                  <a:pt x="21600" y="9671"/>
                  <a:pt x="21600" y="21600"/>
                </a:cubicBezTo>
              </a:path>
              <a:path w="21600" h="21600" stroke="0">
                <a:moveTo>
                  <a:pt x="0" y="0"/>
                </a:moveTo>
                <a:cubicBezTo>
                  <a:pt x="11929" y="0"/>
                  <a:pt x="21600" y="9671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5071" name="任意多边形 107537"/>
          <p:cNvSpPr/>
          <p:nvPr/>
        </p:nvSpPr>
        <p:spPr>
          <a:xfrm rot="2855588">
            <a:off x="3644900" y="2709863"/>
            <a:ext cx="146050" cy="142875"/>
          </a:xfrm>
          <a:custGeom>
            <a:avLst/>
            <a:gdLst/>
            <a:ahLst/>
            <a:cxnLst>
              <a:cxn ang="270">
                <a:pos x="0" y="0"/>
              </a:cxn>
              <a:cxn ang="90">
                <a:pos x="21600" y="21600"/>
              </a:cxn>
              <a:cxn ang="90">
                <a:pos x="0" y="21600"/>
              </a:cxn>
            </a:cxnLst>
            <a:pathLst>
              <a:path w="21600" h="21600" fill="none">
                <a:moveTo>
                  <a:pt x="0" y="0"/>
                </a:moveTo>
                <a:cubicBezTo>
                  <a:pt x="11929" y="0"/>
                  <a:pt x="21600" y="9671"/>
                  <a:pt x="21600" y="21600"/>
                </a:cubicBezTo>
              </a:path>
              <a:path w="21600" h="21600" stroke="0">
                <a:moveTo>
                  <a:pt x="0" y="0"/>
                </a:moveTo>
                <a:cubicBezTo>
                  <a:pt x="11929" y="0"/>
                  <a:pt x="21600" y="9671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cxnSp>
        <p:nvCxnSpPr>
          <p:cNvPr id="107539" name="直接箭头连接符 107538"/>
          <p:cNvCxnSpPr>
            <a:stCxn id="41987" idx="1"/>
          </p:cNvCxnSpPr>
          <p:nvPr/>
        </p:nvCxnSpPr>
        <p:spPr>
          <a:xfrm flipV="1">
            <a:off x="3575050" y="1844675"/>
            <a:ext cx="881063" cy="962025"/>
          </a:xfrm>
          <a:prstGeom prst="straightConnector1">
            <a:avLst/>
          </a:prstGeom>
          <a:ln w="25400" cap="rnd" cmpd="sng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</p:spPr>
      </p:cxnSp>
      <p:sp>
        <p:nvSpPr>
          <p:cNvPr id="107540" name="椭圆 107539"/>
          <p:cNvSpPr/>
          <p:nvPr/>
        </p:nvSpPr>
        <p:spPr>
          <a:xfrm>
            <a:off x="3503613" y="2781300"/>
            <a:ext cx="71437" cy="71438"/>
          </a:xfrm>
          <a:prstGeom prst="ellipse">
            <a:avLst/>
          </a:prstGeom>
          <a:solidFill>
            <a:srgbClr val="000000"/>
          </a:solidFill>
          <a:ln w="9525">
            <a:noFill/>
          </a:ln>
        </p:spPr>
        <p:txBody>
          <a:bodyPr anchor="t" anchorCtr="0"/>
          <a:p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107541" name="对象 107540"/>
          <p:cNvGraphicFramePr/>
          <p:nvPr/>
        </p:nvGraphicFramePr>
        <p:xfrm>
          <a:off x="2495550" y="3933825"/>
          <a:ext cx="984250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" r:id="rId3" imgW="494665" imgH="203200" progId="Equation.DSMT4">
                  <p:embed/>
                </p:oleObj>
              </mc:Choice>
              <mc:Fallback>
                <p:oleObj name="" r:id="rId3" imgW="494665" imgH="203200" progId="Equation.DSMT4">
                  <p:embed/>
                  <p:pic>
                    <p:nvPicPr>
                      <p:cNvPr id="0" name="图片 308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95550" y="3933825"/>
                        <a:ext cx="984250" cy="4254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2003" name="组合 107541"/>
          <p:cNvGrpSpPr/>
          <p:nvPr/>
        </p:nvGrpSpPr>
        <p:grpSpPr>
          <a:xfrm>
            <a:off x="7265988" y="1725613"/>
            <a:ext cx="1447800" cy="1371600"/>
            <a:chOff x="2640" y="768"/>
            <a:chExt cx="912" cy="864"/>
          </a:xfrm>
        </p:grpSpPr>
        <p:sp>
          <p:nvSpPr>
            <p:cNvPr id="42004" name="直接连接符 107542"/>
            <p:cNvSpPr/>
            <p:nvPr/>
          </p:nvSpPr>
          <p:spPr>
            <a:xfrm flipH="1">
              <a:off x="2640" y="768"/>
              <a:ext cx="384" cy="288"/>
            </a:xfrm>
            <a:prstGeom prst="line">
              <a:avLst/>
            </a:prstGeom>
            <a:ln w="15875" cap="flat" cmpd="sng">
              <a:solidFill>
                <a:srgbClr val="00008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42005" name="直接连接符 107543"/>
            <p:cNvSpPr/>
            <p:nvPr/>
          </p:nvSpPr>
          <p:spPr>
            <a:xfrm>
              <a:off x="2640" y="1056"/>
              <a:ext cx="0" cy="528"/>
            </a:xfrm>
            <a:prstGeom prst="line">
              <a:avLst/>
            </a:prstGeom>
            <a:ln w="15875" cap="flat" cmpd="sng">
              <a:solidFill>
                <a:srgbClr val="00008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42006" name="直接连接符 107544"/>
            <p:cNvSpPr/>
            <p:nvPr/>
          </p:nvSpPr>
          <p:spPr>
            <a:xfrm>
              <a:off x="2640" y="1584"/>
              <a:ext cx="672" cy="48"/>
            </a:xfrm>
            <a:prstGeom prst="line">
              <a:avLst/>
            </a:prstGeom>
            <a:ln w="15875" cap="flat" cmpd="sng">
              <a:solidFill>
                <a:srgbClr val="00008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42007" name="直接连接符 107545"/>
            <p:cNvSpPr/>
            <p:nvPr/>
          </p:nvSpPr>
          <p:spPr>
            <a:xfrm>
              <a:off x="3024" y="768"/>
              <a:ext cx="528" cy="480"/>
            </a:xfrm>
            <a:prstGeom prst="line">
              <a:avLst/>
            </a:prstGeom>
            <a:ln w="15875" cap="flat" cmpd="sng">
              <a:solidFill>
                <a:srgbClr val="00008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42008" name="直接连接符 107546"/>
            <p:cNvSpPr/>
            <p:nvPr/>
          </p:nvSpPr>
          <p:spPr>
            <a:xfrm flipH="1">
              <a:off x="3312" y="1248"/>
              <a:ext cx="240" cy="384"/>
            </a:xfrm>
            <a:prstGeom prst="line">
              <a:avLst/>
            </a:prstGeom>
            <a:ln w="15875" cap="flat" cmpd="sng">
              <a:solidFill>
                <a:srgbClr val="000080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42009" name="文本框 107547"/>
          <p:cNvSpPr txBox="1"/>
          <p:nvPr/>
        </p:nvSpPr>
        <p:spPr>
          <a:xfrm>
            <a:off x="6884988" y="2868613"/>
            <a:ext cx="304800" cy="3683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endParaRPr lang="en-US" altLang="zh-CN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2010" name="文本框 107548"/>
          <p:cNvSpPr txBox="1"/>
          <p:nvPr/>
        </p:nvSpPr>
        <p:spPr>
          <a:xfrm>
            <a:off x="8561388" y="3021013"/>
            <a:ext cx="184150" cy="27686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 anchorCtr="0">
            <a:spAutoFit/>
          </a:bodyPr>
          <a:p>
            <a:pPr algn="ctr">
              <a:spcBef>
                <a:spcPct val="5000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endParaRPr lang="en-US" altLang="zh-CN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2011" name="文本框 107549"/>
          <p:cNvSpPr txBox="1"/>
          <p:nvPr/>
        </p:nvSpPr>
        <p:spPr>
          <a:xfrm>
            <a:off x="8622348" y="2220913"/>
            <a:ext cx="335280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 algn="ctr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  <a:endParaRPr lang="en-US" altLang="zh-CN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2012" name="文本框 107550"/>
          <p:cNvSpPr txBox="1"/>
          <p:nvPr/>
        </p:nvSpPr>
        <p:spPr>
          <a:xfrm>
            <a:off x="7703185" y="1412875"/>
            <a:ext cx="347980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 algn="ctr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</a:rPr>
              <a:t>D</a:t>
            </a:r>
            <a:endParaRPr lang="en-US" altLang="zh-CN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2013" name="文本框 107551"/>
          <p:cNvSpPr txBox="1"/>
          <p:nvPr/>
        </p:nvSpPr>
        <p:spPr>
          <a:xfrm>
            <a:off x="6884988" y="1801813"/>
            <a:ext cx="228600" cy="3683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</a:rPr>
              <a:t>E</a:t>
            </a:r>
            <a:endParaRPr lang="en-US" altLang="zh-CN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2014" name="文本框 107552"/>
          <p:cNvSpPr txBox="1"/>
          <p:nvPr/>
        </p:nvSpPr>
        <p:spPr>
          <a:xfrm>
            <a:off x="8942388" y="2640013"/>
            <a:ext cx="609600" cy="39878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/>
            <a:r>
              <a:rPr lang="zh-CN" altLang="en-US" sz="2000">
                <a:solidFill>
                  <a:srgbClr val="F30B05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图</a:t>
            </a:r>
            <a:r>
              <a:rPr lang="en-US" altLang="zh-CN" sz="2000">
                <a:solidFill>
                  <a:srgbClr val="F30B05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endParaRPr lang="en-US" altLang="zh-CN" sz="2000">
              <a:solidFill>
                <a:srgbClr val="F30B05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cxnSp>
        <p:nvCxnSpPr>
          <p:cNvPr id="107554" name="直接箭头连接符 107553"/>
          <p:cNvCxnSpPr>
            <a:stCxn id="41987" idx="1"/>
          </p:cNvCxnSpPr>
          <p:nvPr/>
        </p:nvCxnSpPr>
        <p:spPr>
          <a:xfrm flipV="1">
            <a:off x="7824788" y="1773238"/>
            <a:ext cx="44450" cy="1271587"/>
          </a:xfrm>
          <a:prstGeom prst="straightConnector1">
            <a:avLst/>
          </a:prstGeom>
          <a:ln w="25400" cap="rnd" cmpd="sng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</p:spPr>
      </p:cxnSp>
      <p:cxnSp>
        <p:nvCxnSpPr>
          <p:cNvPr id="107555" name="直接箭头连接符 107554"/>
          <p:cNvCxnSpPr>
            <a:stCxn id="41987" idx="1"/>
          </p:cNvCxnSpPr>
          <p:nvPr/>
        </p:nvCxnSpPr>
        <p:spPr>
          <a:xfrm flipV="1">
            <a:off x="7824788" y="2492375"/>
            <a:ext cx="901700" cy="539750"/>
          </a:xfrm>
          <a:prstGeom prst="straightConnector1">
            <a:avLst/>
          </a:prstGeom>
          <a:ln w="25400" cap="rnd" cmpd="sng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</p:spPr>
      </p:cxnSp>
      <p:cxnSp>
        <p:nvCxnSpPr>
          <p:cNvPr id="107557" name="直接箭头连接符 107556"/>
          <p:cNvCxnSpPr>
            <a:stCxn id="107558" idx="2"/>
          </p:cNvCxnSpPr>
          <p:nvPr/>
        </p:nvCxnSpPr>
        <p:spPr>
          <a:xfrm flipH="1" flipV="1">
            <a:off x="7269163" y="2205038"/>
            <a:ext cx="576262" cy="828675"/>
          </a:xfrm>
          <a:prstGeom prst="straightConnector1">
            <a:avLst/>
          </a:prstGeom>
          <a:ln w="25400" cap="rnd" cmpd="sng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</p:spPr>
      </p:cxnSp>
      <p:sp>
        <p:nvSpPr>
          <p:cNvPr id="107558" name="椭圆 107557"/>
          <p:cNvSpPr/>
          <p:nvPr/>
        </p:nvSpPr>
        <p:spPr>
          <a:xfrm>
            <a:off x="7845425" y="2997200"/>
            <a:ext cx="71438" cy="73025"/>
          </a:xfrm>
          <a:prstGeom prst="ellipse">
            <a:avLst/>
          </a:prstGeom>
          <a:solidFill>
            <a:srgbClr val="000000"/>
          </a:solidFill>
          <a:ln w="9525">
            <a:noFill/>
          </a:ln>
        </p:spPr>
        <p:txBody>
          <a:bodyPr anchor="t" anchorCtr="0"/>
          <a:p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107559" name="组合 107558"/>
          <p:cNvGrpSpPr/>
          <p:nvPr/>
        </p:nvGrpSpPr>
        <p:grpSpPr>
          <a:xfrm>
            <a:off x="7558088" y="2852738"/>
            <a:ext cx="576262" cy="217487"/>
            <a:chOff x="3514" y="3656"/>
            <a:chExt cx="273" cy="137"/>
          </a:xfrm>
        </p:grpSpPr>
        <p:sp>
          <p:nvSpPr>
            <p:cNvPr id="42020" name="任意多边形 107559"/>
            <p:cNvSpPr/>
            <p:nvPr/>
          </p:nvSpPr>
          <p:spPr>
            <a:xfrm>
              <a:off x="3514" y="3656"/>
              <a:ext cx="273" cy="137"/>
            </a:xfrm>
            <a:custGeom>
              <a:avLst/>
              <a:gdLst/>
              <a:ahLst/>
              <a:cxnLst/>
              <a:pathLst>
                <a:path w="273" h="106">
                  <a:moveTo>
                    <a:pt x="0" y="106"/>
                  </a:moveTo>
                  <a:cubicBezTo>
                    <a:pt x="30" y="68"/>
                    <a:pt x="61" y="30"/>
                    <a:pt x="91" y="15"/>
                  </a:cubicBezTo>
                  <a:cubicBezTo>
                    <a:pt x="121" y="0"/>
                    <a:pt x="159" y="7"/>
                    <a:pt x="182" y="15"/>
                  </a:cubicBezTo>
                  <a:cubicBezTo>
                    <a:pt x="205" y="23"/>
                    <a:pt x="212" y="46"/>
                    <a:pt x="227" y="61"/>
                  </a:cubicBezTo>
                  <a:cubicBezTo>
                    <a:pt x="242" y="76"/>
                    <a:pt x="265" y="99"/>
                    <a:pt x="273" y="106"/>
                  </a:cubicBez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21" name="直接连接符 107560"/>
            <p:cNvSpPr/>
            <p:nvPr/>
          </p:nvSpPr>
          <p:spPr>
            <a:xfrm flipV="1">
              <a:off x="3787" y="3657"/>
              <a:ext cx="0" cy="136"/>
            </a:xfrm>
            <a:prstGeom prst="line">
              <a:avLst/>
            </a:prstGeom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42022" name="直接连接符 107561"/>
            <p:cNvSpPr/>
            <p:nvPr/>
          </p:nvSpPr>
          <p:spPr>
            <a:xfrm flipH="1" flipV="1">
              <a:off x="3651" y="3748"/>
              <a:ext cx="136" cy="45"/>
            </a:xfrm>
            <a:prstGeom prst="line">
              <a:avLst/>
            </a:prstGeom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42023" name="文本占位符 107565"/>
          <p:cNvSpPr>
            <a:spLocks noGrp="1" noRot="1"/>
          </p:cNvSpPr>
          <p:nvPr>
            <p:ph type="body" sz="half" idx="1"/>
          </p:nvPr>
        </p:nvSpPr>
        <p:spPr>
          <a:xfrm>
            <a:off x="2279650" y="4727575"/>
            <a:ext cx="8064500" cy="1509713"/>
          </a:xfrm>
        </p:spPr>
        <p:txBody>
          <a:bodyPr anchor="t" anchorCtr="0"/>
          <a:p>
            <a:pPr defTabSz="914400">
              <a:buClr>
                <a:schemeClr val="hlink"/>
              </a:buClr>
              <a:buSzPct val="70000"/>
              <a:buFont typeface="Wingdings" panose="05000000000000000000" pitchFamily="2" charset="2"/>
            </a:pPr>
            <a:r>
              <a:rPr lang="zh-CN" altLang="en-US" sz="2800" b="1" dirty="0">
                <a:solidFill>
                  <a:srgbClr val="3333FF"/>
                </a:solidFill>
              </a:rPr>
              <a:t>按照这种分割方法把</a:t>
            </a:r>
            <a:r>
              <a:rPr lang="en-US" altLang="zh-CN" sz="2800" b="1">
                <a:solidFill>
                  <a:srgbClr val="3333FF"/>
                </a:solidFill>
              </a:rPr>
              <a:t>n</a:t>
            </a:r>
            <a:r>
              <a:rPr lang="zh-CN" altLang="en-US" sz="2800" b="1" dirty="0">
                <a:solidFill>
                  <a:srgbClr val="3333FF"/>
                </a:solidFill>
              </a:rPr>
              <a:t>边形分割成了</a:t>
            </a:r>
            <a:r>
              <a:rPr lang="en-US" altLang="zh-CN" sz="2800" b="1">
                <a:solidFill>
                  <a:srgbClr val="3333FF"/>
                </a:solidFill>
              </a:rPr>
              <a:t>_______</a:t>
            </a:r>
            <a:r>
              <a:rPr lang="zh-CN" altLang="en-US" sz="2800" b="1" dirty="0">
                <a:solidFill>
                  <a:srgbClr val="3333FF"/>
                </a:solidFill>
              </a:rPr>
              <a:t>个三角形</a:t>
            </a:r>
            <a:r>
              <a:rPr lang="en-US" altLang="zh-CN" sz="2800" b="1">
                <a:solidFill>
                  <a:srgbClr val="3333FF"/>
                </a:solidFill>
              </a:rPr>
              <a:t>.</a:t>
            </a:r>
            <a:endParaRPr lang="en-US" altLang="zh-CN" sz="2800" b="1">
              <a:solidFill>
                <a:srgbClr val="3333FF"/>
              </a:solidFill>
            </a:endParaRPr>
          </a:p>
          <a:p>
            <a:pPr defTabSz="914400">
              <a:buClr>
                <a:schemeClr val="hlink"/>
              </a:buClr>
              <a:buSzPct val="70000"/>
              <a:buFont typeface="Wingdings" panose="05000000000000000000" pitchFamily="2" charset="2"/>
            </a:pPr>
            <a:r>
              <a:rPr lang="en-US" altLang="zh-CN" sz="2800" b="1">
                <a:solidFill>
                  <a:srgbClr val="3333FF"/>
                </a:solidFill>
              </a:rPr>
              <a:t>n</a:t>
            </a:r>
            <a:r>
              <a:rPr lang="zh-CN" altLang="en-US" sz="2800" b="1" dirty="0">
                <a:solidFill>
                  <a:srgbClr val="3333FF"/>
                </a:solidFill>
              </a:rPr>
              <a:t>边形的内角和为：</a:t>
            </a:r>
            <a:r>
              <a:rPr lang="en-US" altLang="zh-CN" sz="2800" b="1">
                <a:solidFill>
                  <a:srgbClr val="3333FF"/>
                </a:solidFill>
              </a:rPr>
              <a:t>________________</a:t>
            </a:r>
            <a:endParaRPr lang="en-US" altLang="zh-CN" sz="2800" b="1">
              <a:solidFill>
                <a:srgbClr val="3333FF"/>
              </a:solidFill>
            </a:endParaRPr>
          </a:p>
        </p:txBody>
      </p:sp>
      <p:graphicFrame>
        <p:nvGraphicFramePr>
          <p:cNvPr id="107556" name="对象 107555"/>
          <p:cNvGraphicFramePr/>
          <p:nvPr/>
        </p:nvGraphicFramePr>
        <p:xfrm>
          <a:off x="5789930" y="5543868"/>
          <a:ext cx="2771775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" r:id="rId5" imgW="1129030" imgH="203200" progId="Equation.DSMT4">
                  <p:embed/>
                </p:oleObj>
              </mc:Choice>
              <mc:Fallback>
                <p:oleObj name="" r:id="rId5" imgW="1129030" imgH="203200" progId="Equation.DSMT4">
                  <p:embed/>
                  <p:pic>
                    <p:nvPicPr>
                      <p:cNvPr id="0" name="图片 308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789930" y="5543868"/>
                        <a:ext cx="2771775" cy="4984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7579" name="对象 107578"/>
          <p:cNvGraphicFramePr/>
          <p:nvPr/>
        </p:nvGraphicFramePr>
        <p:xfrm>
          <a:off x="3503613" y="3933825"/>
          <a:ext cx="1514475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" r:id="rId7" imgW="761365" imgH="203200" progId="Equation.DSMT4">
                  <p:embed/>
                </p:oleObj>
              </mc:Choice>
              <mc:Fallback>
                <p:oleObj name="" r:id="rId7" imgW="761365" imgH="203200" progId="Equation.DSMT4">
                  <p:embed/>
                  <p:pic>
                    <p:nvPicPr>
                      <p:cNvPr id="0" name="图片 308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503613" y="3933825"/>
                        <a:ext cx="1514475" cy="4254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7580" name="对象 107579"/>
          <p:cNvGraphicFramePr/>
          <p:nvPr/>
        </p:nvGraphicFramePr>
        <p:xfrm>
          <a:off x="8254683" y="4666298"/>
          <a:ext cx="936625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" r:id="rId9" imgW="418465" imgH="254000" progId="Equation.DSMT4">
                  <p:embed/>
                </p:oleObj>
              </mc:Choice>
              <mc:Fallback>
                <p:oleObj name="" r:id="rId9" imgW="418465" imgH="254000" progId="Equation.DSMT4">
                  <p:embed/>
                  <p:pic>
                    <p:nvPicPr>
                      <p:cNvPr id="0" name="图片 308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254683" y="4666298"/>
                        <a:ext cx="936625" cy="596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7581" name="对象 107580"/>
          <p:cNvGraphicFramePr/>
          <p:nvPr/>
        </p:nvGraphicFramePr>
        <p:xfrm>
          <a:off x="7967663" y="3933825"/>
          <a:ext cx="1514475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" r:id="rId11" imgW="761365" imgH="203200" progId="Equation.DSMT4">
                  <p:embed/>
                </p:oleObj>
              </mc:Choice>
              <mc:Fallback>
                <p:oleObj name="" r:id="rId11" imgW="761365" imgH="203200" progId="Equation.DSMT4">
                  <p:embed/>
                  <p:pic>
                    <p:nvPicPr>
                      <p:cNvPr id="0" name="图片 3084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967663" y="3933825"/>
                        <a:ext cx="1514475" cy="4254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028" name="文本框 107583"/>
          <p:cNvSpPr txBox="1"/>
          <p:nvPr/>
        </p:nvSpPr>
        <p:spPr>
          <a:xfrm>
            <a:off x="3143250" y="765175"/>
            <a:ext cx="1798638" cy="4603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marL="342900" indent="-342900">
              <a:spcBef>
                <a:spcPct val="50000"/>
              </a:spcBef>
            </a:pPr>
            <a:r>
              <a:rPr lang="zh-CN" altLang="en-US" sz="2400" dirty="0">
                <a:latin typeface="Arial" panose="020B0604020202020204" pitchFamily="34" charset="0"/>
                <a:ea typeface="宋体" panose="02010600030101010101" pitchFamily="2" charset="-122"/>
              </a:rPr>
              <a:t>四边形</a:t>
            </a:r>
            <a:endParaRPr lang="zh-CN" altLang="en-US" sz="2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2029" name="文本框 107584"/>
          <p:cNvSpPr txBox="1"/>
          <p:nvPr/>
        </p:nvSpPr>
        <p:spPr>
          <a:xfrm>
            <a:off x="7392988" y="765175"/>
            <a:ext cx="1798637" cy="4603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marL="342900" indent="-342900">
              <a:spcBef>
                <a:spcPct val="50000"/>
              </a:spcBef>
            </a:pPr>
            <a:r>
              <a:rPr lang="zh-CN" altLang="en-US" sz="2400" dirty="0">
                <a:latin typeface="Arial" panose="020B0604020202020204" pitchFamily="34" charset="0"/>
                <a:ea typeface="宋体" panose="02010600030101010101" pitchFamily="2" charset="-122"/>
              </a:rPr>
              <a:t>五边形</a:t>
            </a:r>
            <a:endParaRPr lang="zh-CN" altLang="en-US" sz="2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7587" name="文本框 107586"/>
          <p:cNvSpPr txBox="1"/>
          <p:nvPr/>
        </p:nvSpPr>
        <p:spPr>
          <a:xfrm>
            <a:off x="3286125" y="2781300"/>
            <a:ext cx="433388" cy="4603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marL="342900" indent="-342900">
              <a:spcBef>
                <a:spcPct val="50000"/>
              </a:spcBef>
            </a:pPr>
            <a:r>
              <a:rPr lang="en-US" altLang="zh-CN" sz="2400" b="1">
                <a:solidFill>
                  <a:srgbClr val="F30B0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O</a:t>
            </a:r>
            <a:endParaRPr lang="en-US" altLang="zh-CN" sz="2400" b="1">
              <a:solidFill>
                <a:srgbClr val="F30B05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7588" name="文本框 107587"/>
          <p:cNvSpPr txBox="1"/>
          <p:nvPr/>
        </p:nvSpPr>
        <p:spPr>
          <a:xfrm>
            <a:off x="7678738" y="2997200"/>
            <a:ext cx="433387" cy="4603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marL="342900" indent="-342900">
              <a:spcBef>
                <a:spcPct val="50000"/>
              </a:spcBef>
            </a:pPr>
            <a:r>
              <a:rPr lang="en-US" altLang="zh-CN" sz="2400" b="1">
                <a:solidFill>
                  <a:srgbClr val="F30B0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O</a:t>
            </a:r>
            <a:endParaRPr lang="en-US" altLang="zh-CN" sz="2400" b="1">
              <a:solidFill>
                <a:srgbClr val="F30B05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2032" name="图片 45104" descr="NZ)LOQ_1%HVK1JKTX_W4$%E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207308" y="1570355"/>
            <a:ext cx="798512" cy="11572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矩形 2"/>
          <p:cNvSpPr/>
          <p:nvPr/>
        </p:nvSpPr>
        <p:spPr>
          <a:xfrm>
            <a:off x="13970" y="3810"/>
            <a:ext cx="12206605" cy="1360805"/>
          </a:xfrm>
          <a:prstGeom prst="rect">
            <a:avLst/>
          </a:prstGeom>
          <a:solidFill>
            <a:srgbClr val="97A359"/>
          </a:solidFill>
          <a:ln>
            <a:solidFill>
              <a:srgbClr val="9AA2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标题 1"/>
          <p:cNvSpPr>
            <a:spLocks noGrp="1"/>
          </p:cNvSpPr>
          <p:nvPr>
            <p:custDataLst>
              <p:tags r:id="rId15"/>
            </p:custDataLst>
          </p:nvPr>
        </p:nvSpPr>
        <p:spPr>
          <a:xfrm>
            <a:off x="232728" y="0"/>
            <a:ext cx="8958263" cy="11620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b" anchorCtr="0" compatLnSpc="1">
            <a:no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5400" kern="120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262626"/>
                </a:solidFill>
                <a:latin typeface="Century Gothic" panose="020B0502020202020204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262626"/>
                </a:solidFill>
                <a:latin typeface="Century Gothic" panose="020B0502020202020204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262626"/>
                </a:solidFill>
                <a:latin typeface="Century Gothic" panose="020B0502020202020204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262626"/>
                </a:solidFill>
                <a:latin typeface="Century Gothic" panose="020B0502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66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j-cs"/>
                <a:sym typeface="幼圆" panose="02010509060101010101" pitchFamily="49" charset="-122"/>
              </a:rPr>
              <a:t> </a:t>
            </a:r>
            <a:r>
              <a:rPr kumimoji="0" lang="en-US" altLang="zh-CN" sz="6600" b="1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j-cs"/>
                <a:sym typeface="幼圆" panose="02010509060101010101" pitchFamily="49" charset="-122"/>
              </a:rPr>
              <a:t> </a:t>
            </a:r>
            <a:br>
              <a:rPr kumimoji="0" lang="en-US" altLang="zh-CN" sz="6600" b="1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j-cs"/>
                <a:sym typeface="幼圆" panose="02010509060101010101" pitchFamily="49" charset="-122"/>
              </a:rPr>
            </a:br>
            <a:r>
              <a:rPr lang="zh-CN" altLang="en-US" sz="4000" b="1" dirty="0">
                <a:solidFill>
                  <a:srgbClr val="FFFF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  <a:t>探究多边形的内角和</a:t>
            </a:r>
            <a:r>
              <a:rPr lang="zh-CN" altLang="en-US" sz="4000" b="1" strike="noStrike" dirty="0">
                <a:solidFill>
                  <a:srgbClr val="FFFF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  <a:t>:</a:t>
            </a:r>
            <a:endParaRPr kumimoji="0" lang="en-US" altLang="zh-CN" sz="4000" b="1" i="0" u="none" strike="noStrike" kern="1200" cap="none" spc="0" normalizeH="0" baseline="0" noProof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7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07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107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107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07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0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50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75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75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50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50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07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07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07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1" dur="500"/>
                                        <p:tgtEl>
                                          <p:spTgt spid="107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6" dur="500"/>
                                        <p:tgtEl>
                                          <p:spTgt spid="107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1" dur="500"/>
                                        <p:tgtEl>
                                          <p:spTgt spid="107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107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107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107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107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107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87" grpId="0"/>
      <p:bldP spid="10758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61" name="矩形 57578"/>
          <p:cNvSpPr/>
          <p:nvPr/>
        </p:nvSpPr>
        <p:spPr>
          <a:xfrm>
            <a:off x="2279650" y="4581525"/>
            <a:ext cx="8064500" cy="1844675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</a:pPr>
            <a:r>
              <a:rPr lang="zh-CN" altLang="en-US" sz="2800" b="1" dirty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按照这种分割方法把</a:t>
            </a:r>
            <a:r>
              <a:rPr lang="en-US" altLang="zh-CN" sz="2800" b="1">
                <a:solidFill>
                  <a:srgbClr val="3333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n</a:t>
            </a:r>
            <a:r>
              <a:rPr lang="zh-CN" altLang="en-US" sz="2800" b="1" dirty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边形分割成了</a:t>
            </a:r>
            <a:r>
              <a:rPr lang="en-US" altLang="zh-CN" sz="2800" b="1">
                <a:solidFill>
                  <a:srgbClr val="3333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_______</a:t>
            </a:r>
            <a:r>
              <a:rPr lang="zh-CN" altLang="en-US" sz="2800" b="1" dirty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个三角形</a:t>
            </a:r>
            <a:r>
              <a:rPr lang="en-US" altLang="zh-CN" sz="2800" b="1">
                <a:solidFill>
                  <a:srgbClr val="3333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.</a:t>
            </a:r>
            <a:endParaRPr lang="en-US" altLang="zh-CN" sz="2800" b="1">
              <a:solidFill>
                <a:srgbClr val="3333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</a:pPr>
            <a:r>
              <a:rPr lang="en-US" altLang="zh-CN" sz="2800" b="1">
                <a:solidFill>
                  <a:srgbClr val="3333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n</a:t>
            </a:r>
            <a:r>
              <a:rPr lang="zh-CN" altLang="en-US" sz="2800" b="1" dirty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边形的内角和为：</a:t>
            </a:r>
            <a:r>
              <a:rPr lang="en-US" altLang="zh-CN" sz="2800" b="1">
                <a:solidFill>
                  <a:srgbClr val="3333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________________</a:t>
            </a:r>
            <a:endParaRPr lang="en-US" altLang="zh-CN" sz="2800" b="1">
              <a:solidFill>
                <a:srgbClr val="3333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57477" name="内容占位符 57476"/>
          <p:cNvGraphicFramePr>
            <a:graphicFrameLocks noGrp="1"/>
          </p:cNvGraphicFramePr>
          <p:nvPr>
            <p:ph sz="half" idx="1"/>
          </p:nvPr>
        </p:nvGraphicFramePr>
        <p:xfrm>
          <a:off x="6456363" y="3582988"/>
          <a:ext cx="1169987" cy="436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1" imgW="494665" imgH="203200" progId="Equation.DSMT4">
                  <p:embed/>
                </p:oleObj>
              </mc:Choice>
              <mc:Fallback>
                <p:oleObj name="" r:id="rId1" imgW="494665" imgH="203200" progId="Equation.DSMT4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456363" y="3582988"/>
                        <a:ext cx="1169987" cy="436562"/>
                      </a:xfrm>
                      <a:prstGeom prst="rect">
                        <a:avLst/>
                      </a:prstGeom>
                      <a:noFill/>
                      <a:ln w="38100"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479" name="内容占位符 57478"/>
          <p:cNvGraphicFramePr>
            <a:graphicFrameLocks noGrp="1"/>
          </p:cNvGraphicFramePr>
          <p:nvPr>
            <p:ph sz="quarter" idx="2"/>
          </p:nvPr>
        </p:nvGraphicFramePr>
        <p:xfrm>
          <a:off x="6456363" y="5445125"/>
          <a:ext cx="2070100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3" imgW="837565" imgH="203200" progId="Equation.DSMT4">
                  <p:embed/>
                </p:oleObj>
              </mc:Choice>
              <mc:Fallback>
                <p:oleObj name="" r:id="rId3" imgW="837565" imgH="203200" progId="Equation.DSMT4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456363" y="5445125"/>
                        <a:ext cx="2070100" cy="468313"/>
                      </a:xfrm>
                      <a:prstGeom prst="rect">
                        <a:avLst/>
                      </a:prstGeom>
                      <a:noFill/>
                      <a:ln w="38100"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0964" name="组合 57417"/>
          <p:cNvGrpSpPr/>
          <p:nvPr/>
        </p:nvGrpSpPr>
        <p:grpSpPr>
          <a:xfrm>
            <a:off x="3054350" y="2073275"/>
            <a:ext cx="1436688" cy="1135063"/>
            <a:chOff x="2640" y="960"/>
            <a:chExt cx="1008" cy="864"/>
          </a:xfrm>
        </p:grpSpPr>
        <p:sp>
          <p:nvSpPr>
            <p:cNvPr id="40965" name="直接连接符 57418"/>
            <p:cNvSpPr/>
            <p:nvPr/>
          </p:nvSpPr>
          <p:spPr>
            <a:xfrm flipV="1">
              <a:off x="2640" y="1008"/>
              <a:ext cx="336" cy="576"/>
            </a:xfrm>
            <a:prstGeom prst="line">
              <a:avLst/>
            </a:prstGeom>
            <a:ln w="19050" cap="flat" cmpd="sng">
              <a:solidFill>
                <a:srgbClr val="00008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40966" name="直接连接符 57419"/>
            <p:cNvSpPr/>
            <p:nvPr/>
          </p:nvSpPr>
          <p:spPr>
            <a:xfrm flipV="1">
              <a:off x="2976" y="960"/>
              <a:ext cx="672" cy="48"/>
            </a:xfrm>
            <a:prstGeom prst="line">
              <a:avLst/>
            </a:prstGeom>
            <a:ln w="19050" cap="flat" cmpd="sng">
              <a:solidFill>
                <a:srgbClr val="00008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40967" name="直接连接符 57420"/>
            <p:cNvSpPr/>
            <p:nvPr/>
          </p:nvSpPr>
          <p:spPr>
            <a:xfrm flipH="1">
              <a:off x="3360" y="960"/>
              <a:ext cx="288" cy="864"/>
            </a:xfrm>
            <a:prstGeom prst="line">
              <a:avLst/>
            </a:prstGeom>
            <a:ln w="19050" cap="flat" cmpd="sng">
              <a:solidFill>
                <a:srgbClr val="00008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40968" name="直接连接符 57421"/>
            <p:cNvSpPr/>
            <p:nvPr/>
          </p:nvSpPr>
          <p:spPr>
            <a:xfrm>
              <a:off x="2640" y="1584"/>
              <a:ext cx="720" cy="240"/>
            </a:xfrm>
            <a:prstGeom prst="line">
              <a:avLst/>
            </a:prstGeom>
            <a:ln w="19050" cap="flat" cmpd="sng">
              <a:solidFill>
                <a:srgbClr val="000080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40969" name="文本框 57422"/>
          <p:cNvSpPr txBox="1"/>
          <p:nvPr/>
        </p:nvSpPr>
        <p:spPr>
          <a:xfrm>
            <a:off x="2711450" y="2671763"/>
            <a:ext cx="273050" cy="3683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endParaRPr lang="en-US" altLang="zh-CN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0970" name="文本框 57423"/>
          <p:cNvSpPr txBox="1"/>
          <p:nvPr/>
        </p:nvSpPr>
        <p:spPr>
          <a:xfrm>
            <a:off x="4235450" y="3148013"/>
            <a:ext cx="273050" cy="3683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endParaRPr lang="en-US" altLang="zh-CN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0971" name="文本框 57424"/>
          <p:cNvSpPr txBox="1"/>
          <p:nvPr/>
        </p:nvSpPr>
        <p:spPr>
          <a:xfrm>
            <a:off x="4459923" y="1852613"/>
            <a:ext cx="335280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 algn="ctr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  <a:endParaRPr lang="en-US" altLang="zh-CN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0972" name="文本框 57425"/>
          <p:cNvSpPr txBox="1"/>
          <p:nvPr/>
        </p:nvSpPr>
        <p:spPr>
          <a:xfrm>
            <a:off x="3244850" y="1784033"/>
            <a:ext cx="277813" cy="3683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</a:rPr>
              <a:t>D</a:t>
            </a:r>
            <a:endParaRPr lang="en-US" altLang="zh-CN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0973" name="文本框 57426"/>
          <p:cNvSpPr txBox="1"/>
          <p:nvPr/>
        </p:nvSpPr>
        <p:spPr>
          <a:xfrm>
            <a:off x="4616450" y="2767013"/>
            <a:ext cx="762000" cy="39878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2000">
                <a:solidFill>
                  <a:srgbClr val="F30B05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图</a:t>
            </a:r>
            <a:r>
              <a:rPr lang="en-US" altLang="zh-CN" sz="2000">
                <a:solidFill>
                  <a:srgbClr val="F30B05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endParaRPr lang="en-US" altLang="zh-CN" sz="2000">
              <a:solidFill>
                <a:srgbClr val="F30B05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cxnSp>
        <p:nvCxnSpPr>
          <p:cNvPr id="57428" name="直接箭头连接符 57427"/>
          <p:cNvCxnSpPr/>
          <p:nvPr/>
        </p:nvCxnSpPr>
        <p:spPr>
          <a:xfrm>
            <a:off x="3519170" y="2133600"/>
            <a:ext cx="371475" cy="419100"/>
          </a:xfrm>
          <a:prstGeom prst="straightConnector1">
            <a:avLst/>
          </a:prstGeom>
          <a:ln w="25400" cap="rnd" cmpd="sng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</p:spPr>
      </p:cxnSp>
      <p:sp>
        <p:nvSpPr>
          <p:cNvPr id="57429" name="任意多边形 57428"/>
          <p:cNvSpPr/>
          <p:nvPr/>
        </p:nvSpPr>
        <p:spPr>
          <a:xfrm rot="-3251466">
            <a:off x="3830638" y="2319338"/>
            <a:ext cx="142875" cy="215900"/>
          </a:xfrm>
          <a:custGeom>
            <a:avLst/>
            <a:gdLst/>
            <a:ahLst/>
            <a:cxnLst>
              <a:cxn ang="270">
                <a:pos x="0" y="0"/>
              </a:cxn>
              <a:cxn ang="90">
                <a:pos x="21600" y="21600"/>
              </a:cxn>
              <a:cxn ang="90">
                <a:pos x="0" y="21600"/>
              </a:cxn>
            </a:cxnLst>
            <a:pathLst>
              <a:path w="21600" h="21600" fill="none">
                <a:moveTo>
                  <a:pt x="0" y="0"/>
                </a:moveTo>
                <a:cubicBezTo>
                  <a:pt x="11929" y="0"/>
                  <a:pt x="21600" y="9671"/>
                  <a:pt x="21600" y="21600"/>
                </a:cubicBezTo>
              </a:path>
              <a:path w="21600" h="21600" stroke="0">
                <a:moveTo>
                  <a:pt x="0" y="0"/>
                </a:moveTo>
                <a:cubicBezTo>
                  <a:pt x="11929" y="0"/>
                  <a:pt x="21600" y="9671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57431" name="任意多边形 57430"/>
          <p:cNvSpPr/>
          <p:nvPr/>
        </p:nvSpPr>
        <p:spPr>
          <a:xfrm rot="10214055">
            <a:off x="3721100" y="2560638"/>
            <a:ext cx="209550" cy="144462"/>
          </a:xfrm>
          <a:custGeom>
            <a:avLst/>
            <a:gdLst/>
            <a:ahLst/>
            <a:cxnLst>
              <a:cxn ang="180">
                <a:pos x="0" y="2260"/>
              </a:cxn>
              <a:cxn ang="0">
                <a:pos x="31220" y="21600"/>
              </a:cxn>
              <a:cxn ang="90">
                <a:pos x="9620" y="21600"/>
              </a:cxn>
            </a:cxnLst>
            <a:pathLst>
              <a:path w="31220" h="21600" fill="none">
                <a:moveTo>
                  <a:pt x="0" y="2260"/>
                </a:moveTo>
                <a:cubicBezTo>
                  <a:pt x="2894" y="812"/>
                  <a:pt x="6162" y="0"/>
                  <a:pt x="9620" y="0"/>
                </a:cubicBezTo>
                <a:cubicBezTo>
                  <a:pt x="21549" y="0"/>
                  <a:pt x="31220" y="9671"/>
                  <a:pt x="31220" y="21600"/>
                </a:cubicBezTo>
              </a:path>
              <a:path w="31220" h="21600" stroke="0">
                <a:moveTo>
                  <a:pt x="0" y="2260"/>
                </a:moveTo>
                <a:cubicBezTo>
                  <a:pt x="2894" y="812"/>
                  <a:pt x="6162" y="0"/>
                  <a:pt x="9620" y="0"/>
                </a:cubicBezTo>
                <a:cubicBezTo>
                  <a:pt x="21549" y="0"/>
                  <a:pt x="31220" y="9671"/>
                  <a:pt x="31220" y="21600"/>
                </a:cubicBezTo>
                <a:lnTo>
                  <a:pt x="9620" y="21600"/>
                </a:lnTo>
                <a:close/>
              </a:path>
            </a:pathLst>
          </a:custGeom>
          <a:noFill/>
          <a:ln w="254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57433" name="任意多边形 57432"/>
          <p:cNvSpPr/>
          <p:nvPr/>
        </p:nvSpPr>
        <p:spPr>
          <a:xfrm rot="-6858215">
            <a:off x="3649663" y="2427288"/>
            <a:ext cx="142875" cy="142875"/>
          </a:xfrm>
          <a:custGeom>
            <a:avLst/>
            <a:gdLst/>
            <a:ahLst/>
            <a:cxnLst>
              <a:cxn ang="270">
                <a:pos x="0" y="0"/>
              </a:cxn>
              <a:cxn ang="90">
                <a:pos x="21600" y="21600"/>
              </a:cxn>
              <a:cxn ang="90">
                <a:pos x="0" y="21600"/>
              </a:cxn>
            </a:cxnLst>
            <a:pathLst>
              <a:path w="21600" h="21600" fill="none">
                <a:moveTo>
                  <a:pt x="0" y="0"/>
                </a:moveTo>
                <a:cubicBezTo>
                  <a:pt x="11929" y="0"/>
                  <a:pt x="21600" y="9671"/>
                  <a:pt x="21600" y="21600"/>
                </a:cubicBezTo>
              </a:path>
              <a:path w="21600" h="21600" stroke="0">
                <a:moveTo>
                  <a:pt x="0" y="0"/>
                </a:moveTo>
                <a:cubicBezTo>
                  <a:pt x="11929" y="0"/>
                  <a:pt x="21600" y="9671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57434" name="任意多边形 57433"/>
          <p:cNvSpPr/>
          <p:nvPr/>
        </p:nvSpPr>
        <p:spPr>
          <a:xfrm rot="4373112">
            <a:off x="3935413" y="2495550"/>
            <a:ext cx="144462" cy="142875"/>
          </a:xfrm>
          <a:custGeom>
            <a:avLst/>
            <a:gdLst/>
            <a:ahLst/>
            <a:cxnLst>
              <a:cxn ang="270">
                <a:pos x="0" y="0"/>
              </a:cxn>
              <a:cxn ang="90">
                <a:pos x="21600" y="21600"/>
              </a:cxn>
              <a:cxn ang="90">
                <a:pos x="0" y="21600"/>
              </a:cxn>
            </a:cxnLst>
            <a:pathLst>
              <a:path w="21600" h="21600" fill="none">
                <a:moveTo>
                  <a:pt x="0" y="0"/>
                </a:moveTo>
                <a:cubicBezTo>
                  <a:pt x="11929" y="0"/>
                  <a:pt x="21600" y="9671"/>
                  <a:pt x="21600" y="21600"/>
                </a:cubicBezTo>
              </a:path>
              <a:path w="21600" h="21600" stroke="0">
                <a:moveTo>
                  <a:pt x="0" y="0"/>
                </a:moveTo>
                <a:cubicBezTo>
                  <a:pt x="11929" y="0"/>
                  <a:pt x="21600" y="9671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cxnSp>
        <p:nvCxnSpPr>
          <p:cNvPr id="57436" name="直接箭头连接符 57435"/>
          <p:cNvCxnSpPr>
            <a:stCxn id="57439" idx="6"/>
            <a:endCxn id="40967" idx="0"/>
          </p:cNvCxnSpPr>
          <p:nvPr/>
        </p:nvCxnSpPr>
        <p:spPr>
          <a:xfrm flipV="1">
            <a:off x="3937000" y="2063750"/>
            <a:ext cx="555625" cy="465138"/>
          </a:xfrm>
          <a:prstGeom prst="straightConnector1">
            <a:avLst/>
          </a:prstGeom>
          <a:ln w="25400" cap="rnd" cmpd="sng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</p:spPr>
      </p:cxnSp>
      <p:cxnSp>
        <p:nvCxnSpPr>
          <p:cNvPr id="57437" name="直接箭头连接符 57436"/>
          <p:cNvCxnSpPr>
            <a:stCxn id="57439" idx="6"/>
            <a:endCxn id="57439" idx="7"/>
          </p:cNvCxnSpPr>
          <p:nvPr/>
        </p:nvCxnSpPr>
        <p:spPr>
          <a:xfrm flipV="1">
            <a:off x="3073400" y="2503488"/>
            <a:ext cx="852488" cy="363537"/>
          </a:xfrm>
          <a:prstGeom prst="straightConnector1">
            <a:avLst/>
          </a:prstGeom>
          <a:ln w="25400" cap="rnd" cmpd="sng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</p:spPr>
      </p:cxnSp>
      <p:cxnSp>
        <p:nvCxnSpPr>
          <p:cNvPr id="57438" name="直接箭头连接符 57437"/>
          <p:cNvCxnSpPr>
            <a:stCxn id="57439" idx="5"/>
            <a:endCxn id="40967" idx="1"/>
          </p:cNvCxnSpPr>
          <p:nvPr/>
        </p:nvCxnSpPr>
        <p:spPr>
          <a:xfrm>
            <a:off x="3925888" y="2552700"/>
            <a:ext cx="155575" cy="665163"/>
          </a:xfrm>
          <a:prstGeom prst="straightConnector1">
            <a:avLst/>
          </a:prstGeom>
          <a:ln w="25400" cap="rnd" cmpd="sng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</p:spPr>
      </p:cxnSp>
      <p:sp>
        <p:nvSpPr>
          <p:cNvPr id="57439" name="椭圆 57438"/>
          <p:cNvSpPr/>
          <p:nvPr/>
        </p:nvSpPr>
        <p:spPr>
          <a:xfrm>
            <a:off x="3865563" y="2492375"/>
            <a:ext cx="71437" cy="71438"/>
          </a:xfrm>
          <a:prstGeom prst="ellipse">
            <a:avLst/>
          </a:prstGeom>
          <a:solidFill>
            <a:srgbClr val="000000"/>
          </a:solidFill>
          <a:ln w="9525">
            <a:noFill/>
          </a:ln>
        </p:spPr>
        <p:txBody>
          <a:bodyPr anchor="t" anchorCtr="0"/>
          <a:p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0983" name="矩形 57440"/>
          <p:cNvSpPr/>
          <p:nvPr/>
        </p:nvSpPr>
        <p:spPr>
          <a:xfrm>
            <a:off x="1524000" y="3213100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57440" name="对象 57439"/>
          <p:cNvGraphicFramePr/>
          <p:nvPr/>
        </p:nvGraphicFramePr>
        <p:xfrm>
          <a:off x="2351088" y="3573463"/>
          <a:ext cx="1081087" cy="45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" r:id="rId5" imgW="507365" imgH="203200" progId="Equation.DSMT4">
                  <p:embed/>
                </p:oleObj>
              </mc:Choice>
              <mc:Fallback>
                <p:oleObj name="" r:id="rId5" imgW="507365" imgH="203200" progId="Equation.DSMT4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351088" y="3573463"/>
                        <a:ext cx="1081087" cy="4556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0985" name="组合 57442"/>
          <p:cNvGrpSpPr/>
          <p:nvPr/>
        </p:nvGrpSpPr>
        <p:grpSpPr>
          <a:xfrm>
            <a:off x="6834188" y="1973898"/>
            <a:ext cx="1447800" cy="1371600"/>
            <a:chOff x="2640" y="768"/>
            <a:chExt cx="912" cy="864"/>
          </a:xfrm>
        </p:grpSpPr>
        <p:sp>
          <p:nvSpPr>
            <p:cNvPr id="40986" name="直接连接符 57443"/>
            <p:cNvSpPr/>
            <p:nvPr/>
          </p:nvSpPr>
          <p:spPr>
            <a:xfrm flipH="1">
              <a:off x="2640" y="768"/>
              <a:ext cx="384" cy="288"/>
            </a:xfrm>
            <a:prstGeom prst="line">
              <a:avLst/>
            </a:prstGeom>
            <a:ln w="15875" cap="flat" cmpd="sng">
              <a:solidFill>
                <a:srgbClr val="00008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40987" name="直接连接符 57444"/>
            <p:cNvSpPr/>
            <p:nvPr/>
          </p:nvSpPr>
          <p:spPr>
            <a:xfrm>
              <a:off x="2640" y="1056"/>
              <a:ext cx="0" cy="528"/>
            </a:xfrm>
            <a:prstGeom prst="line">
              <a:avLst/>
            </a:prstGeom>
            <a:ln w="15875" cap="flat" cmpd="sng">
              <a:solidFill>
                <a:srgbClr val="00008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40988" name="直接连接符 57445"/>
            <p:cNvSpPr/>
            <p:nvPr/>
          </p:nvSpPr>
          <p:spPr>
            <a:xfrm>
              <a:off x="2640" y="1584"/>
              <a:ext cx="672" cy="48"/>
            </a:xfrm>
            <a:prstGeom prst="line">
              <a:avLst/>
            </a:prstGeom>
            <a:ln w="15875" cap="flat" cmpd="sng">
              <a:solidFill>
                <a:srgbClr val="00008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40989" name="直接连接符 57446"/>
            <p:cNvSpPr/>
            <p:nvPr/>
          </p:nvSpPr>
          <p:spPr>
            <a:xfrm>
              <a:off x="3024" y="768"/>
              <a:ext cx="528" cy="480"/>
            </a:xfrm>
            <a:prstGeom prst="line">
              <a:avLst/>
            </a:prstGeom>
            <a:ln w="15875" cap="flat" cmpd="sng">
              <a:solidFill>
                <a:srgbClr val="00008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40990" name="直接连接符 57447"/>
            <p:cNvSpPr/>
            <p:nvPr/>
          </p:nvSpPr>
          <p:spPr>
            <a:xfrm flipH="1">
              <a:off x="3312" y="1248"/>
              <a:ext cx="240" cy="384"/>
            </a:xfrm>
            <a:prstGeom prst="line">
              <a:avLst/>
            </a:prstGeom>
            <a:ln w="15875" cap="flat" cmpd="sng">
              <a:solidFill>
                <a:srgbClr val="000080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40991" name="文本框 57448"/>
          <p:cNvSpPr txBox="1"/>
          <p:nvPr/>
        </p:nvSpPr>
        <p:spPr>
          <a:xfrm>
            <a:off x="6453188" y="3005138"/>
            <a:ext cx="304800" cy="3683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endParaRPr lang="en-US" altLang="zh-CN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0992" name="文本框 57449"/>
          <p:cNvSpPr txBox="1"/>
          <p:nvPr/>
        </p:nvSpPr>
        <p:spPr>
          <a:xfrm>
            <a:off x="8129588" y="3157538"/>
            <a:ext cx="184150" cy="27686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 anchorCtr="0">
            <a:spAutoFit/>
          </a:bodyPr>
          <a:p>
            <a:pPr algn="ctr">
              <a:spcBef>
                <a:spcPct val="50000"/>
              </a:spcBef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endParaRPr lang="en-US" altLang="zh-CN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0993" name="文本框 57450"/>
          <p:cNvSpPr txBox="1"/>
          <p:nvPr/>
        </p:nvSpPr>
        <p:spPr>
          <a:xfrm>
            <a:off x="8190548" y="2357438"/>
            <a:ext cx="335280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 algn="ctr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  <a:endParaRPr lang="en-US" altLang="zh-CN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0994" name="文本框 57451"/>
          <p:cNvSpPr txBox="1"/>
          <p:nvPr/>
        </p:nvSpPr>
        <p:spPr>
          <a:xfrm>
            <a:off x="7320915" y="1704975"/>
            <a:ext cx="580390" cy="38735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noAutofit/>
          </a:bodyPr>
          <a:p>
            <a:pPr algn="ctr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</a:rPr>
              <a:t>D</a:t>
            </a:r>
            <a:endParaRPr lang="en-US" altLang="zh-CN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0995" name="文本框 57452"/>
          <p:cNvSpPr txBox="1"/>
          <p:nvPr/>
        </p:nvSpPr>
        <p:spPr>
          <a:xfrm>
            <a:off x="6453188" y="1938338"/>
            <a:ext cx="228600" cy="3683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</a:rPr>
              <a:t>E</a:t>
            </a:r>
            <a:endParaRPr lang="en-US" altLang="zh-CN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0996" name="文本框 57453"/>
          <p:cNvSpPr txBox="1"/>
          <p:nvPr/>
        </p:nvSpPr>
        <p:spPr>
          <a:xfrm>
            <a:off x="8510588" y="2776538"/>
            <a:ext cx="609600" cy="39878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/>
            <a:r>
              <a:rPr lang="zh-CN" altLang="en-US" sz="2000">
                <a:solidFill>
                  <a:srgbClr val="F30B05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图</a:t>
            </a:r>
            <a:r>
              <a:rPr lang="en-US" altLang="zh-CN" sz="2000">
                <a:solidFill>
                  <a:srgbClr val="F30B05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endParaRPr lang="en-US" altLang="zh-CN" sz="2000">
              <a:solidFill>
                <a:srgbClr val="F30B05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cxnSp>
        <p:nvCxnSpPr>
          <p:cNvPr id="57473" name="直接箭头连接符 57472"/>
          <p:cNvCxnSpPr/>
          <p:nvPr/>
        </p:nvCxnSpPr>
        <p:spPr>
          <a:xfrm flipV="1">
            <a:off x="7380288" y="1970405"/>
            <a:ext cx="63500" cy="927100"/>
          </a:xfrm>
          <a:prstGeom prst="straightConnector1">
            <a:avLst/>
          </a:prstGeom>
          <a:ln w="25400" cap="rnd" cmpd="sng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</p:spPr>
      </p:cxnSp>
      <p:cxnSp>
        <p:nvCxnSpPr>
          <p:cNvPr id="57474" name="直接箭头连接符 57473"/>
          <p:cNvCxnSpPr/>
          <p:nvPr/>
        </p:nvCxnSpPr>
        <p:spPr>
          <a:xfrm flipV="1">
            <a:off x="7471728" y="2734945"/>
            <a:ext cx="810260" cy="106680"/>
          </a:xfrm>
          <a:prstGeom prst="straightConnector1">
            <a:avLst/>
          </a:prstGeom>
          <a:ln w="25400" cap="rnd" cmpd="sng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</p:spPr>
      </p:cxnSp>
      <p:cxnSp>
        <p:nvCxnSpPr>
          <p:cNvPr id="57481" name="直接箭头连接符 57480"/>
          <p:cNvCxnSpPr/>
          <p:nvPr/>
        </p:nvCxnSpPr>
        <p:spPr>
          <a:xfrm flipH="1" flipV="1">
            <a:off x="6834188" y="2418715"/>
            <a:ext cx="546100" cy="460375"/>
          </a:xfrm>
          <a:prstGeom prst="straightConnector1">
            <a:avLst/>
          </a:prstGeom>
          <a:ln w="25400" cap="rnd" cmpd="sng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</p:spPr>
      </p:cxnSp>
      <p:cxnSp>
        <p:nvCxnSpPr>
          <p:cNvPr id="57482" name="直接箭头连接符 57481"/>
          <p:cNvCxnSpPr/>
          <p:nvPr/>
        </p:nvCxnSpPr>
        <p:spPr>
          <a:xfrm flipV="1">
            <a:off x="6862128" y="2865120"/>
            <a:ext cx="546100" cy="368300"/>
          </a:xfrm>
          <a:prstGeom prst="straightConnector1">
            <a:avLst/>
          </a:prstGeom>
          <a:ln w="25400" cap="rnd" cmpd="sng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</p:spPr>
      </p:cxnSp>
      <p:cxnSp>
        <p:nvCxnSpPr>
          <p:cNvPr id="57483" name="直接箭头连接符 57482"/>
          <p:cNvCxnSpPr/>
          <p:nvPr/>
        </p:nvCxnSpPr>
        <p:spPr>
          <a:xfrm flipH="1" flipV="1">
            <a:off x="7380288" y="2823210"/>
            <a:ext cx="520700" cy="460375"/>
          </a:xfrm>
          <a:prstGeom prst="straightConnector1">
            <a:avLst/>
          </a:prstGeom>
          <a:ln w="25400" cap="rnd" cmpd="sng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</p:spPr>
      </p:cxnSp>
      <p:sp>
        <p:nvSpPr>
          <p:cNvPr id="57484" name="椭圆 57483"/>
          <p:cNvSpPr/>
          <p:nvPr/>
        </p:nvSpPr>
        <p:spPr>
          <a:xfrm>
            <a:off x="7380288" y="2781300"/>
            <a:ext cx="71437" cy="73025"/>
          </a:xfrm>
          <a:prstGeom prst="ellipse">
            <a:avLst/>
          </a:prstGeom>
          <a:solidFill>
            <a:srgbClr val="000000"/>
          </a:solidFill>
          <a:ln w="9525">
            <a:noFill/>
          </a:ln>
        </p:spPr>
        <p:txBody>
          <a:bodyPr anchor="t" anchorCtr="0"/>
          <a:p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57566" name="组合 57565"/>
          <p:cNvGrpSpPr/>
          <p:nvPr/>
        </p:nvGrpSpPr>
        <p:grpSpPr>
          <a:xfrm>
            <a:off x="7235825" y="2636838"/>
            <a:ext cx="360363" cy="361950"/>
            <a:chOff x="4604" y="1071"/>
            <a:chExt cx="227" cy="228"/>
          </a:xfrm>
        </p:grpSpPr>
        <p:sp>
          <p:nvSpPr>
            <p:cNvPr id="41004" name="椭圆 57562"/>
            <p:cNvSpPr/>
            <p:nvPr/>
          </p:nvSpPr>
          <p:spPr>
            <a:xfrm>
              <a:off x="4604" y="1071"/>
              <a:ext cx="227" cy="226"/>
            </a:xfrm>
            <a:prstGeom prst="ellipse">
              <a:avLst/>
            </a:prstGeom>
            <a:noFill/>
            <a:ln w="254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1005" name="直接连接符 57563"/>
            <p:cNvSpPr/>
            <p:nvPr/>
          </p:nvSpPr>
          <p:spPr>
            <a:xfrm flipV="1">
              <a:off x="4604" y="1207"/>
              <a:ext cx="0" cy="92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41006" name="直接连接符 57564"/>
            <p:cNvSpPr/>
            <p:nvPr/>
          </p:nvSpPr>
          <p:spPr>
            <a:xfrm flipH="1" flipV="1">
              <a:off x="4604" y="1207"/>
              <a:ext cx="90" cy="45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aphicFrame>
        <p:nvGraphicFramePr>
          <p:cNvPr id="57578" name="对象 57577"/>
          <p:cNvGraphicFramePr/>
          <p:nvPr/>
        </p:nvGraphicFramePr>
        <p:xfrm>
          <a:off x="8759825" y="4652963"/>
          <a:ext cx="382588" cy="442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" r:id="rId7" imgW="127000" imgH="139700" progId="Equation.DSMT4">
                  <p:embed/>
                </p:oleObj>
              </mc:Choice>
              <mc:Fallback>
                <p:oleObj name="" r:id="rId7" imgW="127000" imgH="139700" progId="Equation.DSMT4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759825" y="4652963"/>
                        <a:ext cx="382588" cy="4429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577" name="对象 57576"/>
          <p:cNvGraphicFramePr/>
          <p:nvPr/>
        </p:nvGraphicFramePr>
        <p:xfrm>
          <a:off x="3503613" y="3573463"/>
          <a:ext cx="1655762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" r:id="rId9" imgW="761365" imgH="203200" progId="Equation.DSMT4">
                  <p:embed/>
                </p:oleObj>
              </mc:Choice>
              <mc:Fallback>
                <p:oleObj name="" r:id="rId9" imgW="761365" imgH="203200" progId="Equation.DSMT4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503613" y="3573463"/>
                        <a:ext cx="1655762" cy="4413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580" name="对象 57579"/>
          <p:cNvGraphicFramePr/>
          <p:nvPr/>
        </p:nvGraphicFramePr>
        <p:xfrm>
          <a:off x="7680325" y="3573463"/>
          <a:ext cx="1655763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" r:id="rId11" imgW="761365" imgH="203200" progId="Equation.DSMT4">
                  <p:embed/>
                </p:oleObj>
              </mc:Choice>
              <mc:Fallback>
                <p:oleObj name="" r:id="rId11" imgW="761365" imgH="203200" progId="Equation.DSMT4">
                  <p:embed/>
                  <p:pic>
                    <p:nvPicPr>
                      <p:cNvPr id="0" name="图片 3081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680325" y="3573463"/>
                        <a:ext cx="1655763" cy="4413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10" name="文本框 57581"/>
          <p:cNvSpPr txBox="1"/>
          <p:nvPr/>
        </p:nvSpPr>
        <p:spPr>
          <a:xfrm>
            <a:off x="3287713" y="1420495"/>
            <a:ext cx="1798637" cy="4603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marL="342900" indent="-342900">
              <a:spcBef>
                <a:spcPct val="50000"/>
              </a:spcBef>
            </a:pPr>
            <a:r>
              <a:rPr lang="zh-CN" altLang="en-US" sz="2400" dirty="0">
                <a:latin typeface="Arial" panose="020B0604020202020204" pitchFamily="34" charset="0"/>
                <a:ea typeface="宋体" panose="02010600030101010101" pitchFamily="2" charset="-122"/>
              </a:rPr>
              <a:t>四边形</a:t>
            </a:r>
            <a:endParaRPr lang="zh-CN" altLang="en-US" sz="2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011" name="文本框 57582"/>
          <p:cNvSpPr txBox="1"/>
          <p:nvPr/>
        </p:nvSpPr>
        <p:spPr>
          <a:xfrm>
            <a:off x="7105650" y="1379538"/>
            <a:ext cx="1798638" cy="4603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marL="342900" indent="-342900">
              <a:spcBef>
                <a:spcPct val="50000"/>
              </a:spcBef>
            </a:pPr>
            <a:r>
              <a:rPr lang="zh-CN" altLang="en-US" sz="2400" dirty="0">
                <a:latin typeface="Arial" panose="020B0604020202020204" pitchFamily="34" charset="0"/>
                <a:ea typeface="宋体" panose="02010600030101010101" pitchFamily="2" charset="-122"/>
              </a:rPr>
              <a:t>五边形</a:t>
            </a:r>
            <a:endParaRPr lang="zh-CN" altLang="en-US" sz="2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7584" name="文本框 57583"/>
          <p:cNvSpPr txBox="1"/>
          <p:nvPr/>
        </p:nvSpPr>
        <p:spPr>
          <a:xfrm>
            <a:off x="3648075" y="2466975"/>
            <a:ext cx="433388" cy="4603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marL="342900" indent="-342900">
              <a:spcBef>
                <a:spcPct val="50000"/>
              </a:spcBef>
            </a:pPr>
            <a:r>
              <a:rPr lang="en-US" altLang="zh-CN" sz="2400" b="1">
                <a:solidFill>
                  <a:srgbClr val="F30B0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O</a:t>
            </a:r>
            <a:endParaRPr lang="en-US" altLang="zh-CN" sz="2400" b="1">
              <a:solidFill>
                <a:srgbClr val="F30B05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7585" name="文本框 57584"/>
          <p:cNvSpPr txBox="1"/>
          <p:nvPr/>
        </p:nvSpPr>
        <p:spPr>
          <a:xfrm>
            <a:off x="7391400" y="2420938"/>
            <a:ext cx="433388" cy="4603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marL="342900" indent="-342900">
              <a:spcBef>
                <a:spcPct val="50000"/>
              </a:spcBef>
            </a:pPr>
            <a:r>
              <a:rPr lang="en-US" altLang="zh-CN" sz="2400" b="1">
                <a:solidFill>
                  <a:srgbClr val="F30B0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O</a:t>
            </a:r>
            <a:endParaRPr lang="en-US" altLang="zh-CN" sz="2400" b="1">
              <a:solidFill>
                <a:srgbClr val="F30B05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1014" name="图片 44088" descr="QZEKA3EB%3M7Y3A2{1@][HS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336088" y="1426210"/>
            <a:ext cx="882650" cy="10525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矩形 2"/>
          <p:cNvSpPr/>
          <p:nvPr/>
        </p:nvSpPr>
        <p:spPr>
          <a:xfrm>
            <a:off x="0" y="3810"/>
            <a:ext cx="12220575" cy="1360805"/>
          </a:xfrm>
          <a:prstGeom prst="rect">
            <a:avLst/>
          </a:prstGeom>
          <a:solidFill>
            <a:srgbClr val="97A359"/>
          </a:solidFill>
          <a:ln>
            <a:solidFill>
              <a:srgbClr val="9AA2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15"/>
            </p:custDataLst>
          </p:nvPr>
        </p:nvSpPr>
        <p:spPr>
          <a:xfrm>
            <a:off x="232728" y="0"/>
            <a:ext cx="8958263" cy="11620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b" anchorCtr="0" compatLnSpc="1">
            <a:no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5400" kern="120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262626"/>
                </a:solidFill>
                <a:latin typeface="Century Gothic" panose="020B0502020202020204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262626"/>
                </a:solidFill>
                <a:latin typeface="Century Gothic" panose="020B0502020202020204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262626"/>
                </a:solidFill>
                <a:latin typeface="Century Gothic" panose="020B0502020202020204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262626"/>
                </a:solidFill>
                <a:latin typeface="Century Gothic" panose="020B0502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66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j-cs"/>
                <a:sym typeface="幼圆" panose="02010509060101010101" pitchFamily="49" charset="-122"/>
              </a:rPr>
              <a:t> </a:t>
            </a:r>
            <a:r>
              <a:rPr kumimoji="0" lang="en-US" altLang="zh-CN" sz="6600" b="1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j-cs"/>
                <a:sym typeface="幼圆" panose="02010509060101010101" pitchFamily="49" charset="-122"/>
              </a:rPr>
              <a:t> </a:t>
            </a:r>
            <a:br>
              <a:rPr kumimoji="0" lang="en-US" altLang="zh-CN" sz="6600" b="1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j-cs"/>
                <a:sym typeface="幼圆" panose="02010509060101010101" pitchFamily="49" charset="-122"/>
              </a:rPr>
            </a:br>
            <a:r>
              <a:rPr lang="zh-CN" altLang="en-US" sz="4000" b="1" dirty="0">
                <a:solidFill>
                  <a:srgbClr val="FFFF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  <a:t>探究多边形的内角和</a:t>
            </a:r>
            <a:r>
              <a:rPr lang="zh-CN" altLang="en-US" sz="4000" b="1" strike="noStrike" dirty="0">
                <a:solidFill>
                  <a:srgbClr val="FFFF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  <a:t>:</a:t>
            </a:r>
            <a:endParaRPr kumimoji="0" lang="en-US" altLang="zh-CN" sz="4000" b="1" i="0" u="none" strike="noStrike" kern="1200" cap="none" spc="0" normalizeH="0" baseline="0" noProof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7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7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4" dur="500"/>
                                        <p:tgtEl>
                                          <p:spTgt spid="57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7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0" dur="500"/>
                                        <p:tgtEl>
                                          <p:spTgt spid="57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3" dur="500"/>
                                        <p:tgtEl>
                                          <p:spTgt spid="57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7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74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74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7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7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74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74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74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7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57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57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57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9" dur="500"/>
                                        <p:tgtEl>
                                          <p:spTgt spid="57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4" dur="500"/>
                                        <p:tgtEl>
                                          <p:spTgt spid="57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9" dur="500"/>
                                        <p:tgtEl>
                                          <p:spTgt spid="57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84" dur="500"/>
                                        <p:tgtEl>
                                          <p:spTgt spid="57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89" dur="500"/>
                                        <p:tgtEl>
                                          <p:spTgt spid="57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57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57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57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57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57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584" grpId="0"/>
      <p:bldP spid="5758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13671" name="对象 113670"/>
          <p:cNvGraphicFramePr/>
          <p:nvPr/>
        </p:nvGraphicFramePr>
        <p:xfrm>
          <a:off x="4769168" y="4385945"/>
          <a:ext cx="2447925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" r:id="rId1" imgW="1129030" imgH="203200" progId="Equation.DSMT4">
                  <p:embed/>
                </p:oleObj>
              </mc:Choice>
              <mc:Fallback>
                <p:oleObj name="" r:id="rId1" imgW="1129030" imgH="203200" progId="Equation.DSMT4">
                  <p:embed/>
                  <p:pic>
                    <p:nvPicPr>
                      <p:cNvPr id="0" name="图片 308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769168" y="4385945"/>
                        <a:ext cx="2447925" cy="5032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083" name="对象 113671"/>
          <p:cNvGraphicFramePr/>
          <p:nvPr/>
        </p:nvGraphicFramePr>
        <p:xfrm>
          <a:off x="8116888" y="4789805"/>
          <a:ext cx="1800225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" r:id="rId3" imgW="837565" imgH="203200" progId="Equation.DSMT4">
                  <p:embed/>
                </p:oleObj>
              </mc:Choice>
              <mc:Fallback>
                <p:oleObj name="" r:id="rId3" imgW="837565" imgH="203200" progId="Equation.DSMT4">
                  <p:embed/>
                  <p:pic>
                    <p:nvPicPr>
                      <p:cNvPr id="0" name="图片 308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116888" y="4789805"/>
                        <a:ext cx="1800225" cy="5032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673" name="对象 113672"/>
          <p:cNvGraphicFramePr/>
          <p:nvPr/>
        </p:nvGraphicFramePr>
        <p:xfrm>
          <a:off x="2208213" y="4831715"/>
          <a:ext cx="1944687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" r:id="rId5" imgW="761365" imgH="203200" progId="Equation.DSMT4">
                  <p:embed/>
                </p:oleObj>
              </mc:Choice>
              <mc:Fallback>
                <p:oleObj name="" r:id="rId5" imgW="761365" imgH="203200" progId="Equation.DSMT4">
                  <p:embed/>
                  <p:pic>
                    <p:nvPicPr>
                      <p:cNvPr id="0" name="图片 309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208213" y="4831715"/>
                        <a:ext cx="1944687" cy="504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3" name="矩形 113674"/>
          <p:cNvSpPr/>
          <p:nvPr/>
        </p:nvSpPr>
        <p:spPr>
          <a:xfrm>
            <a:off x="984250" y="1621155"/>
            <a:ext cx="1223963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/>
            <a:r>
              <a:rPr lang="zh-CN" altLang="en-US" sz="3600" b="1"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  <a:tileRect/>
                </a:gradFill>
                <a:effectLst>
                  <a:outerShdw dist="35921" dir="2699999" algn="ctr" rotWithShape="0">
                    <a:srgbClr val="C0C0C0">
                      <a:alpha val="80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观察</a:t>
            </a:r>
            <a:endParaRPr lang="zh-CN" altLang="en-US" sz="3600" b="1">
              <a:gradFill rotWithShape="0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  <a:tileRect/>
              </a:gradFill>
              <a:effectLst>
                <a:outerShdw dist="35921" dir="2699999" algn="ctr" rotWithShape="0">
                  <a:srgbClr val="C0C0C0">
                    <a:alpha val="80000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43015" name="组合 13405"/>
          <p:cNvGrpSpPr/>
          <p:nvPr/>
        </p:nvGrpSpPr>
        <p:grpSpPr>
          <a:xfrm>
            <a:off x="2208213" y="2060575"/>
            <a:ext cx="2667000" cy="1816101"/>
            <a:chOff x="336" y="672"/>
            <a:chExt cx="1680" cy="1144"/>
          </a:xfrm>
        </p:grpSpPr>
        <p:grpSp>
          <p:nvGrpSpPr>
            <p:cNvPr id="43016" name="组合 13327"/>
            <p:cNvGrpSpPr/>
            <p:nvPr/>
          </p:nvGrpSpPr>
          <p:grpSpPr>
            <a:xfrm>
              <a:off x="552" y="907"/>
              <a:ext cx="905" cy="715"/>
              <a:chOff x="2640" y="960"/>
              <a:chExt cx="1008" cy="864"/>
            </a:xfrm>
          </p:grpSpPr>
          <p:sp>
            <p:nvSpPr>
              <p:cNvPr id="43017" name="直接连接符 13323"/>
              <p:cNvSpPr/>
              <p:nvPr/>
            </p:nvSpPr>
            <p:spPr>
              <a:xfrm flipV="1">
                <a:off x="2640" y="1008"/>
                <a:ext cx="336" cy="576"/>
              </a:xfrm>
              <a:prstGeom prst="line">
                <a:avLst/>
              </a:prstGeom>
              <a:ln w="19050" cap="flat" cmpd="sng">
                <a:solidFill>
                  <a:srgbClr val="00008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43018" name="直接连接符 13324"/>
              <p:cNvSpPr/>
              <p:nvPr/>
            </p:nvSpPr>
            <p:spPr>
              <a:xfrm flipV="1">
                <a:off x="2976" y="960"/>
                <a:ext cx="672" cy="48"/>
              </a:xfrm>
              <a:prstGeom prst="line">
                <a:avLst/>
              </a:prstGeom>
              <a:ln w="19050" cap="flat" cmpd="sng">
                <a:solidFill>
                  <a:srgbClr val="00008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43019" name="直接连接符 13325"/>
              <p:cNvSpPr/>
              <p:nvPr/>
            </p:nvSpPr>
            <p:spPr>
              <a:xfrm flipH="1">
                <a:off x="3360" y="960"/>
                <a:ext cx="288" cy="864"/>
              </a:xfrm>
              <a:prstGeom prst="line">
                <a:avLst/>
              </a:prstGeom>
              <a:ln w="19050" cap="flat" cmpd="sng">
                <a:solidFill>
                  <a:srgbClr val="00008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43020" name="直接连接符 13326"/>
              <p:cNvSpPr/>
              <p:nvPr/>
            </p:nvSpPr>
            <p:spPr>
              <a:xfrm>
                <a:off x="2640" y="1584"/>
                <a:ext cx="720" cy="240"/>
              </a:xfrm>
              <a:prstGeom prst="line">
                <a:avLst/>
              </a:prstGeom>
              <a:ln w="19050" cap="flat" cmpd="sng">
                <a:solidFill>
                  <a:srgbClr val="00008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sp>
          <p:nvSpPr>
            <p:cNvPr id="43021" name="文本框 13328"/>
            <p:cNvSpPr txBox="1"/>
            <p:nvPr/>
          </p:nvSpPr>
          <p:spPr>
            <a:xfrm>
              <a:off x="336" y="1284"/>
              <a:ext cx="172" cy="23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 algn="ctr"/>
              <a:r>
                <a:rPr lang="en-US" altLang="zh-CN">
                  <a:latin typeface="Times New Roman" panose="02020603050405020304" pitchFamily="18" charset="0"/>
                  <a:ea typeface="宋体" panose="02010600030101010101" pitchFamily="2" charset="-122"/>
                </a:rPr>
                <a:t>A</a:t>
              </a:r>
              <a:endParaRPr lang="en-US" altLang="zh-CN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3022" name="文本框 13329"/>
            <p:cNvSpPr txBox="1"/>
            <p:nvPr/>
          </p:nvSpPr>
          <p:spPr>
            <a:xfrm>
              <a:off x="1296" y="1584"/>
              <a:ext cx="172" cy="23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 algn="ctr"/>
              <a:r>
                <a:rPr lang="en-US" altLang="zh-CN">
                  <a:latin typeface="Times New Roman" panose="02020603050405020304" pitchFamily="18" charset="0"/>
                  <a:ea typeface="宋体" panose="02010600030101010101" pitchFamily="2" charset="-122"/>
                </a:rPr>
                <a:t>B</a:t>
              </a:r>
              <a:endParaRPr lang="en-US" altLang="zh-CN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3023" name="文本框 13330"/>
            <p:cNvSpPr txBox="1"/>
            <p:nvPr/>
          </p:nvSpPr>
          <p:spPr>
            <a:xfrm>
              <a:off x="1437" y="768"/>
              <a:ext cx="211" cy="2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 algn="ctr"/>
              <a:r>
                <a:rPr lang="en-US" altLang="zh-CN"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endParaRPr lang="en-US" altLang="zh-CN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3024" name="文本框 13331"/>
            <p:cNvSpPr txBox="1"/>
            <p:nvPr/>
          </p:nvSpPr>
          <p:spPr>
            <a:xfrm>
              <a:off x="672" y="672"/>
              <a:ext cx="175" cy="23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 algn="ctr"/>
              <a:r>
                <a:rPr lang="en-US" altLang="zh-CN">
                  <a:latin typeface="Times New Roman" panose="02020603050405020304" pitchFamily="18" charset="0"/>
                  <a:ea typeface="宋体" panose="02010600030101010101" pitchFamily="2" charset="-122"/>
                </a:rPr>
                <a:t>D</a:t>
              </a:r>
              <a:endParaRPr lang="en-US" altLang="zh-CN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3025" name="文本框 13335"/>
            <p:cNvSpPr txBox="1"/>
            <p:nvPr/>
          </p:nvSpPr>
          <p:spPr>
            <a:xfrm>
              <a:off x="1536" y="1344"/>
              <a:ext cx="480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 algn="ctr">
                <a:spcBef>
                  <a:spcPct val="50000"/>
                </a:spcBef>
              </a:pPr>
              <a:endParaRPr lang="en-US" altLang="zh-CN" sz="2000">
                <a:solidFill>
                  <a:srgbClr val="F30B05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3026" name="组合 46209"/>
          <p:cNvGrpSpPr/>
          <p:nvPr/>
        </p:nvGrpSpPr>
        <p:grpSpPr>
          <a:xfrm>
            <a:off x="2282825" y="2425700"/>
            <a:ext cx="1873250" cy="1941513"/>
            <a:chOff x="478" y="1528"/>
            <a:chExt cx="1180" cy="1223"/>
          </a:xfrm>
        </p:grpSpPr>
        <p:cxnSp>
          <p:nvCxnSpPr>
            <p:cNvPr id="43027" name="直接箭头连接符 13406"/>
            <p:cNvCxnSpPr/>
            <p:nvPr/>
          </p:nvCxnSpPr>
          <p:spPr>
            <a:xfrm flipV="1">
              <a:off x="645" y="1528"/>
              <a:ext cx="906" cy="528"/>
            </a:xfrm>
            <a:prstGeom prst="straightConnector1">
              <a:avLst/>
            </a:prstGeom>
            <a:ln w="25400" cap="rnd" cmpd="sng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</p:spPr>
        </p:cxnSp>
        <p:sp>
          <p:nvSpPr>
            <p:cNvPr id="43028" name="任意多边形 13431"/>
            <p:cNvSpPr/>
            <p:nvPr/>
          </p:nvSpPr>
          <p:spPr>
            <a:xfrm rot="5400000">
              <a:off x="909" y="1539"/>
              <a:ext cx="90" cy="136"/>
            </a:xfrm>
            <a:custGeom>
              <a:avLst/>
              <a:gdLst/>
              <a:ahLst/>
              <a:cxnLst>
                <a:cxn ang="270">
                  <a:pos x="0" y="0"/>
                </a:cxn>
                <a:cxn ang="90">
                  <a:pos x="21600" y="21600"/>
                </a:cxn>
                <a:cxn ang="90">
                  <a:pos x="0" y="21600"/>
                </a:cxn>
              </a:cxnLst>
              <a:pathLst>
                <a:path w="21600" h="21600" fill="none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</a:path>
                <a:path w="21600" h="21600" stroke="0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3029" name="任意多边形 13432"/>
            <p:cNvSpPr/>
            <p:nvPr/>
          </p:nvSpPr>
          <p:spPr>
            <a:xfrm rot="1345551">
              <a:off x="750" y="1880"/>
              <a:ext cx="91" cy="45"/>
            </a:xfrm>
            <a:custGeom>
              <a:avLst/>
              <a:gdLst/>
              <a:ahLst/>
              <a:cxnLst>
                <a:cxn ang="270">
                  <a:pos x="0" y="0"/>
                </a:cxn>
                <a:cxn ang="90">
                  <a:pos x="21600" y="21600"/>
                </a:cxn>
                <a:cxn ang="90">
                  <a:pos x="0" y="21600"/>
                </a:cxn>
              </a:cxnLst>
              <a:pathLst>
                <a:path w="21600" h="21600" fill="none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</a:path>
                <a:path w="21600" h="21600" stroke="0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3030" name="任意多边形 13433"/>
            <p:cNvSpPr/>
            <p:nvPr/>
          </p:nvSpPr>
          <p:spPr>
            <a:xfrm rot="-10290664">
              <a:off x="1295" y="1562"/>
              <a:ext cx="45" cy="91"/>
            </a:xfrm>
            <a:custGeom>
              <a:avLst/>
              <a:gdLst/>
              <a:ahLst/>
              <a:cxnLst>
                <a:cxn ang="270">
                  <a:pos x="0" y="0"/>
                </a:cxn>
                <a:cxn ang="90">
                  <a:pos x="21600" y="21600"/>
                </a:cxn>
                <a:cxn ang="90">
                  <a:pos x="0" y="21600"/>
                </a:cxn>
              </a:cxnLst>
              <a:pathLst>
                <a:path w="21600" h="21600" fill="none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</a:path>
                <a:path w="21600" h="21600" stroke="0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3031" name="任意多边形 13434"/>
            <p:cNvSpPr/>
            <p:nvPr/>
          </p:nvSpPr>
          <p:spPr>
            <a:xfrm rot="-4073870">
              <a:off x="1203" y="2151"/>
              <a:ext cx="90" cy="92"/>
            </a:xfrm>
            <a:custGeom>
              <a:avLst/>
              <a:gdLst/>
              <a:ahLst/>
              <a:cxnLst>
                <a:cxn ang="270">
                  <a:pos x="0" y="0"/>
                </a:cxn>
                <a:cxn ang="90">
                  <a:pos x="21600" y="21600"/>
                </a:cxn>
                <a:cxn ang="90">
                  <a:pos x="0" y="21600"/>
                </a:cxn>
              </a:cxnLst>
              <a:pathLst>
                <a:path w="21600" h="21600" fill="none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</a:path>
                <a:path w="21600" h="21600" stroke="0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3032" name="任意多边形 13435"/>
            <p:cNvSpPr/>
            <p:nvPr/>
          </p:nvSpPr>
          <p:spPr>
            <a:xfrm rot="10020381">
              <a:off x="1385" y="1608"/>
              <a:ext cx="90" cy="91"/>
            </a:xfrm>
            <a:custGeom>
              <a:avLst/>
              <a:gdLst/>
              <a:ahLst/>
              <a:cxnLst>
                <a:cxn ang="270">
                  <a:pos x="0" y="0"/>
                </a:cxn>
                <a:cxn ang="90">
                  <a:pos x="21600" y="21600"/>
                </a:cxn>
                <a:cxn ang="90">
                  <a:pos x="0" y="21600"/>
                </a:cxn>
              </a:cxnLst>
              <a:pathLst>
                <a:path w="21600" h="21600" fill="none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</a:path>
                <a:path w="21600" h="21600" stroke="0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3033" name="任意多边形 13436"/>
            <p:cNvSpPr/>
            <p:nvPr/>
          </p:nvSpPr>
          <p:spPr>
            <a:xfrm rot="1918077">
              <a:off x="745" y="1982"/>
              <a:ext cx="91" cy="90"/>
            </a:xfrm>
            <a:custGeom>
              <a:avLst/>
              <a:gdLst/>
              <a:ahLst/>
              <a:cxnLst>
                <a:cxn ang="270">
                  <a:pos x="0" y="0"/>
                </a:cxn>
                <a:cxn ang="90">
                  <a:pos x="21600" y="21600"/>
                </a:cxn>
                <a:cxn ang="90">
                  <a:pos x="0" y="21600"/>
                </a:cxn>
              </a:cxnLst>
              <a:pathLst>
                <a:path w="21600" h="21600" fill="none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</a:path>
                <a:path w="21600" h="21600" stroke="0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3034" name="文本框 13437"/>
            <p:cNvSpPr txBox="1"/>
            <p:nvPr/>
          </p:nvSpPr>
          <p:spPr>
            <a:xfrm>
              <a:off x="478" y="2519"/>
              <a:ext cx="1180" cy="23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b="1">
                  <a:solidFill>
                    <a:srgbClr val="CC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180°</a:t>
              </a:r>
              <a:r>
                <a:rPr lang="en-US" altLang="zh-CN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×2= </a:t>
              </a:r>
              <a:r>
                <a:rPr lang="en-US" altLang="zh-CN" b="1">
                  <a:solidFill>
                    <a:srgbClr val="CC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360°</a:t>
              </a:r>
              <a:endParaRPr lang="en-US" altLang="zh-CN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</p:grpSp>
      <p:grpSp>
        <p:nvGrpSpPr>
          <p:cNvPr id="43035" name="组合 46210"/>
          <p:cNvGrpSpPr/>
          <p:nvPr/>
        </p:nvGrpSpPr>
        <p:grpSpPr>
          <a:xfrm>
            <a:off x="7614285" y="2060575"/>
            <a:ext cx="2082800" cy="1816101"/>
            <a:chOff x="2062" y="1298"/>
            <a:chExt cx="1312" cy="1144"/>
          </a:xfrm>
        </p:grpSpPr>
        <p:grpSp>
          <p:nvGrpSpPr>
            <p:cNvPr id="43036" name="组合 57417"/>
            <p:cNvGrpSpPr/>
            <p:nvPr/>
          </p:nvGrpSpPr>
          <p:grpSpPr>
            <a:xfrm>
              <a:off x="2278" y="1533"/>
              <a:ext cx="905" cy="715"/>
              <a:chOff x="2640" y="960"/>
              <a:chExt cx="1008" cy="864"/>
            </a:xfrm>
          </p:grpSpPr>
          <p:sp>
            <p:nvSpPr>
              <p:cNvPr id="43037" name="直接连接符 57418"/>
              <p:cNvSpPr/>
              <p:nvPr/>
            </p:nvSpPr>
            <p:spPr>
              <a:xfrm flipV="1">
                <a:off x="2640" y="1008"/>
                <a:ext cx="336" cy="576"/>
              </a:xfrm>
              <a:prstGeom prst="line">
                <a:avLst/>
              </a:prstGeom>
              <a:ln w="19050" cap="flat" cmpd="sng">
                <a:solidFill>
                  <a:srgbClr val="00008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43038" name="直接连接符 57419"/>
              <p:cNvSpPr/>
              <p:nvPr/>
            </p:nvSpPr>
            <p:spPr>
              <a:xfrm flipV="1">
                <a:off x="2976" y="960"/>
                <a:ext cx="672" cy="48"/>
              </a:xfrm>
              <a:prstGeom prst="line">
                <a:avLst/>
              </a:prstGeom>
              <a:ln w="19050" cap="flat" cmpd="sng">
                <a:solidFill>
                  <a:srgbClr val="00008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43039" name="直接连接符 57420"/>
              <p:cNvSpPr/>
              <p:nvPr/>
            </p:nvSpPr>
            <p:spPr>
              <a:xfrm flipH="1">
                <a:off x="3360" y="960"/>
                <a:ext cx="288" cy="864"/>
              </a:xfrm>
              <a:prstGeom prst="line">
                <a:avLst/>
              </a:prstGeom>
              <a:ln w="19050" cap="flat" cmpd="sng">
                <a:solidFill>
                  <a:srgbClr val="00008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43040" name="直接连接符 57421"/>
              <p:cNvSpPr/>
              <p:nvPr/>
            </p:nvSpPr>
            <p:spPr>
              <a:xfrm>
                <a:off x="2640" y="1584"/>
                <a:ext cx="720" cy="240"/>
              </a:xfrm>
              <a:prstGeom prst="line">
                <a:avLst/>
              </a:prstGeom>
              <a:ln w="19050" cap="flat" cmpd="sng">
                <a:solidFill>
                  <a:srgbClr val="00008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sp>
          <p:nvSpPr>
            <p:cNvPr id="43041" name="文本框 57422"/>
            <p:cNvSpPr txBox="1"/>
            <p:nvPr/>
          </p:nvSpPr>
          <p:spPr>
            <a:xfrm>
              <a:off x="2062" y="1910"/>
              <a:ext cx="172" cy="23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 algn="ctr"/>
              <a:r>
                <a:rPr lang="en-US" altLang="zh-CN">
                  <a:latin typeface="Times New Roman" panose="02020603050405020304" pitchFamily="18" charset="0"/>
                  <a:ea typeface="宋体" panose="02010600030101010101" pitchFamily="2" charset="-122"/>
                </a:rPr>
                <a:t>A</a:t>
              </a:r>
              <a:endParaRPr lang="en-US" altLang="zh-CN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3042" name="文本框 57423"/>
            <p:cNvSpPr txBox="1"/>
            <p:nvPr/>
          </p:nvSpPr>
          <p:spPr>
            <a:xfrm>
              <a:off x="3022" y="2210"/>
              <a:ext cx="172" cy="23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 algn="ctr"/>
              <a:r>
                <a:rPr lang="en-US" altLang="zh-CN">
                  <a:latin typeface="Times New Roman" panose="02020603050405020304" pitchFamily="18" charset="0"/>
                  <a:ea typeface="宋体" panose="02010600030101010101" pitchFamily="2" charset="-122"/>
                </a:rPr>
                <a:t>B</a:t>
              </a:r>
              <a:endParaRPr lang="en-US" altLang="zh-CN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3043" name="文本框 57424"/>
            <p:cNvSpPr txBox="1"/>
            <p:nvPr/>
          </p:nvSpPr>
          <p:spPr>
            <a:xfrm>
              <a:off x="3163" y="1394"/>
              <a:ext cx="211" cy="2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 algn="ctr"/>
              <a:r>
                <a:rPr lang="en-US" altLang="zh-CN"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endParaRPr lang="en-US" altLang="zh-CN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3044" name="文本框 57425"/>
            <p:cNvSpPr txBox="1"/>
            <p:nvPr/>
          </p:nvSpPr>
          <p:spPr>
            <a:xfrm>
              <a:off x="2398" y="1298"/>
              <a:ext cx="175" cy="23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 algn="ctr"/>
              <a:r>
                <a:rPr lang="en-US" altLang="zh-CN">
                  <a:latin typeface="Times New Roman" panose="02020603050405020304" pitchFamily="18" charset="0"/>
                  <a:ea typeface="宋体" panose="02010600030101010101" pitchFamily="2" charset="-122"/>
                </a:rPr>
                <a:t>D</a:t>
              </a:r>
              <a:endParaRPr lang="en-US" altLang="zh-CN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43045" name="直接箭头连接符 57427"/>
            <p:cNvCxnSpPr>
              <a:endCxn id="43051" idx="3"/>
            </p:cNvCxnSpPr>
            <p:nvPr/>
          </p:nvCxnSpPr>
          <p:spPr>
            <a:xfrm>
              <a:off x="2562" y="1571"/>
              <a:ext cx="234" cy="264"/>
            </a:xfrm>
            <a:prstGeom prst="straightConnector1">
              <a:avLst/>
            </a:prstGeom>
            <a:ln w="25400" cap="rnd" cmpd="sng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</p:spPr>
        </p:cxnSp>
        <p:sp>
          <p:nvSpPr>
            <p:cNvPr id="43046" name="任意多边形 57428"/>
            <p:cNvSpPr/>
            <p:nvPr/>
          </p:nvSpPr>
          <p:spPr>
            <a:xfrm rot="-3251466">
              <a:off x="2767" y="1688"/>
              <a:ext cx="90" cy="136"/>
            </a:xfrm>
            <a:custGeom>
              <a:avLst/>
              <a:gdLst/>
              <a:ahLst/>
              <a:cxnLst>
                <a:cxn ang="270">
                  <a:pos x="0" y="0"/>
                </a:cxn>
                <a:cxn ang="90">
                  <a:pos x="21600" y="21600"/>
                </a:cxn>
                <a:cxn ang="90">
                  <a:pos x="0" y="21600"/>
                </a:cxn>
              </a:cxnLst>
              <a:pathLst>
                <a:path w="21600" h="21600" fill="none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</a:path>
                <a:path w="21600" h="21600" stroke="0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3047" name="任意多边形 57430"/>
            <p:cNvSpPr/>
            <p:nvPr/>
          </p:nvSpPr>
          <p:spPr>
            <a:xfrm rot="10214055">
              <a:off x="2698" y="1840"/>
              <a:ext cx="132" cy="91"/>
            </a:xfrm>
            <a:custGeom>
              <a:avLst/>
              <a:gdLst/>
              <a:ahLst/>
              <a:cxnLst>
                <a:cxn ang="180">
                  <a:pos x="0" y="2260"/>
                </a:cxn>
                <a:cxn ang="0">
                  <a:pos x="31220" y="21600"/>
                </a:cxn>
                <a:cxn ang="90">
                  <a:pos x="9620" y="21600"/>
                </a:cxn>
              </a:cxnLst>
              <a:pathLst>
                <a:path w="31220" h="21600" fill="none">
                  <a:moveTo>
                    <a:pt x="0" y="2260"/>
                  </a:moveTo>
                  <a:cubicBezTo>
                    <a:pt x="2894" y="812"/>
                    <a:pt x="6162" y="0"/>
                    <a:pt x="9620" y="0"/>
                  </a:cubicBezTo>
                  <a:cubicBezTo>
                    <a:pt x="21549" y="0"/>
                    <a:pt x="31220" y="9671"/>
                    <a:pt x="31220" y="21600"/>
                  </a:cubicBezTo>
                </a:path>
                <a:path w="31220" h="21600" stroke="0">
                  <a:moveTo>
                    <a:pt x="0" y="2260"/>
                  </a:moveTo>
                  <a:cubicBezTo>
                    <a:pt x="2894" y="812"/>
                    <a:pt x="6162" y="0"/>
                    <a:pt x="9620" y="0"/>
                  </a:cubicBezTo>
                  <a:cubicBezTo>
                    <a:pt x="21549" y="0"/>
                    <a:pt x="31220" y="9671"/>
                    <a:pt x="31220" y="21600"/>
                  </a:cubicBezTo>
                  <a:lnTo>
                    <a:pt x="9620" y="21600"/>
                  </a:lnTo>
                  <a:close/>
                </a:path>
              </a:pathLst>
            </a:custGeom>
            <a:noFill/>
            <a:ln w="254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3048" name="任意多边形 57432"/>
            <p:cNvSpPr/>
            <p:nvPr/>
          </p:nvSpPr>
          <p:spPr>
            <a:xfrm rot="-6858215">
              <a:off x="2653" y="1756"/>
              <a:ext cx="90" cy="90"/>
            </a:xfrm>
            <a:custGeom>
              <a:avLst/>
              <a:gdLst/>
              <a:ahLst/>
              <a:cxnLst>
                <a:cxn ang="270">
                  <a:pos x="0" y="0"/>
                </a:cxn>
                <a:cxn ang="90">
                  <a:pos x="21600" y="21600"/>
                </a:cxn>
                <a:cxn ang="90">
                  <a:pos x="0" y="21600"/>
                </a:cxn>
              </a:cxnLst>
              <a:pathLst>
                <a:path w="21600" h="21600" fill="none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</a:path>
                <a:path w="21600" h="21600" stroke="0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3049" name="任意多边形 57433"/>
            <p:cNvSpPr/>
            <p:nvPr/>
          </p:nvSpPr>
          <p:spPr>
            <a:xfrm rot="4373112">
              <a:off x="2831" y="1797"/>
              <a:ext cx="91" cy="90"/>
            </a:xfrm>
            <a:custGeom>
              <a:avLst/>
              <a:gdLst/>
              <a:ahLst/>
              <a:cxnLst>
                <a:cxn ang="270">
                  <a:pos x="0" y="0"/>
                </a:cxn>
                <a:cxn ang="90">
                  <a:pos x="21600" y="21600"/>
                </a:cxn>
                <a:cxn ang="90">
                  <a:pos x="0" y="21600"/>
                </a:cxn>
              </a:cxnLst>
              <a:pathLst>
                <a:path w="21600" h="21600" fill="none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</a:path>
                <a:path w="21600" h="21600" stroke="0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cxnSp>
          <p:nvCxnSpPr>
            <p:cNvPr id="43050" name="直接箭头连接符 57436"/>
            <p:cNvCxnSpPr>
              <a:endCxn id="43051" idx="3"/>
            </p:cNvCxnSpPr>
            <p:nvPr/>
          </p:nvCxnSpPr>
          <p:spPr>
            <a:xfrm flipV="1">
              <a:off x="2290" y="1797"/>
              <a:ext cx="537" cy="229"/>
            </a:xfrm>
            <a:prstGeom prst="straightConnector1">
              <a:avLst/>
            </a:prstGeom>
            <a:ln w="25400" cap="rnd" cmpd="sng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</p:spPr>
        </p:cxnSp>
        <p:sp>
          <p:nvSpPr>
            <p:cNvPr id="43051" name="椭圆 57438"/>
            <p:cNvSpPr/>
            <p:nvPr/>
          </p:nvSpPr>
          <p:spPr>
            <a:xfrm>
              <a:off x="2789" y="1797"/>
              <a:ext cx="45" cy="45"/>
            </a:xfrm>
            <a:prstGeom prst="ellipse">
              <a:avLst/>
            </a:prstGeom>
            <a:solidFill>
              <a:srgbClr val="000000"/>
            </a:solidFill>
            <a:ln w="9525">
              <a:noFill/>
            </a:ln>
          </p:spPr>
          <p:txBody>
            <a:bodyPr anchor="t" anchorCtr="0"/>
            <a:p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3052" name="文本框 57583"/>
            <p:cNvSpPr txBox="1"/>
            <p:nvPr/>
          </p:nvSpPr>
          <p:spPr>
            <a:xfrm>
              <a:off x="2653" y="1867"/>
              <a:ext cx="273" cy="29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 marL="342900" indent="-342900">
                <a:spcBef>
                  <a:spcPct val="50000"/>
                </a:spcBef>
              </a:pPr>
              <a:r>
                <a:rPr lang="en-US" altLang="zh-CN" sz="2400" b="1">
                  <a:solidFill>
                    <a:srgbClr val="F30B05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O</a:t>
              </a:r>
              <a:endParaRPr lang="en-US" altLang="zh-CN" sz="2400" b="1">
                <a:solidFill>
                  <a:srgbClr val="F30B05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3053" name="直接连接符 46204"/>
            <p:cNvSpPr/>
            <p:nvPr/>
          </p:nvSpPr>
          <p:spPr>
            <a:xfrm flipV="1">
              <a:off x="2835" y="1525"/>
              <a:ext cx="363" cy="272"/>
            </a:xfrm>
            <a:prstGeom prst="line">
              <a:avLst/>
            </a:prstGeom>
            <a:ln w="12700" cap="flat" cmpd="sng">
              <a:solidFill>
                <a:srgbClr val="FF0000"/>
              </a:solidFill>
              <a:prstDash val="dash"/>
              <a:round/>
              <a:headEnd type="none" w="med" len="med"/>
              <a:tailEnd type="none" w="med" len="med"/>
            </a:ln>
          </p:spPr>
        </p:sp>
        <p:sp>
          <p:nvSpPr>
            <p:cNvPr id="43054" name="直接连接符 46205"/>
            <p:cNvSpPr/>
            <p:nvPr/>
          </p:nvSpPr>
          <p:spPr>
            <a:xfrm>
              <a:off x="2789" y="1797"/>
              <a:ext cx="136" cy="454"/>
            </a:xfrm>
            <a:prstGeom prst="line">
              <a:avLst/>
            </a:prstGeom>
            <a:ln w="12700" cap="flat" cmpd="sng">
              <a:solidFill>
                <a:srgbClr val="FF0000"/>
              </a:solidFill>
              <a:prstDash val="dash"/>
              <a:round/>
              <a:headEnd type="none" w="med" len="med"/>
              <a:tailEnd type="none" w="med" len="med"/>
            </a:ln>
          </p:spPr>
        </p:sp>
      </p:grpSp>
      <p:sp>
        <p:nvSpPr>
          <p:cNvPr id="43055" name="文本框 13437"/>
          <p:cNvSpPr txBox="1"/>
          <p:nvPr/>
        </p:nvSpPr>
        <p:spPr>
          <a:xfrm>
            <a:off x="7705725" y="3965258"/>
            <a:ext cx="2808288" cy="3683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CC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180°</a:t>
            </a:r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×4 - </a:t>
            </a:r>
            <a:r>
              <a:rPr lang="en-US" altLang="zh-CN" b="1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360°</a:t>
            </a:r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 = </a:t>
            </a:r>
            <a:r>
              <a:rPr lang="en-US" altLang="zh-CN" b="1">
                <a:solidFill>
                  <a:srgbClr val="CC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360°</a:t>
            </a:r>
            <a:endParaRPr lang="en-US" altLang="zh-CN" b="1">
              <a:solidFill>
                <a:srgbClr val="CC0000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grpSp>
        <p:nvGrpSpPr>
          <p:cNvPr id="43056" name="组合 46211"/>
          <p:cNvGrpSpPr/>
          <p:nvPr/>
        </p:nvGrpSpPr>
        <p:grpSpPr>
          <a:xfrm>
            <a:off x="4609466" y="1968818"/>
            <a:ext cx="2808287" cy="2365374"/>
            <a:chOff x="3791" y="1265"/>
            <a:chExt cx="1769" cy="1490"/>
          </a:xfrm>
        </p:grpSpPr>
        <p:grpSp>
          <p:nvGrpSpPr>
            <p:cNvPr id="43057" name="组合 107524"/>
            <p:cNvGrpSpPr/>
            <p:nvPr/>
          </p:nvGrpSpPr>
          <p:grpSpPr>
            <a:xfrm>
              <a:off x="4252" y="1500"/>
              <a:ext cx="905" cy="715"/>
              <a:chOff x="2640" y="960"/>
              <a:chExt cx="1008" cy="864"/>
            </a:xfrm>
          </p:grpSpPr>
          <p:sp>
            <p:nvSpPr>
              <p:cNvPr id="43058" name="直接连接符 107525"/>
              <p:cNvSpPr/>
              <p:nvPr/>
            </p:nvSpPr>
            <p:spPr>
              <a:xfrm flipV="1">
                <a:off x="2640" y="1008"/>
                <a:ext cx="336" cy="576"/>
              </a:xfrm>
              <a:prstGeom prst="line">
                <a:avLst/>
              </a:prstGeom>
              <a:ln w="19050" cap="flat" cmpd="sng">
                <a:solidFill>
                  <a:srgbClr val="00008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43059" name="直接连接符 107526"/>
              <p:cNvSpPr/>
              <p:nvPr/>
            </p:nvSpPr>
            <p:spPr>
              <a:xfrm flipV="1">
                <a:off x="2976" y="960"/>
                <a:ext cx="672" cy="48"/>
              </a:xfrm>
              <a:prstGeom prst="line">
                <a:avLst/>
              </a:prstGeom>
              <a:ln w="19050" cap="flat" cmpd="sng">
                <a:solidFill>
                  <a:srgbClr val="00008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43060" name="直接连接符 107527"/>
              <p:cNvSpPr/>
              <p:nvPr/>
            </p:nvSpPr>
            <p:spPr>
              <a:xfrm flipH="1">
                <a:off x="3360" y="960"/>
                <a:ext cx="288" cy="864"/>
              </a:xfrm>
              <a:prstGeom prst="line">
                <a:avLst/>
              </a:prstGeom>
              <a:ln w="19050" cap="flat" cmpd="sng">
                <a:solidFill>
                  <a:srgbClr val="00008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43061" name="直接连接符 107528"/>
              <p:cNvSpPr/>
              <p:nvPr/>
            </p:nvSpPr>
            <p:spPr>
              <a:xfrm>
                <a:off x="2640" y="1584"/>
                <a:ext cx="720" cy="240"/>
              </a:xfrm>
              <a:prstGeom prst="line">
                <a:avLst/>
              </a:prstGeom>
              <a:ln w="19050" cap="flat" cmpd="sng">
                <a:solidFill>
                  <a:srgbClr val="00008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sp>
          <p:nvSpPr>
            <p:cNvPr id="43062" name="文本框 107529"/>
            <p:cNvSpPr txBox="1"/>
            <p:nvPr/>
          </p:nvSpPr>
          <p:spPr>
            <a:xfrm>
              <a:off x="4036" y="1877"/>
              <a:ext cx="172" cy="23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 algn="ctr"/>
              <a:r>
                <a:rPr lang="en-US" altLang="zh-CN">
                  <a:latin typeface="Times New Roman" panose="02020603050405020304" pitchFamily="18" charset="0"/>
                  <a:ea typeface="宋体" panose="02010600030101010101" pitchFamily="2" charset="-122"/>
                </a:rPr>
                <a:t>A</a:t>
              </a:r>
              <a:endParaRPr lang="en-US" altLang="zh-CN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3063" name="文本框 107530"/>
            <p:cNvSpPr txBox="1"/>
            <p:nvPr/>
          </p:nvSpPr>
          <p:spPr>
            <a:xfrm>
              <a:off x="4996" y="2177"/>
              <a:ext cx="172" cy="23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 algn="ctr"/>
              <a:r>
                <a:rPr lang="en-US" altLang="zh-CN">
                  <a:latin typeface="Times New Roman" panose="02020603050405020304" pitchFamily="18" charset="0"/>
                  <a:ea typeface="宋体" panose="02010600030101010101" pitchFamily="2" charset="-122"/>
                </a:rPr>
                <a:t>B</a:t>
              </a:r>
              <a:endParaRPr lang="en-US" altLang="zh-CN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3064" name="文本框 107531"/>
            <p:cNvSpPr txBox="1"/>
            <p:nvPr/>
          </p:nvSpPr>
          <p:spPr>
            <a:xfrm>
              <a:off x="5137" y="1361"/>
              <a:ext cx="211" cy="2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 algn="ctr"/>
              <a:r>
                <a:rPr lang="en-US" altLang="zh-CN"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endParaRPr lang="en-US" altLang="zh-CN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3065" name="文本框 107532"/>
            <p:cNvSpPr txBox="1"/>
            <p:nvPr/>
          </p:nvSpPr>
          <p:spPr>
            <a:xfrm>
              <a:off x="4372" y="1265"/>
              <a:ext cx="175" cy="23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 algn="ctr"/>
              <a:r>
                <a:rPr lang="en-US" altLang="zh-CN">
                  <a:latin typeface="Times New Roman" panose="02020603050405020304" pitchFamily="18" charset="0"/>
                  <a:ea typeface="宋体" panose="02010600030101010101" pitchFamily="2" charset="-122"/>
                </a:rPr>
                <a:t>D</a:t>
              </a:r>
              <a:endParaRPr lang="en-US" altLang="zh-CN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43066" name="直接箭头连接符 107534"/>
            <p:cNvCxnSpPr>
              <a:stCxn id="43059" idx="0"/>
            </p:cNvCxnSpPr>
            <p:nvPr/>
          </p:nvCxnSpPr>
          <p:spPr>
            <a:xfrm>
              <a:off x="4554" y="1539"/>
              <a:ext cx="4" cy="570"/>
            </a:xfrm>
            <a:prstGeom prst="straightConnector1">
              <a:avLst/>
            </a:prstGeom>
            <a:ln w="25400" cap="rnd" cmpd="sng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</p:spPr>
        </p:cxnSp>
        <p:sp>
          <p:nvSpPr>
            <p:cNvPr id="43067" name="任意多边形 107535"/>
            <p:cNvSpPr/>
            <p:nvPr/>
          </p:nvSpPr>
          <p:spPr>
            <a:xfrm rot="-1168975">
              <a:off x="4603" y="1896"/>
              <a:ext cx="91" cy="136"/>
            </a:xfrm>
            <a:custGeom>
              <a:avLst/>
              <a:gdLst/>
              <a:ahLst/>
              <a:cxnLst>
                <a:cxn ang="270">
                  <a:pos x="0" y="0"/>
                </a:cxn>
                <a:cxn ang="0">
                  <a:pos x="20931" y="16267"/>
                </a:cxn>
                <a:cxn ang="90">
                  <a:pos x="0" y="21600"/>
                </a:cxn>
              </a:cxnLst>
              <a:pathLst>
                <a:path w="20931" h="21600" fill="none">
                  <a:moveTo>
                    <a:pt x="0" y="0"/>
                  </a:moveTo>
                  <a:cubicBezTo>
                    <a:pt x="10087" y="0"/>
                    <a:pt x="18559" y="6914"/>
                    <a:pt x="20934" y="16256"/>
                  </a:cubicBezTo>
                </a:path>
                <a:path w="20931" h="21600" stroke="0">
                  <a:moveTo>
                    <a:pt x="0" y="0"/>
                  </a:moveTo>
                  <a:cubicBezTo>
                    <a:pt x="10087" y="0"/>
                    <a:pt x="18559" y="6914"/>
                    <a:pt x="20934" y="16256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3068" name="任意多边形 107536"/>
            <p:cNvSpPr/>
            <p:nvPr/>
          </p:nvSpPr>
          <p:spPr>
            <a:xfrm rot="-6858215">
              <a:off x="4467" y="1986"/>
              <a:ext cx="90" cy="92"/>
            </a:xfrm>
            <a:custGeom>
              <a:avLst/>
              <a:gdLst/>
              <a:ahLst/>
              <a:cxnLst>
                <a:cxn ang="270">
                  <a:pos x="0" y="0"/>
                </a:cxn>
                <a:cxn ang="90">
                  <a:pos x="21600" y="21600"/>
                </a:cxn>
                <a:cxn ang="90">
                  <a:pos x="0" y="21600"/>
                </a:cxn>
              </a:cxnLst>
              <a:pathLst>
                <a:path w="21600" h="21600" fill="none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</a:path>
                <a:path w="21600" h="21600" stroke="0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3069" name="任意多边形 107537"/>
            <p:cNvSpPr/>
            <p:nvPr/>
          </p:nvSpPr>
          <p:spPr>
            <a:xfrm rot="2855588">
              <a:off x="4647" y="2032"/>
              <a:ext cx="92" cy="90"/>
            </a:xfrm>
            <a:custGeom>
              <a:avLst/>
              <a:gdLst/>
              <a:ahLst/>
              <a:cxnLst>
                <a:cxn ang="270">
                  <a:pos x="0" y="0"/>
                </a:cxn>
                <a:cxn ang="90">
                  <a:pos x="21600" y="21600"/>
                </a:cxn>
                <a:cxn ang="90">
                  <a:pos x="0" y="21600"/>
                </a:cxn>
              </a:cxnLst>
              <a:pathLst>
                <a:path w="21600" h="21600" fill="none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</a:path>
                <a:path w="21600" h="21600" stroke="0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cxnSp>
          <p:nvCxnSpPr>
            <p:cNvPr id="43070" name="直接箭头连接符 107538"/>
            <p:cNvCxnSpPr/>
            <p:nvPr/>
          </p:nvCxnSpPr>
          <p:spPr>
            <a:xfrm flipH="1">
              <a:off x="4603" y="1489"/>
              <a:ext cx="563" cy="608"/>
            </a:xfrm>
            <a:prstGeom prst="straightConnector1">
              <a:avLst/>
            </a:prstGeom>
            <a:ln w="25400" cap="rnd" cmpd="sng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</p:spPr>
        </p:cxnSp>
        <p:sp>
          <p:nvSpPr>
            <p:cNvPr id="43071" name="椭圆 107539"/>
            <p:cNvSpPr/>
            <p:nvPr/>
          </p:nvSpPr>
          <p:spPr>
            <a:xfrm>
              <a:off x="4558" y="2077"/>
              <a:ext cx="45" cy="45"/>
            </a:xfrm>
            <a:prstGeom prst="ellipse">
              <a:avLst/>
            </a:prstGeom>
            <a:solidFill>
              <a:srgbClr val="000000"/>
            </a:solidFill>
            <a:ln w="9525">
              <a:noFill/>
            </a:ln>
          </p:spPr>
          <p:txBody>
            <a:bodyPr anchor="t" anchorCtr="0"/>
            <a:p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3072" name="文本框 107586"/>
            <p:cNvSpPr txBox="1"/>
            <p:nvPr/>
          </p:nvSpPr>
          <p:spPr>
            <a:xfrm>
              <a:off x="4421" y="2077"/>
              <a:ext cx="273" cy="29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 marL="342900" indent="-342900">
                <a:spcBef>
                  <a:spcPct val="50000"/>
                </a:spcBef>
              </a:pPr>
              <a:r>
                <a:rPr lang="en-US" altLang="zh-CN" sz="2400" b="1">
                  <a:solidFill>
                    <a:srgbClr val="F30B05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O</a:t>
              </a:r>
              <a:endParaRPr lang="en-US" altLang="zh-CN" sz="2400" b="1">
                <a:solidFill>
                  <a:srgbClr val="F30B05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3073" name="文本框 13437"/>
            <p:cNvSpPr txBox="1"/>
            <p:nvPr/>
          </p:nvSpPr>
          <p:spPr>
            <a:xfrm>
              <a:off x="3791" y="2523"/>
              <a:ext cx="1769" cy="23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b="1">
                  <a:solidFill>
                    <a:srgbClr val="CC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180°</a:t>
              </a:r>
              <a:r>
                <a:rPr lang="en-US" altLang="zh-CN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×3 - </a:t>
              </a:r>
              <a:r>
                <a:rPr lang="en-US" altLang="zh-CN" b="1">
                  <a:solidFill>
                    <a:srgbClr val="CC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180°</a:t>
              </a:r>
              <a:r>
                <a:rPr lang="en-US" altLang="zh-CN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 = </a:t>
              </a:r>
              <a:r>
                <a:rPr lang="en-US" altLang="zh-CN" b="1">
                  <a:solidFill>
                    <a:srgbClr val="CC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360°</a:t>
              </a:r>
              <a:endParaRPr lang="en-US" altLang="zh-CN" b="1">
                <a:solidFill>
                  <a:srgbClr val="CC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</p:grpSp>
      <p:cxnSp>
        <p:nvCxnSpPr>
          <p:cNvPr id="2" name="直接箭头连接符 1"/>
          <p:cNvCxnSpPr/>
          <p:nvPr/>
        </p:nvCxnSpPr>
        <p:spPr>
          <a:xfrm flipH="1">
            <a:off x="4180840" y="4683125"/>
            <a:ext cx="580390" cy="43053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" name="直接箭头连接符 2"/>
          <p:cNvCxnSpPr/>
          <p:nvPr/>
        </p:nvCxnSpPr>
        <p:spPr>
          <a:xfrm flipH="1" flipV="1">
            <a:off x="4354830" y="5088890"/>
            <a:ext cx="3535680" cy="1079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0" y="3810"/>
            <a:ext cx="12220575" cy="1360805"/>
          </a:xfrm>
          <a:prstGeom prst="rect">
            <a:avLst/>
          </a:prstGeom>
          <a:solidFill>
            <a:srgbClr val="97A359"/>
          </a:solidFill>
          <a:ln>
            <a:solidFill>
              <a:srgbClr val="9AA2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标题 1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232728" y="0"/>
            <a:ext cx="8958263" cy="11620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b" anchorCtr="0" compatLnSpc="1">
            <a:no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5400" kern="120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262626"/>
                </a:solidFill>
                <a:latin typeface="Century Gothic" panose="020B0502020202020204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262626"/>
                </a:solidFill>
                <a:latin typeface="Century Gothic" panose="020B0502020202020204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262626"/>
                </a:solidFill>
                <a:latin typeface="Century Gothic" panose="020B0502020202020204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262626"/>
                </a:solidFill>
                <a:latin typeface="Century Gothic" panose="020B0502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66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j-cs"/>
                <a:sym typeface="幼圆" panose="02010509060101010101" pitchFamily="49" charset="-122"/>
              </a:rPr>
              <a:t> </a:t>
            </a:r>
            <a:r>
              <a:rPr kumimoji="0" lang="en-US" altLang="zh-CN" sz="6600" b="1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j-cs"/>
                <a:sym typeface="幼圆" panose="02010509060101010101" pitchFamily="49" charset="-122"/>
              </a:rPr>
              <a:t> </a:t>
            </a:r>
            <a:br>
              <a:rPr kumimoji="0" lang="en-US" altLang="zh-CN" sz="6600" b="1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j-cs"/>
                <a:sym typeface="幼圆" panose="02010509060101010101" pitchFamily="49" charset="-122"/>
              </a:rPr>
            </a:br>
            <a:r>
              <a:rPr lang="zh-CN" altLang="en-US" sz="4000" b="1" dirty="0">
                <a:solidFill>
                  <a:srgbClr val="FFFF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  <a:t>探究多边形的内角和</a:t>
            </a:r>
            <a:r>
              <a:rPr lang="zh-CN" altLang="en-US" sz="4000" b="1" strike="noStrike" dirty="0">
                <a:solidFill>
                  <a:srgbClr val="FFFF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  <a:t>:</a:t>
            </a:r>
            <a:endParaRPr kumimoji="0" lang="en-US" altLang="zh-CN" sz="4000" b="1" i="0" u="none" strike="noStrike" kern="1200" cap="none" spc="0" normalizeH="0" baseline="0" noProof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3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6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8610" name="矩形 68609"/>
          <p:cNvSpPr/>
          <p:nvPr/>
        </p:nvSpPr>
        <p:spPr>
          <a:xfrm>
            <a:off x="1634490" y="1913255"/>
            <a:ext cx="8604250" cy="706755"/>
          </a:xfrm>
          <a:prstGeom prst="rect">
            <a:avLst/>
          </a:prstGeom>
          <a:noFill/>
          <a:ln w="38100">
            <a:noFill/>
          </a:ln>
        </p:spPr>
        <p:txBody>
          <a:bodyPr>
            <a:spAutoFit/>
          </a:bodyPr>
          <a:p>
            <a:pPr fontAlgn="b">
              <a:spcBef>
                <a:spcPct val="50000"/>
              </a:spcBef>
            </a:pPr>
            <a:r>
              <a:rPr lang="zh-CN" altLang="en-US" sz="4000" b="1" dirty="0">
                <a:latin typeface="Times New Roman" panose="02020603050405020304" pitchFamily="18" charset="0"/>
              </a:rPr>
              <a:t>探索多边形的内角和关键是：</a:t>
            </a:r>
            <a:endParaRPr lang="zh-CN" altLang="en-US" sz="4000" b="1" dirty="0">
              <a:latin typeface="Times New Roman" panose="02020603050405020304" pitchFamily="18" charset="0"/>
            </a:endParaRPr>
          </a:p>
        </p:txBody>
      </p:sp>
      <p:sp>
        <p:nvSpPr>
          <p:cNvPr id="68611" name="矩形 68610"/>
          <p:cNvSpPr/>
          <p:nvPr/>
        </p:nvSpPr>
        <p:spPr>
          <a:xfrm>
            <a:off x="1634490" y="2813050"/>
            <a:ext cx="8532495" cy="1014730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p>
            <a:pPr algn="l" fontAlgn="b">
              <a:lnSpc>
                <a:spcPct val="150000"/>
              </a:lnSpc>
              <a:spcBef>
                <a:spcPts val="0"/>
              </a:spcBef>
            </a:pPr>
            <a:r>
              <a:rPr lang="en-US" altLang="zh-CN" sz="4000" b="1" i="1" dirty="0">
                <a:latin typeface="Times New Roman" panose="02020603050405020304" pitchFamily="18" charset="0"/>
              </a:rPr>
              <a:t>    </a:t>
            </a:r>
            <a:r>
              <a:rPr lang="en-US" altLang="zh-CN" sz="4000" b="1" i="1" dirty="0">
                <a:solidFill>
                  <a:srgbClr val="E215E9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4000" b="1" dirty="0">
                <a:solidFill>
                  <a:srgbClr val="F85208"/>
                </a:solidFill>
                <a:latin typeface="Times New Roman" panose="02020603050405020304" pitchFamily="18" charset="0"/>
                <a:sym typeface="+mn-ea"/>
              </a:rPr>
              <a:t>转化</a:t>
            </a:r>
            <a:r>
              <a:rPr lang="zh-CN" altLang="en-US" sz="4000" b="1" dirty="0">
                <a:solidFill>
                  <a:srgbClr val="E215E9"/>
                </a:solidFill>
                <a:latin typeface="Times New Roman" panose="02020603050405020304" pitchFamily="18" charset="0"/>
                <a:sym typeface="+mn-ea"/>
              </a:rPr>
              <a:t>为求</a:t>
            </a:r>
            <a:r>
              <a:rPr lang="zh-CN" altLang="en-US" sz="4000" b="1" dirty="0">
                <a:solidFill>
                  <a:srgbClr val="E215E9"/>
                </a:solidFill>
                <a:latin typeface="Times New Roman" panose="02020603050405020304" pitchFamily="18" charset="0"/>
              </a:rPr>
              <a:t>多边形中几个三角形之和。</a:t>
            </a:r>
            <a:endParaRPr lang="zh-CN" altLang="en-US" sz="4000" b="1" dirty="0">
              <a:solidFill>
                <a:srgbClr val="E215E9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8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62" name="标题 40961"/>
          <p:cNvSpPr>
            <a:spLocks noGrp="1" noRot="1"/>
          </p:cNvSpPr>
          <p:nvPr>
            <p:ph type="title"/>
          </p:nvPr>
        </p:nvSpPr>
        <p:spPr>
          <a:xfrm>
            <a:off x="2566988" y="1341438"/>
            <a:ext cx="7772400" cy="608012"/>
          </a:xfrm>
        </p:spPr>
        <p:txBody>
          <a:bodyPr anchor="ctr" anchorCtr="0">
            <a:normAutofit fontScale="90000"/>
          </a:bodyPr>
          <a:p>
            <a:r>
              <a:rPr lang="zh-CN" altLang="en-US" sz="3600" dirty="0"/>
              <a:t>由此，我们就可以得出 </a:t>
            </a:r>
            <a:r>
              <a:rPr lang="en-US" altLang="zh-CN" sz="3600"/>
              <a:t>:</a:t>
            </a:r>
            <a:endParaRPr lang="en-US" altLang="zh-CN" sz="3600"/>
          </a:p>
        </p:txBody>
      </p:sp>
      <p:sp>
        <p:nvSpPr>
          <p:cNvPr id="40963" name="内容占位符 40962"/>
          <p:cNvSpPr>
            <a:spLocks noGrp="1" noRot="1"/>
          </p:cNvSpPr>
          <p:nvPr>
            <p:ph idx="1"/>
          </p:nvPr>
        </p:nvSpPr>
        <p:spPr>
          <a:xfrm>
            <a:off x="2316163" y="2278063"/>
            <a:ext cx="8532812" cy="790575"/>
          </a:xfrm>
        </p:spPr>
        <p:txBody>
          <a:bodyPr anchor="t" anchorCtr="0"/>
          <a:p>
            <a:r>
              <a:rPr lang="en-US" altLang="zh-CN" i="1"/>
              <a:t>n</a:t>
            </a:r>
            <a:r>
              <a:rPr lang="zh-CN" altLang="en-US" b="1" dirty="0"/>
              <a:t>边形的内角和为</a:t>
            </a:r>
            <a:r>
              <a:rPr lang="en-US" altLang="zh-CN"/>
              <a:t>_______________</a:t>
            </a:r>
            <a:r>
              <a:rPr lang="zh-CN" altLang="en-US" dirty="0"/>
              <a:t>．</a:t>
            </a:r>
            <a:endParaRPr lang="zh-CN" altLang="en-US" dirty="0"/>
          </a:p>
        </p:txBody>
      </p:sp>
      <p:sp>
        <p:nvSpPr>
          <p:cNvPr id="40964" name="文本框 40963"/>
          <p:cNvSpPr txBox="1"/>
          <p:nvPr/>
        </p:nvSpPr>
        <p:spPr>
          <a:xfrm>
            <a:off x="5593715" y="2205038"/>
            <a:ext cx="4464050" cy="11684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rgbClr val="FF3300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(n-2) · 180 °</a:t>
            </a:r>
            <a:endParaRPr lang="en-US" altLang="zh-CN" sz="2800" b="1">
              <a:solidFill>
                <a:srgbClr val="FF3300"/>
              </a:solidFill>
              <a:latin typeface="Verdana" panose="020B0604030504040204" pitchFamily="34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endParaRPr lang="en-US" altLang="zh-CN" sz="2800" b="1">
              <a:solidFill>
                <a:srgbClr val="FF3300"/>
              </a:solidFill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40965" name="云形标注 40964"/>
          <p:cNvSpPr/>
          <p:nvPr/>
        </p:nvSpPr>
        <p:spPr>
          <a:xfrm>
            <a:off x="5808663" y="3429000"/>
            <a:ext cx="4033837" cy="863600"/>
          </a:xfrm>
          <a:prstGeom prst="cloudCallout">
            <a:avLst>
              <a:gd name="adj1" fmla="val -21903"/>
              <a:gd name="adj2" fmla="val -130329"/>
            </a:avLst>
          </a:prstGeom>
          <a:solidFill>
            <a:srgbClr val="FFCC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p>
            <a:pPr algn="ctr"/>
            <a:r>
              <a:rPr lang="zh-CN" altLang="en-US" sz="2400" b="1" dirty="0">
                <a:solidFill>
                  <a:srgbClr val="0000FF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它有什么作用呢</a:t>
            </a:r>
            <a:r>
              <a:rPr lang="en-US" altLang="zh-CN" sz="2400" b="1">
                <a:solidFill>
                  <a:srgbClr val="0000FF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?</a:t>
            </a:r>
            <a:endParaRPr lang="en-US" altLang="zh-CN" sz="2400" b="1">
              <a:solidFill>
                <a:srgbClr val="0000FF"/>
              </a:solidFill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charRg st="0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09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09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/>
      <p:bldP spid="40963" grpId="0" build="p"/>
      <p:bldP spid="40964" grpId="0"/>
      <p:bldP spid="40965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8433" name="图片 91140" descr="0063jB2zzy6UCyRs9O5f5&amp;69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75050" y="1989138"/>
            <a:ext cx="6696075" cy="43576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1139" name="内容占位符 91138"/>
          <p:cNvSpPr>
            <a:spLocks noGrp="1" noRot="1"/>
          </p:cNvSpPr>
          <p:nvPr>
            <p:ph idx="1"/>
          </p:nvPr>
        </p:nvSpPr>
        <p:spPr>
          <a:xfrm>
            <a:off x="1847850" y="333375"/>
            <a:ext cx="8208963" cy="1800225"/>
          </a:xfrm>
        </p:spPr>
        <p:txBody>
          <a:bodyPr anchor="t" anchorCtr="0"/>
          <a:p>
            <a:r>
              <a:rPr lang="zh-CN" altLang="en-US" sz="2800" b="1" dirty="0">
                <a:ea typeface="楷体" panose="02010609060101010101" pitchFamily="49" charset="-122"/>
              </a:rPr>
              <a:t>诸葛八卦村，位于浙江省，是迄今发现的诸葛亮后裔的最大聚居地。村中建筑格局按“</a:t>
            </a:r>
            <a:r>
              <a:rPr lang="zh-CN" altLang="en-US" sz="2800" b="1" dirty="0">
                <a:solidFill>
                  <a:schemeClr val="hlink"/>
                </a:solidFill>
                <a:ea typeface="楷体" panose="02010609060101010101" pitchFamily="49" charset="-122"/>
              </a:rPr>
              <a:t>八阵图</a:t>
            </a:r>
            <a:r>
              <a:rPr lang="zh-CN" altLang="en-US" sz="2800" b="1" dirty="0">
                <a:ea typeface="楷体" panose="02010609060101010101" pitchFamily="49" charset="-122"/>
              </a:rPr>
              <a:t>”样式布列，且保存了大量明清古民居，是我国仅有、举世无双的古文化村落。</a:t>
            </a:r>
            <a:endParaRPr lang="zh-CN" altLang="en-US" sz="2800" b="1" dirty="0">
              <a:ea typeface="楷体" panose="02010609060101010101" pitchFamily="49" charset="-122"/>
            </a:endParaRPr>
          </a:p>
        </p:txBody>
      </p:sp>
      <p:pic>
        <p:nvPicPr>
          <p:cNvPr id="91143" name="图片 91142" descr="201011101515180396834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924175"/>
            <a:ext cx="3529013" cy="26463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1145" name="八边形 91144"/>
          <p:cNvSpPr/>
          <p:nvPr/>
        </p:nvSpPr>
        <p:spPr>
          <a:xfrm>
            <a:off x="1847850" y="2924175"/>
            <a:ext cx="2879725" cy="2665413"/>
          </a:xfrm>
          <a:prstGeom prst="octagon">
            <a:avLst>
              <a:gd name="adj" fmla="val 29287"/>
            </a:avLst>
          </a:prstGeom>
          <a:solidFill>
            <a:schemeClr val="bg1">
              <a:alpha val="0"/>
            </a:schemeClr>
          </a:solidFill>
          <a:ln w="889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p>
            <a:endParaRPr lang="zh-CN" altLang="en-US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charRg st="0" end="7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1139">
                                            <p:txEl>
                                              <p:charRg st="0" end="7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1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1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521 -0.00509 L 0.42327 -0.00509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911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39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09800" y="609600"/>
            <a:ext cx="7772400" cy="1143000"/>
          </a:xfrm>
        </p:spPr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209800" y="1981200"/>
            <a:ext cx="7772400" cy="4114800"/>
          </a:xfrm>
        </p:spPr>
        <p:txBody>
          <a:bodyPr/>
          <a:p>
            <a:endParaRPr lang="zh-CN" altLang="en-US"/>
          </a:p>
        </p:txBody>
      </p:sp>
      <p:pic>
        <p:nvPicPr>
          <p:cNvPr id="4" name="图片 3" descr="图片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0190" y="-4445"/>
            <a:ext cx="9152255" cy="6866890"/>
          </a:xfrm>
          <a:prstGeom prst="rect">
            <a:avLst/>
          </a:prstGeom>
        </p:spPr>
      </p:pic>
      <p:sp>
        <p:nvSpPr>
          <p:cNvPr id="25601" name="文本框 53250"/>
          <p:cNvSpPr txBox="1"/>
          <p:nvPr/>
        </p:nvSpPr>
        <p:spPr>
          <a:xfrm>
            <a:off x="2299335" y="2125345"/>
            <a:ext cx="573151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spcBef>
                <a:spcPct val="50000"/>
              </a:spcBef>
            </a:pPr>
            <a:r>
              <a:rPr lang="zh-CN" altLang="zh-CN" sz="32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例</a:t>
            </a: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 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求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八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边形的内角和。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7649" name="Rectangle 6"/>
          <p:cNvSpPr/>
          <p:nvPr/>
        </p:nvSpPr>
        <p:spPr>
          <a:xfrm>
            <a:off x="1908810" y="3792220"/>
            <a:ext cx="8296910" cy="1076325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p>
            <a:r>
              <a:rPr lang="zh-CN" altLang="en-US" sz="3200" b="1" dirty="0">
                <a:solidFill>
                  <a:schemeClr val="hlink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 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例</a:t>
            </a: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 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已知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一个多边形的内角和等于</a:t>
            </a: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2160°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，求这个多边形的边数</a:t>
            </a: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endParaRPr lang="en-US" altLang="zh-CN" sz="32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1145" name="八边形 91144"/>
          <p:cNvSpPr/>
          <p:nvPr/>
        </p:nvSpPr>
        <p:spPr>
          <a:xfrm>
            <a:off x="8148320" y="609600"/>
            <a:ext cx="2879725" cy="2665413"/>
          </a:xfrm>
          <a:prstGeom prst="octagon">
            <a:avLst>
              <a:gd name="adj" fmla="val 29287"/>
            </a:avLst>
          </a:prstGeom>
          <a:solidFill>
            <a:schemeClr val="bg1">
              <a:alpha val="0"/>
            </a:schemeClr>
          </a:solidFill>
          <a:ln w="889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p>
            <a:endParaRPr lang="zh-CN" altLang="en-US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0" y="0"/>
            <a:ext cx="3583305" cy="117348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noAutofit/>
          </a:bodyPr>
          <a:p>
            <a:pPr algn="ctr"/>
            <a:r>
              <a:rPr lang="zh-CN" alt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小试牛刀</a:t>
            </a:r>
            <a:endParaRPr lang="zh-CN" alt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048000" y="3136900"/>
            <a:ext cx="60960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6435" name="组合 16434"/>
          <p:cNvGrpSpPr/>
          <p:nvPr/>
        </p:nvGrpSpPr>
        <p:grpSpPr>
          <a:xfrm>
            <a:off x="1919288" y="1052513"/>
            <a:ext cx="8289925" cy="584199"/>
            <a:chOff x="576" y="1056"/>
            <a:chExt cx="5040" cy="368"/>
          </a:xfrm>
        </p:grpSpPr>
        <p:sp>
          <p:nvSpPr>
            <p:cNvPr id="45058" name="文本框 16432"/>
            <p:cNvSpPr txBox="1"/>
            <p:nvPr/>
          </p:nvSpPr>
          <p:spPr>
            <a:xfrm>
              <a:off x="1104" y="1056"/>
              <a:ext cx="4512" cy="36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3200" b="1" dirty="0">
                  <a:latin typeface="楷体_GB2312" panose="02010609030101010101" pitchFamily="49" charset="-122"/>
                  <a:ea typeface="楷体_GB2312" panose="02010609030101010101" pitchFamily="49" charset="-122"/>
                </a:rPr>
                <a:t>八边形的内角和是多少度</a:t>
              </a:r>
              <a:r>
                <a:rPr lang="zh-CN" altLang="en-US" sz="2400" b="1" dirty="0">
                  <a:latin typeface="楷体_GB2312" panose="02010609030101010101" pitchFamily="49" charset="-122"/>
                  <a:ea typeface="楷体_GB2312" panose="02010609030101010101" pitchFamily="49" charset="-122"/>
                </a:rPr>
                <a:t>？</a:t>
              </a:r>
              <a:endParaRPr lang="zh-CN" altLang="en-US" sz="2400" b="1"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  <p:sp>
          <p:nvSpPr>
            <p:cNvPr id="45059" name="文本框 16433"/>
            <p:cNvSpPr txBox="1"/>
            <p:nvPr/>
          </p:nvSpPr>
          <p:spPr>
            <a:xfrm>
              <a:off x="576" y="1056"/>
              <a:ext cx="480" cy="329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 algn="ctr">
                <a:spcBef>
                  <a:spcPct val="50000"/>
                </a:spcBef>
              </a:pPr>
              <a:r>
                <a:rPr lang="zh-CN" altLang="en-US" sz="2800" b="1">
                  <a:latin typeface="楷体_GB2312" panose="02010609030101010101" pitchFamily="49" charset="-122"/>
                  <a:ea typeface="楷体_GB2312" panose="02010609030101010101" pitchFamily="49" charset="-122"/>
                </a:rPr>
                <a:t>例</a:t>
              </a:r>
              <a:r>
                <a:rPr lang="en-US" altLang="zh-CN" sz="2800" b="1">
                  <a:latin typeface="楷体_GB2312" panose="02010609030101010101" pitchFamily="49" charset="-122"/>
                  <a:ea typeface="楷体_GB2312" panose="02010609030101010101" pitchFamily="49" charset="-122"/>
                </a:rPr>
                <a:t>1</a:t>
              </a:r>
              <a:r>
                <a:rPr lang="zh-CN" altLang="en-US" sz="2800" dirty="0">
                  <a:latin typeface="楷体_GB2312" panose="02010609030101010101" pitchFamily="49" charset="-122"/>
                  <a:ea typeface="楷体_GB2312" panose="02010609030101010101" pitchFamily="49" charset="-122"/>
                </a:rPr>
                <a:t>：</a:t>
              </a:r>
              <a:endParaRPr lang="zh-CN" altLang="en-US" sz="2800"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</p:grpSp>
      <p:grpSp>
        <p:nvGrpSpPr>
          <p:cNvPr id="16440" name="组合 16439"/>
          <p:cNvGrpSpPr/>
          <p:nvPr/>
        </p:nvGrpSpPr>
        <p:grpSpPr>
          <a:xfrm>
            <a:off x="2566650" y="3636216"/>
            <a:ext cx="4681875" cy="2496963"/>
            <a:chOff x="648" y="1469"/>
            <a:chExt cx="2328" cy="1321"/>
          </a:xfrm>
        </p:grpSpPr>
        <p:sp>
          <p:nvSpPr>
            <p:cNvPr id="45061" name="文本框 16436"/>
            <p:cNvSpPr txBox="1"/>
            <p:nvPr/>
          </p:nvSpPr>
          <p:spPr>
            <a:xfrm>
              <a:off x="648" y="1469"/>
              <a:ext cx="384" cy="27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 algn="ctr">
                <a:spcBef>
                  <a:spcPct val="50000"/>
                </a:spcBef>
              </a:pPr>
              <a:r>
                <a:rPr lang="zh-CN" altLang="en-US" sz="2800" b="1">
                  <a:latin typeface="Times New Roman" panose="02020603050405020304" pitchFamily="18" charset="0"/>
                  <a:ea typeface="宋体" panose="02010600030101010101" pitchFamily="2" charset="-122"/>
                </a:rPr>
                <a:t>解：</a:t>
              </a:r>
              <a:endPara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5062" name="文本框 16438"/>
            <p:cNvSpPr txBox="1"/>
            <p:nvPr/>
          </p:nvSpPr>
          <p:spPr>
            <a:xfrm>
              <a:off x="1344" y="1488"/>
              <a:ext cx="1632" cy="130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2800" b="1">
                  <a:latin typeface="Times New Roman" panose="02020603050405020304" pitchFamily="18" charset="0"/>
                  <a:ea typeface="宋体" panose="02010600030101010101" pitchFamily="2" charset="-122"/>
                </a:rPr>
                <a:t>(n</a:t>
              </a:r>
              <a:r>
                <a:rPr lang="zh-CN" altLang="en-US" sz="2800" b="1">
                  <a:latin typeface="Times New Roman" panose="02020603050405020304" pitchFamily="18" charset="0"/>
                  <a:ea typeface="宋体" panose="02010600030101010101" pitchFamily="2" charset="-122"/>
                </a:rPr>
                <a:t>－</a:t>
              </a:r>
              <a:r>
                <a:rPr lang="en-US" altLang="zh-CN" sz="2800" b="1">
                  <a:latin typeface="Times New Roman" panose="02020603050405020304" pitchFamily="18" charset="0"/>
                  <a:ea typeface="宋体" panose="02010600030101010101" pitchFamily="2" charset="-122"/>
                </a:rPr>
                <a:t>2)×180°</a:t>
              </a:r>
              <a:endPara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>
                <a:spcBef>
                  <a:spcPct val="50000"/>
                </a:spcBef>
              </a:pPr>
              <a:r>
                <a:rPr lang="en-US" altLang="zh-CN" sz="2800" b="1">
                  <a:latin typeface="Times New Roman" panose="02020603050405020304" pitchFamily="18" charset="0"/>
                  <a:ea typeface="宋体" panose="02010600030101010101" pitchFamily="2" charset="-122"/>
                </a:rPr>
                <a:t>=(8</a:t>
              </a:r>
              <a:r>
                <a:rPr lang="zh-CN" altLang="en-US" sz="2800" b="1">
                  <a:latin typeface="Times New Roman" panose="02020603050405020304" pitchFamily="18" charset="0"/>
                  <a:ea typeface="宋体" panose="02010600030101010101" pitchFamily="2" charset="-122"/>
                </a:rPr>
                <a:t>－</a:t>
              </a:r>
              <a:r>
                <a:rPr lang="en-US" altLang="zh-CN" sz="2800" b="1">
                  <a:latin typeface="Times New Roman" panose="02020603050405020304" pitchFamily="18" charset="0"/>
                  <a:ea typeface="宋体" panose="02010600030101010101" pitchFamily="2" charset="-122"/>
                </a:rPr>
                <a:t>2) ×180°</a:t>
              </a:r>
              <a:endPara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>
                <a:spcBef>
                  <a:spcPct val="50000"/>
                </a:spcBef>
              </a:pPr>
              <a:r>
                <a:rPr lang="en-US" altLang="zh-CN" sz="2800" b="1">
                  <a:latin typeface="Times New Roman" panose="02020603050405020304" pitchFamily="18" charset="0"/>
                  <a:ea typeface="宋体" panose="02010600030101010101" pitchFamily="2" charset="-122"/>
                </a:rPr>
                <a:t>=6× 180°</a:t>
              </a:r>
              <a:endPara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>
                <a:spcBef>
                  <a:spcPct val="50000"/>
                </a:spcBef>
              </a:pPr>
              <a:r>
                <a:rPr lang="en-US" altLang="zh-CN" sz="2800" b="1">
                  <a:latin typeface="Times New Roman" panose="02020603050405020304" pitchFamily="18" charset="0"/>
                  <a:ea typeface="宋体" panose="02010600030101010101" pitchFamily="2" charset="-122"/>
                </a:rPr>
                <a:t>=1080°</a:t>
              </a:r>
              <a:endPara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16441" name="文本框 16440"/>
          <p:cNvSpPr txBox="1"/>
          <p:nvPr/>
        </p:nvSpPr>
        <p:spPr>
          <a:xfrm>
            <a:off x="2743200" y="6092825"/>
            <a:ext cx="504253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</a:rPr>
              <a:t>所以八边形的内角和是1080°</a:t>
            </a:r>
            <a:endParaRPr lang="en-US" altLang="zh-CN" sz="2400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16443" name="横卷形 16442"/>
          <p:cNvSpPr/>
          <p:nvPr/>
        </p:nvSpPr>
        <p:spPr>
          <a:xfrm>
            <a:off x="2566988" y="1691005"/>
            <a:ext cx="6624637" cy="1800225"/>
          </a:xfrm>
          <a:prstGeom prst="horizontalScroll">
            <a:avLst>
              <a:gd name="adj" fmla="val 12500"/>
            </a:avLst>
          </a:prstGeom>
          <a:solidFill>
            <a:srgbClr val="FFCC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r>
              <a:rPr lang="zh-CN" altLang="en-US" sz="2400" b="1" dirty="0">
                <a:latin typeface="Verdana" panose="020B0604030504040204" pitchFamily="34" charset="0"/>
                <a:ea typeface="宋体" panose="02010600030101010101" pitchFamily="2" charset="-122"/>
              </a:rPr>
              <a:t>分析</a:t>
            </a:r>
            <a:r>
              <a:rPr lang="en-US" altLang="zh-CN" sz="2400" b="1">
                <a:latin typeface="Verdana" panose="020B0604030504040204" pitchFamily="34" charset="0"/>
                <a:ea typeface="宋体" panose="02010600030101010101" pitchFamily="2" charset="-122"/>
              </a:rPr>
              <a:t>: n</a:t>
            </a:r>
            <a:r>
              <a:rPr lang="zh-CN" altLang="en-US" sz="2400" b="1" dirty="0">
                <a:latin typeface="Verdana" panose="020B0604030504040204" pitchFamily="34" charset="0"/>
                <a:ea typeface="宋体" panose="02010600030101010101" pitchFamily="2" charset="-122"/>
              </a:rPr>
              <a:t>边形的内角和公式为</a:t>
            </a:r>
            <a:r>
              <a:rPr lang="en-US" altLang="zh-CN" sz="2400" b="1">
                <a:solidFill>
                  <a:srgbClr val="FF3300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(n-2) </a:t>
            </a:r>
            <a:r>
              <a:rPr lang="en-US" altLang="zh-CN" sz="2400" b="1">
                <a:solidFill>
                  <a:srgbClr val="FF33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·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400" b="1">
                <a:solidFill>
                  <a:srgbClr val="FF3300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180 °</a:t>
            </a:r>
            <a:r>
              <a:rPr lang="en-US" altLang="zh-CN" sz="2400" b="1">
                <a:latin typeface="Verdana" panose="020B0604030504040204" pitchFamily="34" charset="0"/>
                <a:ea typeface="宋体" panose="02010600030101010101" pitchFamily="2" charset="-122"/>
              </a:rPr>
              <a:t> ,</a:t>
            </a:r>
            <a:endParaRPr lang="en-US" altLang="zh-CN" sz="2400" b="1">
              <a:latin typeface="Verdana" panose="020B0604030504040204" pitchFamily="34" charset="0"/>
              <a:ea typeface="宋体" panose="02010600030101010101" pitchFamily="2" charset="-122"/>
            </a:endParaRPr>
          </a:p>
          <a:p>
            <a:pPr algn="ctr"/>
            <a:r>
              <a:rPr lang="zh-CN" altLang="en-US" sz="2400" b="1" dirty="0">
                <a:latin typeface="Verdana" panose="020B0604030504040204" pitchFamily="34" charset="0"/>
                <a:ea typeface="宋体" panose="02010600030101010101" pitchFamily="2" charset="-122"/>
              </a:rPr>
              <a:t>现在知道这个多边形的边数是，</a:t>
            </a:r>
            <a:endParaRPr lang="zh-CN" altLang="en-US" sz="2400" b="1" dirty="0">
              <a:latin typeface="Verdana" panose="020B0604030504040204" pitchFamily="34" charset="0"/>
              <a:ea typeface="宋体" panose="02010600030101010101" pitchFamily="2" charset="-122"/>
            </a:endParaRPr>
          </a:p>
          <a:p>
            <a:pPr algn="ctr"/>
            <a:r>
              <a:rPr lang="zh-CN" altLang="en-US" sz="2400" b="1" dirty="0">
                <a:latin typeface="Verdana" panose="020B0604030504040204" pitchFamily="34" charset="0"/>
                <a:ea typeface="宋体" panose="02010600030101010101" pitchFamily="2" charset="-122"/>
              </a:rPr>
              <a:t>代入这个公式既可求出</a:t>
            </a:r>
            <a:r>
              <a:rPr lang="en-US" altLang="zh-CN" sz="2400" b="1">
                <a:latin typeface="Verdana" panose="020B0604030504040204" pitchFamily="34" charset="0"/>
                <a:ea typeface="宋体" panose="02010600030101010101" pitchFamily="2" charset="-122"/>
              </a:rPr>
              <a:t>.</a:t>
            </a:r>
            <a:endParaRPr lang="en-US" altLang="zh-CN" sz="2400" b="1"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91145" name="八边形 91144"/>
          <p:cNvSpPr/>
          <p:nvPr/>
        </p:nvSpPr>
        <p:spPr>
          <a:xfrm>
            <a:off x="7988935" y="3644900"/>
            <a:ext cx="2879725" cy="2665413"/>
          </a:xfrm>
          <a:prstGeom prst="octagon">
            <a:avLst>
              <a:gd name="adj" fmla="val 29287"/>
            </a:avLst>
          </a:prstGeom>
          <a:solidFill>
            <a:schemeClr val="bg1">
              <a:alpha val="0"/>
            </a:schemeClr>
          </a:solidFill>
          <a:ln w="889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p>
            <a:endParaRPr lang="zh-CN" altLang="en-US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1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6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0" dur="500"/>
                                        <p:tgtEl>
                                          <p:spTgt spid="16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5" dur="500"/>
                                        <p:tgtEl>
                                          <p:spTgt spid="16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41" grpId="0"/>
      <p:bldP spid="16443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6081" name="标题 41985"/>
          <p:cNvSpPr>
            <a:spLocks noGrp="1" noRot="1"/>
          </p:cNvSpPr>
          <p:nvPr>
            <p:ph type="title"/>
          </p:nvPr>
        </p:nvSpPr>
        <p:spPr>
          <a:xfrm>
            <a:off x="2063750" y="993775"/>
            <a:ext cx="8258175" cy="850900"/>
          </a:xfrm>
        </p:spPr>
        <p:txBody>
          <a:bodyPr anchor="ctr" anchorCtr="0">
            <a:normAutofit fontScale="90000"/>
          </a:bodyPr>
          <a:p>
            <a:pPr algn="l">
              <a:lnSpc>
                <a:spcPct val="100000"/>
              </a:lnSpc>
              <a:spcBef>
                <a:spcPct val="50000"/>
              </a:spcBef>
              <a:buClrTx/>
              <a:buSzTx/>
              <a:buFontTx/>
            </a:pPr>
            <a:r>
              <a:rPr lang="zh-CN" altLang="en-US" sz="3555" b="1" dirty="0"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rPr>
              <a:t>例2.已知多边形的内角和的度数为2160°，</a:t>
            </a:r>
            <a:br>
              <a:rPr lang="zh-CN" altLang="en-US" sz="3555" b="1" dirty="0"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rPr>
            </a:br>
            <a:r>
              <a:rPr lang="zh-CN" altLang="en-US" sz="3555" b="1" dirty="0"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rPr>
              <a:t>       求这个多边形的边数.</a:t>
            </a:r>
            <a:endParaRPr lang="zh-CN" altLang="en-US" sz="3555" b="1" dirty="0">
              <a:latin typeface="楷体_GB2312" panose="02010609030101010101" pitchFamily="49" charset="-122"/>
              <a:ea typeface="楷体_GB2312" panose="02010609030101010101" pitchFamily="49" charset="-122"/>
              <a:cs typeface="+mn-cs"/>
            </a:endParaRPr>
          </a:p>
        </p:txBody>
      </p:sp>
      <p:sp>
        <p:nvSpPr>
          <p:cNvPr id="41987" name="内容占位符 41986"/>
          <p:cNvSpPr>
            <a:spLocks noGrp="1" noRot="1"/>
          </p:cNvSpPr>
          <p:nvPr>
            <p:ph idx="1"/>
          </p:nvPr>
        </p:nvSpPr>
        <p:spPr>
          <a:xfrm>
            <a:off x="2063750" y="2565400"/>
            <a:ext cx="8604250" cy="3241675"/>
          </a:xfrm>
        </p:spPr>
        <p:txBody>
          <a:bodyPr anchor="t" anchorCtr="0"/>
          <a:p>
            <a:pPr>
              <a:buNone/>
            </a:pPr>
            <a:r>
              <a:rPr lang="en-US" altLang="zh-CN" sz="3200" b="1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 </a:t>
            </a:r>
            <a:r>
              <a:rPr lang="zh-CN" altLang="en-US" sz="3200" b="1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解:设这个多边形的边数为n,根据题意，得</a:t>
            </a:r>
            <a:endParaRPr lang="zh-CN" altLang="en-US" sz="3200" b="1" dirty="0"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>
              <a:buNone/>
            </a:pPr>
            <a:r>
              <a:rPr lang="zh-CN" altLang="en-US" sz="3200" b="1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         （n－2）·180°=2160°</a:t>
            </a:r>
            <a:endParaRPr lang="zh-CN" altLang="en-US" sz="3200" b="1" dirty="0"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>
              <a:buNone/>
            </a:pPr>
            <a:r>
              <a:rPr lang="en-US" altLang="zh-CN" sz="3200" b="1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    </a:t>
            </a:r>
            <a:r>
              <a:rPr lang="zh-CN" altLang="en-US" sz="3200" b="1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解得              n =14</a:t>
            </a:r>
            <a:endParaRPr lang="zh-CN" altLang="en-US" sz="3200" b="1" dirty="0"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>
              <a:buNone/>
            </a:pPr>
            <a:r>
              <a:rPr lang="en-US" altLang="zh-CN" sz="3200" b="1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    </a:t>
            </a:r>
            <a:r>
              <a:rPr lang="zh-CN" altLang="en-US" sz="3200" b="1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即这个多边形的边数为14.</a:t>
            </a:r>
            <a:endParaRPr lang="zh-CN" altLang="en-US" sz="3200" b="1" dirty="0"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>
              <a:buNone/>
            </a:pPr>
            <a:endParaRPr lang="zh-CN" altLang="en-US" sz="3200" b="1" dirty="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charRg st="0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charRg st="24" end="5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charRg st="55" end="9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charRg st="93" end="10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7107" name="矩形 28675"/>
          <p:cNvSpPr/>
          <p:nvPr/>
        </p:nvSpPr>
        <p:spPr>
          <a:xfrm>
            <a:off x="1524000" y="2315687"/>
            <a:ext cx="9163050" cy="89154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p>
            <a:pPr indent="266700"/>
            <a:endParaRPr lang="en-US" altLang="zh-CN" sz="24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266700"/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2.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十二边形的内角和是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________.</a:t>
            </a:r>
            <a:endParaRPr lang="en-US" altLang="zh-CN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7108" name="矩形 28678"/>
          <p:cNvSpPr/>
          <p:nvPr/>
        </p:nvSpPr>
        <p:spPr>
          <a:xfrm>
            <a:off x="1541463" y="3167539"/>
            <a:ext cx="9163050" cy="175323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p>
            <a:pPr indent="266700"/>
            <a:endParaRPr lang="en-US" altLang="zh-CN" sz="24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266700"/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3.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下列图形中，内角和与其他图形不同的是（    ）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266700"/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A.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长方形          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B.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梯形     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266700"/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    C.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正方形          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D.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等边三角形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7109" name="矩形 28679"/>
          <p:cNvSpPr/>
          <p:nvPr/>
        </p:nvSpPr>
        <p:spPr>
          <a:xfrm>
            <a:off x="1504950" y="1307624"/>
            <a:ext cx="9163050" cy="89154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p>
            <a:pPr indent="266700"/>
            <a:endParaRPr lang="en-US" altLang="zh-CN" sz="24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266700"/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1.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多边形边数每增加一条时，其内角和增加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_____°.</a:t>
            </a:r>
            <a:endParaRPr lang="en-US" altLang="zh-CN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8681" name="文本框 28680"/>
          <p:cNvSpPr txBox="1"/>
          <p:nvPr/>
        </p:nvSpPr>
        <p:spPr>
          <a:xfrm>
            <a:off x="9193213" y="3500438"/>
            <a:ext cx="6477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D</a:t>
            </a:r>
            <a:endParaRPr lang="en-US" altLang="zh-CN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8682" name="文本框 28681"/>
          <p:cNvSpPr txBox="1"/>
          <p:nvPr/>
        </p:nvSpPr>
        <p:spPr>
          <a:xfrm>
            <a:off x="5782628" y="2636838"/>
            <a:ext cx="2052637" cy="4603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1800°</a:t>
            </a:r>
            <a:endParaRPr lang="en-US" altLang="zh-CN" sz="24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8683" name="文本框 28682"/>
          <p:cNvSpPr txBox="1"/>
          <p:nvPr/>
        </p:nvSpPr>
        <p:spPr>
          <a:xfrm>
            <a:off x="8759825" y="1700213"/>
            <a:ext cx="720725" cy="4603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180</a:t>
            </a:r>
            <a:endParaRPr lang="en-US" altLang="zh-CN" sz="24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0" y="0"/>
            <a:ext cx="3730625" cy="105664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noAutofit/>
          </a:bodyPr>
          <a:p>
            <a:pPr algn="ctr"/>
            <a:r>
              <a:rPr lang="zh-CN" alt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巩固练习</a:t>
            </a:r>
            <a:endParaRPr lang="zh-CN" alt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8682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8681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8129" name="文本框 115736"/>
          <p:cNvSpPr txBox="1"/>
          <p:nvPr/>
        </p:nvSpPr>
        <p:spPr>
          <a:xfrm>
            <a:off x="2135188" y="1557338"/>
            <a:ext cx="360045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800">
                <a:solidFill>
                  <a:srgbClr val="0D0C0B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4.</a:t>
            </a:r>
            <a:r>
              <a:rPr lang="zh-CN" altLang="en-US" sz="2800" dirty="0">
                <a:solidFill>
                  <a:srgbClr val="0D0C0B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求下列图形中</a:t>
            </a:r>
            <a:r>
              <a:rPr lang="en-US" altLang="zh-CN" sz="2800">
                <a:solidFill>
                  <a:srgbClr val="0D0C0B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x</a:t>
            </a:r>
            <a:r>
              <a:rPr lang="zh-CN" altLang="en-US" sz="2800" dirty="0">
                <a:solidFill>
                  <a:srgbClr val="0D0C0B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的值</a:t>
            </a:r>
            <a:r>
              <a:rPr lang="en-US" altLang="zh-CN" sz="2800">
                <a:solidFill>
                  <a:srgbClr val="0D0C0B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.</a:t>
            </a:r>
            <a:endParaRPr lang="en-US" altLang="zh-CN" sz="2800">
              <a:solidFill>
                <a:srgbClr val="0D0C0B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pic>
        <p:nvPicPr>
          <p:cNvPr id="48130" name="图片 115738" descr="`LK0T`~1_SYEKZ0ACODTLA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00375" y="2205038"/>
            <a:ext cx="6048375" cy="2184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8131" name="文本框 51204"/>
          <p:cNvSpPr txBox="1"/>
          <p:nvPr>
            <p:custDataLst>
              <p:tags r:id="rId2"/>
            </p:custDataLst>
          </p:nvPr>
        </p:nvSpPr>
        <p:spPr>
          <a:xfrm>
            <a:off x="3648075" y="4437063"/>
            <a:ext cx="1368425" cy="3683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）</a:t>
            </a: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8132" name="文本框 51205"/>
          <p:cNvSpPr txBox="1"/>
          <p:nvPr>
            <p:custDataLst>
              <p:tags r:id="rId3"/>
            </p:custDataLst>
          </p:nvPr>
        </p:nvSpPr>
        <p:spPr>
          <a:xfrm>
            <a:off x="7104063" y="4437063"/>
            <a:ext cx="1368425" cy="3683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）</a:t>
            </a: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1207" name="文本框 51206"/>
          <p:cNvSpPr txBox="1"/>
          <p:nvPr>
            <p:custDataLst>
              <p:tags r:id="rId4"/>
            </p:custDataLst>
          </p:nvPr>
        </p:nvSpPr>
        <p:spPr>
          <a:xfrm>
            <a:off x="1992313" y="4945063"/>
            <a:ext cx="4319587" cy="101473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解：</a:t>
            </a:r>
            <a:r>
              <a:rPr lang="en-US" altLang="zh-CN" sz="2400" b="1">
                <a:latin typeface="Times New Roman" panose="02020603050405020304" pitchFamily="18" charset="0"/>
                <a:ea typeface="宋体" panose="02010600030101010101" pitchFamily="2" charset="-122"/>
              </a:rPr>
              <a:t>(1)2x  +80  +150  = 360 </a:t>
            </a:r>
            <a:endParaRPr lang="en-US" altLang="zh-CN" sz="2400" b="1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宋体" panose="02010600030101010101" pitchFamily="2" charset="-122"/>
              </a:rPr>
              <a:t>             </a:t>
            </a: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所以  </a:t>
            </a:r>
            <a:r>
              <a:rPr lang="en-US" altLang="zh-CN" sz="2400" b="1">
                <a:latin typeface="Times New Roman" panose="02020603050405020304" pitchFamily="18" charset="0"/>
                <a:ea typeface="宋体" panose="02010600030101010101" pitchFamily="2" charset="-122"/>
              </a:rPr>
              <a:t>x  = 65</a:t>
            </a:r>
            <a:endParaRPr lang="en-US" altLang="zh-CN" sz="2400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1209" name="文本框 51208"/>
          <p:cNvSpPr txBox="1"/>
          <p:nvPr>
            <p:custDataLst>
              <p:tags r:id="rId5"/>
            </p:custDataLst>
          </p:nvPr>
        </p:nvSpPr>
        <p:spPr>
          <a:xfrm>
            <a:off x="6097588" y="4941888"/>
            <a:ext cx="4606925" cy="101473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宋体" panose="02010600030101010101" pitchFamily="2" charset="-122"/>
              </a:rPr>
              <a:t>(2)2x +x +110  +90 +160 = 540 </a:t>
            </a:r>
            <a:endParaRPr lang="en-US" altLang="zh-CN" sz="2400" b="1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宋体" panose="02010600030101010101" pitchFamily="2" charset="-122"/>
              </a:rPr>
              <a:t>       </a:t>
            </a: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所以     </a:t>
            </a:r>
            <a:r>
              <a:rPr lang="en-US" altLang="zh-CN" sz="2400" b="1">
                <a:latin typeface="Times New Roman" panose="02020603050405020304" pitchFamily="18" charset="0"/>
                <a:ea typeface="宋体" panose="02010600030101010101" pitchFamily="2" charset="-122"/>
              </a:rPr>
              <a:t>x  = 60</a:t>
            </a:r>
            <a:endParaRPr lang="en-US" altLang="zh-CN" sz="2400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0" y="0"/>
            <a:ext cx="3730625" cy="105664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noAutofit/>
          </a:bodyPr>
          <a:p>
            <a:pPr algn="ctr"/>
            <a:r>
              <a:rPr lang="zh-CN" alt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巩固练习</a:t>
            </a:r>
            <a:endParaRPr lang="zh-CN" alt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1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7" grpId="0"/>
      <p:bldP spid="5120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9153" name="标题 61466"/>
          <p:cNvSpPr>
            <a:spLocks noGrp="1" noRot="1"/>
          </p:cNvSpPr>
          <p:nvPr>
            <p:ph type="title"/>
          </p:nvPr>
        </p:nvSpPr>
        <p:spPr>
          <a:xfrm>
            <a:off x="2152650" y="1448435"/>
            <a:ext cx="8540750" cy="1143000"/>
          </a:xfrm>
        </p:spPr>
        <p:txBody>
          <a:bodyPr anchor="ctr" anchorCtr="0">
            <a:normAutofit fontScale="90000"/>
          </a:bodyPr>
          <a:p>
            <a:pPr algn="l"/>
            <a:r>
              <a:rPr lang="zh-CN" altLang="en-US" sz="3200" dirty="0"/>
              <a:t>在一个四边形中，分别以四个顶点为圆心</a:t>
            </a:r>
            <a:r>
              <a:rPr lang="en-US" altLang="zh-CN" sz="3200"/>
              <a:t>,</a:t>
            </a:r>
            <a:r>
              <a:rPr lang="zh-CN" altLang="en-US" sz="3200"/>
              <a:t>以</a:t>
            </a:r>
            <a:r>
              <a:rPr lang="en-US" altLang="zh-CN" sz="3200"/>
              <a:t>1</a:t>
            </a:r>
            <a:r>
              <a:rPr lang="zh-CN" altLang="en-US" sz="3200" dirty="0"/>
              <a:t>为半径作圆，涂有颜色地方的面积和为</a:t>
            </a:r>
            <a:r>
              <a:rPr lang="en-US" altLang="zh-CN" sz="3200"/>
              <a:t>_________.</a:t>
            </a:r>
            <a:r>
              <a:rPr lang="zh-CN" altLang="en-US" sz="3200"/>
              <a:t>（结果用含π的式子表示）</a:t>
            </a:r>
            <a:endParaRPr lang="zh-CN" altLang="en-US" sz="3200"/>
          </a:p>
        </p:txBody>
      </p:sp>
      <p:pic>
        <p:nvPicPr>
          <p:cNvPr id="49154" name="图片 1" descr="2KH99VOY0KZN7I8%Y8O62R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2988" y="2816225"/>
            <a:ext cx="2719387" cy="2498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0" y="0"/>
            <a:ext cx="3730625" cy="105664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noAutofit/>
          </a:bodyPr>
          <a:p>
            <a:pPr algn="ctr"/>
            <a:r>
              <a:rPr lang="zh-CN" alt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巩固练习</a:t>
            </a:r>
            <a:endParaRPr lang="zh-CN" alt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352790" y="1663700"/>
            <a:ext cx="2980690" cy="25292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800">
                <a:solidFill>
                  <a:srgbClr val="FF0000"/>
                </a:solidFill>
              </a:rPr>
              <a:t>π</a:t>
            </a:r>
            <a:endParaRPr lang="en-US" altLang="zh-CN" sz="28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32" name="矩形 22531"/>
          <p:cNvSpPr/>
          <p:nvPr/>
        </p:nvSpPr>
        <p:spPr>
          <a:xfrm>
            <a:off x="1221740" y="211455"/>
            <a:ext cx="2665730" cy="1200785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  <a:normAutofit/>
          </a:bodyPr>
          <a:p>
            <a:pPr algn="ctr"/>
            <a:r>
              <a:rPr lang="zh-CN" altLang="en-US" sz="6000">
                <a:ln w="12700" cap="flat" cmpd="sng">
                  <a:solidFill>
                    <a:srgbClr val="FF0000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FF0000"/>
                </a:solidFill>
                <a:effectLst>
                  <a:outerShdw dist="35921" dir="2699999" sy="50000" rotWithShape="0">
                    <a:srgbClr val="875B0D">
                      <a:alpha val="70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生活频道</a:t>
            </a:r>
            <a:endParaRPr lang="zh-CN" altLang="en-US" sz="6000">
              <a:ln w="1270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  <a:solidFill>
                <a:srgbClr val="FF0000"/>
              </a:solidFill>
              <a:effectLst>
                <a:outerShdw dist="35921" dir="2699999" sy="50000" rotWithShape="0">
                  <a:srgbClr val="875B0D">
                    <a:alpha val="70000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9039" name="文本框 129038"/>
          <p:cNvSpPr txBox="1"/>
          <p:nvPr/>
        </p:nvSpPr>
        <p:spPr>
          <a:xfrm>
            <a:off x="2008505" y="1631950"/>
            <a:ext cx="7903845" cy="22453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l">
              <a:spcBef>
                <a:spcPts val="0"/>
              </a:spcBef>
            </a:pPr>
            <a:r>
              <a:rPr lang="en-US" altLang="zh-CN" sz="2800" b="1" dirty="0">
                <a:latin typeface="Arial" panose="020B0604020202020204" pitchFamily="34" charset="0"/>
              </a:rPr>
              <a:t>       </a:t>
            </a:r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洛阳空港产业聚集区刘氏磨具公司生产一种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模板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按规定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</a:t>
            </a:r>
            <a:r>
              <a:rPr lang="en-US" altLang="zh-CN" sz="2800" b="1" i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AB,CD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的延长线相交成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80°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的角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因交点不在板上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不便测量，质检员测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∠</a:t>
            </a:r>
            <a:r>
              <a:rPr lang="en-US" altLang="zh-CN" sz="2800" b="1" i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BAE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=122°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∠</a:t>
            </a:r>
            <a:r>
              <a:rPr lang="en-US" altLang="zh-CN" sz="2800" b="1" i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DCF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=155°.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你能否帮助质检员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说明该模板是否合格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?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为什么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?</a:t>
            </a:r>
            <a:endParaRPr lang="en-US" altLang="zh-CN" sz="28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29040" name="图片 129039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9830" y="3724910"/>
            <a:ext cx="3322955" cy="265938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7" name="矩形 23556"/>
          <p:cNvSpPr/>
          <p:nvPr/>
        </p:nvSpPr>
        <p:spPr>
          <a:xfrm>
            <a:off x="3912553" y="458470"/>
            <a:ext cx="4105275" cy="1368425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50000"/>
              </a:avLst>
            </a:prstTxWarp>
            <a:normAutofit/>
            <a:scene3d>
              <a:camera prst="legacyObliqueTopLeft">
                <a:rot lat="0" lon="0" rev="0"/>
              </a:camera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p>
            <a:pPr algn="ctr"/>
            <a:r>
              <a:rPr lang="zh-CN" altLang="en-US" sz="4000" b="1">
                <a:gradFill rotWithShape="0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  <a:tileRect/>
                </a:gradFill>
                <a:latin typeface="宋体" panose="02010600030101010101" pitchFamily="2" charset="-122"/>
                <a:ea typeface="宋体" panose="02010600030101010101" pitchFamily="2" charset="-122"/>
              </a:rPr>
              <a:t>课时小结</a:t>
            </a:r>
            <a:endParaRPr lang="zh-CN" altLang="en-US" sz="4000" b="1">
              <a:gradFill rotWithShape="0">
                <a:gsLst>
                  <a:gs pos="0">
                    <a:srgbClr val="FFFFCC"/>
                  </a:gs>
                  <a:gs pos="100000">
                    <a:srgbClr val="FF9999"/>
                  </a:gs>
                </a:gsLst>
                <a:lin ang="5400000" scaled="1"/>
                <a:tileRect/>
              </a:gra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558" name="矩形 23557"/>
          <p:cNvSpPr/>
          <p:nvPr/>
        </p:nvSpPr>
        <p:spPr>
          <a:xfrm>
            <a:off x="2351088" y="2133600"/>
            <a:ext cx="7772400" cy="6096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anose="05000000000000000000" pitchFamily="2" charset="2"/>
              <a:buChar char="¡"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>
              <a:buNone/>
            </a:pPr>
            <a:r>
              <a:rPr lang="zh-CN" altLang="en-US" sz="3600" b="1" dirty="0"/>
              <a:t>通过本节课的学习，你有什么收获？</a:t>
            </a:r>
            <a:endParaRPr lang="zh-CN" altLang="en-US" sz="36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2821" name="矩形 162820"/>
          <p:cNvSpPr/>
          <p:nvPr/>
        </p:nvSpPr>
        <p:spPr>
          <a:xfrm>
            <a:off x="3982085" y="2940050"/>
            <a:ext cx="833120" cy="56705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90000" lnSpcReduction="10000"/>
          </a:bodyPr>
          <a:p>
            <a:pPr algn="ctr"/>
            <a:r>
              <a:rPr lang="zh-CN" altLang="en-US" sz="3600"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转化</a:t>
            </a:r>
            <a:endParaRPr lang="zh-CN" altLang="en-US" sz="3600"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62820" name="矩形 162819"/>
          <p:cNvSpPr/>
          <p:nvPr/>
        </p:nvSpPr>
        <p:spPr>
          <a:xfrm>
            <a:off x="6555105" y="2847975"/>
            <a:ext cx="1701800" cy="65913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90000"/>
          </a:bodyPr>
          <a:p>
            <a:pPr algn="ctr"/>
            <a:r>
              <a:rPr lang="zh-CN" altLang="en-US" sz="3600"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熟悉的知识</a:t>
            </a:r>
            <a:endParaRPr lang="zh-CN" altLang="en-US" sz="3600"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62822" name="直接连接符 162821"/>
          <p:cNvSpPr/>
          <p:nvPr/>
        </p:nvSpPr>
        <p:spPr>
          <a:xfrm flipV="1">
            <a:off x="3648075" y="3641725"/>
            <a:ext cx="1295400" cy="4763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162823" name="直接连接符 162822"/>
          <p:cNvSpPr/>
          <p:nvPr/>
        </p:nvSpPr>
        <p:spPr>
          <a:xfrm flipV="1">
            <a:off x="6527800" y="3641725"/>
            <a:ext cx="1728788" cy="4763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52229" name="矩形 162823"/>
          <p:cNvSpPr/>
          <p:nvPr/>
        </p:nvSpPr>
        <p:spPr>
          <a:xfrm>
            <a:off x="1992313" y="1552099"/>
            <a:ext cx="3041015" cy="583565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总结数学思想：</a:t>
            </a:r>
            <a:endParaRPr lang="zh-CN" altLang="en-US" sz="32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2230" name="矩形 162824"/>
          <p:cNvSpPr/>
          <p:nvPr/>
        </p:nvSpPr>
        <p:spPr>
          <a:xfrm>
            <a:off x="1524000" y="2960688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endParaRPr lang="zh-CN" altLang="en-US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62826" name="矩形 162825"/>
          <p:cNvSpPr/>
          <p:nvPr/>
        </p:nvSpPr>
        <p:spPr>
          <a:xfrm>
            <a:off x="1524000" y="2847976"/>
            <a:ext cx="2118995" cy="1076325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endParaRPr lang="en-US" altLang="zh-CN" sz="32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eaLnBrk="0" hangingPunct="0"/>
            <a:r>
              <a:rPr lang="en-US" altLang="zh-CN" sz="32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    </a:t>
            </a:r>
            <a:r>
              <a:rPr lang="zh-CN" altLang="en-US" sz="32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多边形</a:t>
            </a:r>
            <a:r>
              <a:rPr lang="zh-CN" altLang="en-US" sz="3200" dirty="0">
                <a:latin typeface="Times New Roman" panose="02020603050405020304" pitchFamily="18" charset="0"/>
                <a:ea typeface="宋体" panose="02010600030101010101" pitchFamily="2" charset="-122"/>
              </a:rPr>
              <a:t>  </a:t>
            </a:r>
            <a:endParaRPr lang="zh-CN" altLang="en-US" sz="32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62827" name="矩形 162826"/>
          <p:cNvSpPr/>
          <p:nvPr/>
        </p:nvSpPr>
        <p:spPr>
          <a:xfrm>
            <a:off x="4151313" y="3352324"/>
            <a:ext cx="2808287" cy="58356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p>
            <a:r>
              <a:rPr lang="en-US" altLang="zh-CN" sz="32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        </a:t>
            </a:r>
            <a:r>
              <a:rPr lang="zh-CN" altLang="en-US" sz="3200" b="1" dirty="0">
                <a:latin typeface="Times New Roman" panose="02020603050405020304" pitchFamily="18" charset="0"/>
                <a:ea typeface="宋体" panose="02010600030101010101" pitchFamily="2" charset="-122"/>
              </a:rPr>
              <a:t>三角形  </a:t>
            </a:r>
            <a:endParaRPr lang="zh-CN" altLang="en-US" sz="32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62828" name="矩形 162827"/>
          <p:cNvSpPr/>
          <p:nvPr/>
        </p:nvSpPr>
        <p:spPr>
          <a:xfrm>
            <a:off x="7896225" y="3352324"/>
            <a:ext cx="2425700" cy="583565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r>
              <a:rPr lang="en-US" altLang="zh-CN" sz="32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    </a:t>
            </a:r>
            <a:r>
              <a:rPr lang="zh-CN" altLang="en-US" sz="3200" b="1" dirty="0">
                <a:latin typeface="Times New Roman" panose="02020603050405020304" pitchFamily="18" charset="0"/>
                <a:ea typeface="宋体" panose="02010600030101010101" pitchFamily="2" charset="-122"/>
              </a:rPr>
              <a:t>解决问题 </a:t>
            </a:r>
            <a:endParaRPr lang="zh-CN" altLang="en-US" sz="32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943475" y="1551940"/>
            <a:ext cx="2232025" cy="8420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600" b="1" dirty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转化思想</a:t>
            </a:r>
            <a:endParaRPr lang="zh-CN" altLang="en-US" sz="3600" b="1" dirty="0">
              <a:solidFill>
                <a:schemeClr val="accent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2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2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62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62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62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62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62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826" grpId="0"/>
      <p:bldP spid="162827" grpId="0"/>
      <p:bldP spid="16282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0179" name="文本框 17415"/>
          <p:cNvSpPr txBox="1"/>
          <p:nvPr/>
        </p:nvSpPr>
        <p:spPr>
          <a:xfrm>
            <a:off x="2357001" y="2907348"/>
            <a:ext cx="7469624" cy="10763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latin typeface="楷体_GB2312" panose="02010609030101010101" pitchFamily="49" charset="-122"/>
                <a:ea typeface="楷体_GB2312" panose="02010609030101010101" pitchFamily="49" charset="-122"/>
                <a:sym typeface="+mn-ea"/>
              </a:rPr>
              <a:t>b</a:t>
            </a:r>
            <a:r>
              <a:rPr lang="en-US" altLang="zh-CN" sz="3200" b="1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.</a:t>
            </a:r>
            <a:r>
              <a:rPr lang="zh-CN" altLang="en-US" sz="3200" b="1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一个正多边形的一个内角为</a:t>
            </a:r>
            <a:r>
              <a:rPr lang="en-US" altLang="zh-CN" sz="3200" b="1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150°</a:t>
            </a:r>
            <a:r>
              <a:rPr lang="zh-CN" altLang="en-US" sz="3200" b="1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，你知道它是几边形吗？</a:t>
            </a:r>
            <a:endParaRPr lang="zh-CN" altLang="en-US" sz="3200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357120" y="4311650"/>
            <a:ext cx="7324090" cy="12769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3200" b="1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  <a:sym typeface="+mn-ea"/>
              </a:rPr>
              <a:t>c</a:t>
            </a:r>
            <a:r>
              <a:rPr lang="zh-CN" altLang="en-US" sz="3200" b="1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.</a:t>
            </a:r>
            <a:r>
              <a:rPr lang="zh-CN" altLang="en-US" sz="3200" b="1" dirty="0">
                <a:latin typeface="楷体_GB2312" panose="02010609030101010101" pitchFamily="49" charset="-122"/>
                <a:ea typeface="楷体_GB2312" panose="02010609030101010101" pitchFamily="49" charset="-122"/>
                <a:sym typeface="+mn-ea"/>
              </a:rPr>
              <a:t>一个六边形裁去一个内角后，内角和是多少度呢？</a:t>
            </a:r>
            <a:endParaRPr lang="zh-CN" altLang="en-US" sz="2400" b="1" dirty="0"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endParaRPr lang="zh-CN" altLang="en-US" sz="3200" b="1" dirty="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4" name="五角星 3"/>
          <p:cNvSpPr/>
          <p:nvPr/>
        </p:nvSpPr>
        <p:spPr>
          <a:xfrm>
            <a:off x="1672590" y="4261485"/>
            <a:ext cx="506730" cy="629285"/>
          </a:xfrm>
          <a:prstGeom prst="star5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0" y="0"/>
            <a:ext cx="3730625" cy="105664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noAutofit/>
          </a:bodyPr>
          <a:p>
            <a:pPr algn="ctr">
              <a:buClrTx/>
              <a:buSzTx/>
              <a:buFontTx/>
            </a:pPr>
            <a:r>
              <a:rPr lang="zh-CN" alt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迎难而上</a:t>
            </a:r>
            <a:endParaRPr lang="zh-CN" alt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357120" y="1607820"/>
            <a:ext cx="7469505" cy="12579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3200" b="1" dirty="0">
                <a:latin typeface="楷体_GB2312" panose="02010609030101010101" pitchFamily="49" charset="-122"/>
                <a:ea typeface="楷体_GB2312" panose="02010609030101010101" pitchFamily="49" charset="-122"/>
                <a:sym typeface="+mn-ea"/>
              </a:rPr>
              <a:t>a</a:t>
            </a:r>
            <a:r>
              <a:rPr lang="en-US" altLang="zh-CN" sz="3200" b="1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.</a:t>
            </a:r>
            <a:r>
              <a:rPr lang="zh-CN" altLang="en-US" sz="3200" b="1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你还能想到其他求多边形内角和的方法吗？</a:t>
            </a:r>
            <a:endParaRPr lang="zh-CN" altLang="en-US" sz="3200" b="1"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753870" y="817880"/>
            <a:ext cx="308737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54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highlight>
                  <a:srgbClr val="FFFF00"/>
                </a:highlight>
              </a:rPr>
              <a:t>学</a:t>
            </a:r>
            <a:r>
              <a:rPr lang="zh-CN" altLang="en-US" sz="54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highlight>
                  <a:srgbClr val="FFFF00"/>
                </a:highlight>
              </a:rPr>
              <a:t>海无涯</a:t>
            </a:r>
            <a:endParaRPr lang="zh-CN" altLang="en-US" sz="54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highlight>
                <a:srgbClr val="FFFF00"/>
              </a:highlight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878330" y="3642360"/>
            <a:ext cx="296291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54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highlight>
                  <a:srgbClr val="FFFF00"/>
                </a:highlight>
              </a:rPr>
              <a:t>学</a:t>
            </a:r>
            <a:r>
              <a:rPr lang="zh-CN" altLang="en-US" sz="54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highlight>
                  <a:srgbClr val="FFFF00"/>
                </a:highlight>
              </a:rPr>
              <a:t>有所成</a:t>
            </a:r>
            <a:endParaRPr lang="zh-CN" altLang="en-US" sz="5400">
              <a:ln w="10160">
                <a:solidFill>
                  <a:schemeClr val="accent5"/>
                </a:solidFill>
                <a:prstDash val="solid"/>
              </a:ln>
              <a:solidFill>
                <a:srgbClr val="FF00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832610" y="2230120"/>
            <a:ext cx="2962910" cy="922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zh-CN" altLang="en-US" sz="54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highlight>
                  <a:srgbClr val="FFFF00"/>
                </a:highlight>
              </a:rPr>
              <a:t>数</a:t>
            </a:r>
            <a:r>
              <a:rPr lang="zh-CN" altLang="en-US" sz="54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highlight>
                  <a:srgbClr val="FFFF00"/>
                </a:highlight>
              </a:rPr>
              <a:t>你精彩</a:t>
            </a:r>
            <a:endParaRPr lang="zh-CN" altLang="en-US" sz="5400">
              <a:ln w="10160">
                <a:solidFill>
                  <a:schemeClr val="accent5"/>
                </a:solidFill>
                <a:prstDash val="solid"/>
              </a:ln>
              <a:solidFill>
                <a:srgbClr val="FF00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1115" y="0"/>
            <a:ext cx="1274445" cy="27997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44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美好祝愿：</a:t>
            </a:r>
            <a:endParaRPr lang="zh-CN" altLang="en-US" sz="44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7" name="烟花视频无音乐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124450" y="0"/>
            <a:ext cx="7067550" cy="68586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 fullScrn="0">
              <p:cMediaNode showWhenStopped="0">
                <p:cTn id="2" repeatCount="indefinite" fill="hold" display="1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KSO_WM_DIAGRAM_VIRTUALLY_FRAME" val="{&quot;height&quot;:210.8,&quot;left&quot;:198.25,&quot;top&quot;:128.2,&quot;width&quot;:564.85}"/>
</p:tagLst>
</file>

<file path=ppt/tags/tag2.xml><?xml version="1.0" encoding="utf-8"?>
<p:tagLst xmlns:p="http://schemas.openxmlformats.org/presentationml/2006/main">
  <p:tag name="KSO_WM_DIAGRAM_VIRTUALLY_FRAME" val="{&quot;height&quot;:210.8,&quot;left&quot;:198.25,&quot;top&quot;:128.2,&quot;width&quot;:564.85}"/>
</p:tagLst>
</file>

<file path=ppt/tags/tag3.xml><?xml version="1.0" encoding="utf-8"?>
<p:tagLst xmlns:p="http://schemas.openxmlformats.org/presentationml/2006/main">
  <p:tag name="KSO_WM_DIAGRAM_VIRTUALLY_FRAME" val="{&quot;height&quot;:210.8,&quot;left&quot;:198.25,&quot;top&quot;:128.2,&quot;width&quot;:564.85}"/>
</p:tagLst>
</file>

<file path=ppt/tags/tag4.xml><?xml version="1.0" encoding="utf-8"?>
<p:tagLst xmlns:p="http://schemas.openxmlformats.org/presentationml/2006/main">
  <p:tag name="KSO_WM_DIAGRAM_VIRTUALLY_FRAME" val="{&quot;height&quot;:210.8,&quot;left&quot;:198.25,&quot;top&quot;:128.2,&quot;width&quot;:564.85}"/>
</p:tagLst>
</file>

<file path=ppt/tags/tag5.xml><?xml version="1.0" encoding="utf-8"?>
<p:tagLst xmlns:p="http://schemas.openxmlformats.org/presentationml/2006/main">
  <p:tag name="KSO_WM_UNIT_PLACING_PICTURE_USER_VIEWPORT" val="{&quot;height&quot;:1830,&quot;width&quot;:14107.500787401576}"/>
</p:tagLst>
</file>

<file path=ppt/tags/tag6.xml><?xml version="1.0" encoding="utf-8"?>
<p:tagLst xmlns:p="http://schemas.openxmlformats.org/presentationml/2006/main">
  <p:tag name="KSO_WM_UNIT_PLACING_PICTURE_USER_VIEWPORT" val="{&quot;height&quot;:1830,&quot;width&quot;:14107.500787401576}"/>
</p:tagLst>
</file>

<file path=ppt/tags/tag7.xml><?xml version="1.0" encoding="utf-8"?>
<p:tagLst xmlns:p="http://schemas.openxmlformats.org/presentationml/2006/main">
  <p:tag name="KSO_WM_UNIT_PLACING_PICTURE_USER_VIEWPORT" val="{&quot;height&quot;:1830,&quot;width&quot;:14107.500787401576}"/>
</p:tagLst>
</file>

<file path=ppt/tags/tag8.xml><?xml version="1.0" encoding="utf-8"?>
<p:tagLst xmlns:p="http://schemas.openxmlformats.org/presentationml/2006/main">
  <p:tag name="KSO_WM_MEDIACOVER_FLAG" val="1"/>
  <p:tag name="KSO_WM_UNIT_MEDIACOVER_BTN_STATE" val="1"/>
  <p:tag name="KSO_WM_UNIT_MEDIACOVER_BTNRECT" val="0*0*0*0"/>
</p:tagLst>
</file>

<file path=ppt/tags/tag9.xml><?xml version="1.0" encoding="utf-8"?>
<p:tagLst xmlns:p="http://schemas.openxmlformats.org/presentationml/2006/main">
  <p:tag name="KSO_WM_UNIT_PLACING_PICTURE_USER_VIEWPORT" val="{&quot;height&quot;:1830,&quot;width&quot;:14107.500787401576}"/>
</p:tagLst>
</file>

<file path=ppt/tags/tag10.xml><?xml version="1.0" encoding="utf-8"?>
<p:tagLst xmlns:p="http://schemas.openxmlformats.org/presentationml/2006/main">
  <p:tag name="KSO_WM_UNIT_PLACING_PICTURE_USER_VIEWPORT" val="{&quot;height&quot;:1830,&quot;width&quot;:14107.500787401576}"/>
</p:tagLst>
</file>

<file path=ppt/tags/tag11.xml><?xml version="1.0" encoding="utf-8"?>
<p:tagLst xmlns:p="http://schemas.openxmlformats.org/presentationml/2006/main">
  <p:tag name="KSO_WM_UNIT_PLACING_PICTURE_USER_VIEWPORT" val="{&quot;height&quot;:1830,&quot;width&quot;:14107.500787401576}"/>
</p:tagLst>
</file>

<file path=ppt/tags/tag12.xml><?xml version="1.0" encoding="utf-8"?>
<p:tagLst xmlns:p="http://schemas.openxmlformats.org/presentationml/2006/main">
  <p:tag name="KSO_WM_UNIT_PLACING_PICTURE_USER_VIEWPORT" val="{&quot;height&quot;:1830,&quot;width&quot;:14107.500787401576}"/>
</p:tagLst>
</file>

<file path=ppt/tags/tag13.xml><?xml version="1.0" encoding="utf-8"?>
<p:tagLst xmlns:p="http://schemas.openxmlformats.org/presentationml/2006/main">
  <p:tag name="KSO_WM_UNIT_PLACING_PICTURE_USER_VIEWPORT" val="{&quot;height&quot;:1830,&quot;width&quot;:14107.500787401576}"/>
</p:tagLst>
</file>

<file path=ppt/tags/tag14.xml><?xml version="1.0" encoding="utf-8"?>
<p:tagLst xmlns:p="http://schemas.openxmlformats.org/presentationml/2006/main">
  <p:tag name="KSO_WM_UNIT_PLACING_PICTURE_USER_VIEWPORT" val="{&quot;height&quot;:1830,&quot;width&quot;:14107.500787401576}"/>
</p:tagLst>
</file>

<file path=ppt/tags/tag15.xml><?xml version="1.0" encoding="utf-8"?>
<p:tagLst xmlns:p="http://schemas.openxmlformats.org/presentationml/2006/main">
  <p:tag name="KSO_WM_DIAGRAM_VIRTUALLY_FRAME" val="{&quot;height&quot;:119.90000000000005,&quot;left&quot;:156.87503937007872,&quot;top&quot;:349.37503937007875,&quot;width&quot;:686}"/>
</p:tagLst>
</file>

<file path=ppt/tags/tag16.xml><?xml version="1.0" encoding="utf-8"?>
<p:tagLst xmlns:p="http://schemas.openxmlformats.org/presentationml/2006/main">
  <p:tag name="KSO_WM_DIAGRAM_VIRTUALLY_FRAME" val="{&quot;height&quot;:119.90000000000005,&quot;left&quot;:156.87503937007872,&quot;top&quot;:349.37503937007875,&quot;width&quot;:686}"/>
</p:tagLst>
</file>

<file path=ppt/tags/tag17.xml><?xml version="1.0" encoding="utf-8"?>
<p:tagLst xmlns:p="http://schemas.openxmlformats.org/presentationml/2006/main">
  <p:tag name="KSO_WM_DIAGRAM_VIRTUALLY_FRAME" val="{&quot;height&quot;:119.90000000000005,&quot;left&quot;:156.87503937007872,&quot;top&quot;:349.37503937007875,&quot;width&quot;:686}"/>
</p:tagLst>
</file>

<file path=ppt/tags/tag18.xml><?xml version="1.0" encoding="utf-8"?>
<p:tagLst xmlns:p="http://schemas.openxmlformats.org/presentationml/2006/main">
  <p:tag name="KSO_WM_DIAGRAM_VIRTUALLY_FRAME" val="{&quot;height&quot;:119.90000000000005,&quot;left&quot;:156.87503937007872,&quot;top&quot;:349.37503937007875,&quot;width&quot;:686}"/>
</p:tagLst>
</file>

<file path=ppt/tags/tag19.xml><?xml version="1.0" encoding="utf-8"?>
<p:tagLst xmlns:p="http://schemas.openxmlformats.org/presentationml/2006/main">
  <p:tag name="KSO_WM_MEDIACOVER_FLAG" val="1"/>
  <p:tag name="KSO_WM_UNIT_MEDIACOVER_BTN_STATE" val="1"/>
  <p:tag name="KSO_WM_UNIT_MEDIACOVER_BTNRECT" val="0*0*0*0"/>
</p:tagLst>
</file>

<file path=ppt/tags/tag20.xml><?xml version="1.0" encoding="utf-8"?>
<p:tagLst xmlns:p="http://schemas.openxmlformats.org/presentationml/2006/main">
  <p:tag name="COMMONDATA" val="eyJoZGlkIjoiY2U4NzI5ZDU5N2VlYWE1MGU1OWM1ZjBhM2NjNTAyMTkifQ=="/>
  <p:tag name="KSO_WPP_MARK_KEY" val="779a11e1-4dfc-4ae3-b0e8-4e8bfbbc30ea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1843</Words>
  <Application>WPS 演示</Application>
  <PresentationFormat>宽屏</PresentationFormat>
  <Paragraphs>350</Paragraphs>
  <Slides>30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16</vt:i4>
      </vt:variant>
      <vt:variant>
        <vt:lpstr>幻灯片标题</vt:lpstr>
      </vt:variant>
      <vt:variant>
        <vt:i4>30</vt:i4>
      </vt:variant>
    </vt:vector>
  </HeadingPairs>
  <TitlesOfParts>
    <vt:vector size="62" baseType="lpstr">
      <vt:lpstr>Arial</vt:lpstr>
      <vt:lpstr>宋体</vt:lpstr>
      <vt:lpstr>Wingdings</vt:lpstr>
      <vt:lpstr>Times New Roman</vt:lpstr>
      <vt:lpstr>楷体_GB2312</vt:lpstr>
      <vt:lpstr>新宋体</vt:lpstr>
      <vt:lpstr>Century Gothic</vt:lpstr>
      <vt:lpstr>幼圆</vt:lpstr>
      <vt:lpstr>楷体</vt:lpstr>
      <vt:lpstr>Calibri</vt:lpstr>
      <vt:lpstr>微软雅黑</vt:lpstr>
      <vt:lpstr>Arial Unicode MS</vt:lpstr>
      <vt:lpstr>Verdana</vt:lpstr>
      <vt:lpstr>华文新魏</vt:lpstr>
      <vt:lpstr>Wingdings 2</vt:lpstr>
      <vt:lpstr>Office 主题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 8.2 多边形的内角和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探究多边形的内角和</vt:lpstr>
      <vt:lpstr>PowerPoint 演示文稿</vt:lpstr>
      <vt:lpstr>你还有其他方法来探究多边形的内角和吗？</vt:lpstr>
      <vt:lpstr>PowerPoint 演示文稿</vt:lpstr>
      <vt:lpstr>PowerPoint 演示文稿</vt:lpstr>
      <vt:lpstr>PowerPoint 演示文稿</vt:lpstr>
      <vt:lpstr>PowerPoint 演示文稿</vt:lpstr>
      <vt:lpstr>由此，我们就可以得出 :</vt:lpstr>
      <vt:lpstr>PowerPoint 演示文稿</vt:lpstr>
      <vt:lpstr>PowerPoint 演示文稿</vt:lpstr>
      <vt:lpstr>PowerPoint 演示文稿</vt:lpstr>
      <vt:lpstr>例2.已知多边形的内角和的度数为2160°，        求这个多边形的边数.</vt:lpstr>
      <vt:lpstr>PowerPoint 演示文稿</vt:lpstr>
      <vt:lpstr>PowerPoint 演示文稿</vt:lpstr>
      <vt:lpstr>在一个四边形中，分别以四个顶点为圆心,以1为半径作圆，涂有颜色地方的面积和为_________.（结果用含π的式子表示）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平萍</cp:lastModifiedBy>
  <cp:revision>66</cp:revision>
  <dcterms:created xsi:type="dcterms:W3CDTF">2023-06-14T04:07:00Z</dcterms:created>
  <dcterms:modified xsi:type="dcterms:W3CDTF">2026-01-22T05:47:56Z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FE63AB51CAB04BC5982F37370B1ED3B3_12</vt:lpwstr>
  </property>
  <property fmtid="{D5CDD505-2E9C-101B-9397-08002B2CF9AE}" pid="3" name="KSOProductBuildVer">
    <vt:lpwstr>2052-12.1.0.24657</vt:lpwstr>
  </property>
</Properties>
</file>