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2" r:id="rId11"/>
    <p:sldId id="265" r:id="rId12"/>
    <p:sldId id="266" r:id="rId13"/>
    <p:sldId id="267" r:id="rId14"/>
    <p:sldId id="281" r:id="rId15"/>
    <p:sldId id="283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9" r:id="rId26"/>
    <p:sldId id="280" r:id="rId2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216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73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2"/>
          <p:cNvSpPr txBox="1"/>
          <p:nvPr/>
        </p:nvSpPr>
        <p:spPr>
          <a:xfrm>
            <a:off x="0" y="482852"/>
            <a:ext cx="9182100" cy="1308372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8600"/>
              </a:lnSpc>
            </a:pPr>
            <a:r>
              <a:rPr lang="en-US" altLang="zh-CN" sz="7200" b="1" dirty="0">
                <a:solidFill>
                  <a:srgbClr val="FF0066">
                    <a:alpha val="100000"/>
                  </a:srgbClr>
                </a:solidFill>
                <a:latin typeface="Times New Roman"/>
                <a:ea typeface="Times New Roman"/>
              </a:rPr>
              <a:t>8</a:t>
            </a:r>
            <a:r>
              <a:rPr lang="zh-CN" altLang="en-US" sz="7200" b="1" i="0" dirty="0">
                <a:solidFill>
                  <a:srgbClr val="FF0066">
                    <a:alpha val="100000"/>
                  </a:srgbClr>
                </a:solidFill>
                <a:latin typeface="Times New Roman"/>
                <a:ea typeface="Times New Roman"/>
              </a:rPr>
              <a:t>.2.1</a:t>
            </a:r>
            <a:r>
              <a:rPr lang="zh-CN" altLang="en-US" sz="7200" b="1" i="0" dirty="0">
                <a:solidFill>
                  <a:srgbClr val="FF0066">
                    <a:alpha val="100000"/>
                  </a:srgbClr>
                </a:solidFill>
                <a:latin typeface="宋体"/>
                <a:ea typeface="宋体"/>
              </a:rPr>
              <a:t>多边形的内角和</a:t>
            </a:r>
          </a:p>
        </p:txBody>
      </p:sp>
      <p:grpSp>
        <p:nvGrpSpPr>
          <p:cNvPr id="5" name="组合2"/>
          <p:cNvGrpSpPr/>
          <p:nvPr/>
        </p:nvGrpSpPr>
        <p:grpSpPr>
          <a:xfrm>
            <a:off x="500063" y="3500438"/>
            <a:ext cx="928687" cy="1009650"/>
            <a:chOff x="0" y="0"/>
            <a:chExt cx="928687" cy="1009650"/>
          </a:xfrm>
        </p:grpSpPr>
        <p:sp>
          <p:nvSpPr>
            <p:cNvPr id="6" name="形状3"/>
            <p:cNvSpPr txBox="1"/>
            <p:nvPr/>
          </p:nvSpPr>
          <p:spPr>
            <a:xfrm>
              <a:off x="0" y="0"/>
              <a:ext cx="928687" cy="1009650"/>
            </a:xfrm>
            <a:prstGeom prst="triangle">
              <a:avLst/>
            </a:prstGeom>
            <a:solidFill>
              <a:srgbClr val="92D050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文本3"/>
            <p:cNvSpPr txBox="1"/>
            <p:nvPr/>
          </p:nvSpPr>
          <p:spPr>
            <a:xfrm>
              <a:off x="228362" y="455295"/>
              <a:ext cx="464344" cy="504825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l">
                <a:lnSpc>
                  <a:spcPts val="2100"/>
                </a:lnSpc>
              </a:pPr>
              <a:r>
                <a:rPr lang="zh-CN" altLang="en-US" sz="1800" b="0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 </a:t>
              </a:r>
            </a:p>
          </p:txBody>
        </p:sp>
      </p:grpSp>
      <p:sp>
        <p:nvSpPr>
          <p:cNvPr id="8" name="形状1"/>
          <p:cNvSpPr txBox="1"/>
          <p:nvPr/>
        </p:nvSpPr>
        <p:spPr>
          <a:xfrm>
            <a:off x="2714625" y="3571875"/>
            <a:ext cx="1143000" cy="1285875"/>
          </a:xfrm>
          <a:prstGeom prst="diamond">
            <a:avLst/>
          </a:prstGeom>
          <a:solidFill>
            <a:srgbClr val="C745C1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9" name="形状2"/>
          <p:cNvSpPr txBox="1"/>
          <p:nvPr/>
        </p:nvSpPr>
        <p:spPr>
          <a:xfrm>
            <a:off x="2000250" y="5214938"/>
            <a:ext cx="1152525" cy="1008062"/>
          </a:xfrm>
          <a:prstGeom prst="pentagon">
            <a:avLst/>
          </a:prstGeom>
          <a:solidFill>
            <a:srgbClr val="FFFF00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10" name="组合3"/>
          <p:cNvGrpSpPr/>
          <p:nvPr/>
        </p:nvGrpSpPr>
        <p:grpSpPr>
          <a:xfrm>
            <a:off x="4357688" y="4586625"/>
            <a:ext cx="1008062" cy="1478410"/>
            <a:chOff x="0" y="0"/>
            <a:chExt cx="1008062" cy="1478410"/>
          </a:xfrm>
        </p:grpSpPr>
        <p:sp>
          <p:nvSpPr>
            <p:cNvPr id="11" name="形状4"/>
            <p:cNvSpPr txBox="1"/>
            <p:nvPr/>
          </p:nvSpPr>
          <p:spPr>
            <a:xfrm>
              <a:off x="0" y="199688"/>
              <a:ext cx="1008062" cy="1081087"/>
            </a:xfrm>
            <a:prstGeom prst="rect">
              <a:avLst/>
            </a:prstGeom>
            <a:solidFill>
              <a:srgbClr val="FF9999">
                <a:alpha val="100000"/>
              </a:srgbClr>
            </a:solidFill>
            <a:ln w="9525">
              <a:solidFill>
                <a:srgbClr val="FFFF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2" name="形状5"/>
            <p:cNvSpPr txBox="1"/>
            <p:nvPr/>
          </p:nvSpPr>
          <p:spPr>
            <a:xfrm rot="5411121">
              <a:off x="250755" y="0"/>
              <a:ext cx="505431" cy="1478410"/>
            </a:xfrm>
            <a:prstGeom prst="hexagon">
              <a:avLst/>
            </a:prstGeom>
            <a:solidFill>
              <a:srgbClr val="FF9999">
                <a:alpha val="100000"/>
              </a:srgbClr>
            </a:solidFill>
            <a:ln w="19050">
              <a:solidFill>
                <a:srgbClr val="FFFF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32D4B5A-3FAB-47E6-B0B5-720FC5A03FBE}"/>
              </a:ext>
            </a:extLst>
          </p:cNvPr>
          <p:cNvSpPr txBox="1"/>
          <p:nvPr/>
        </p:nvSpPr>
        <p:spPr>
          <a:xfrm>
            <a:off x="1055164" y="2551047"/>
            <a:ext cx="7493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王培  河南省南阳市第六完全学校初级中学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319595" y="139200"/>
            <a:ext cx="8687690" cy="4160818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6500"/>
              </a:lnSpc>
            </a:pPr>
            <a:r>
              <a:rPr lang="zh-CN" altLang="en-US" sz="5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学习目标</a:t>
            </a:r>
          </a:p>
          <a:p>
            <a:pPr marL="0" algn="l">
              <a:lnSpc>
                <a:spcPts val="4300"/>
              </a:lnSpc>
            </a:pPr>
            <a:endParaRPr lang="en-US" altLang="zh-CN" sz="3600" b="1" i="0" dirty="0">
              <a:solidFill>
                <a:srgbClr val="000000">
                  <a:alpha val="100000"/>
                </a:srgbClr>
              </a:solidFill>
              <a:latin typeface="Times New Roman"/>
              <a:ea typeface="Times New Roman"/>
            </a:endParaRPr>
          </a:p>
          <a:p>
            <a:pPr marL="0" algn="l">
              <a:lnSpc>
                <a:spcPts val="4300"/>
              </a:lnSpc>
            </a:pP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</a:t>
            </a: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、了解多边形的定义，多边形的顶点、边、内角、外角及对角线等概念。</a:t>
            </a:r>
          </a:p>
          <a:p>
            <a:pPr marL="0" algn="l">
              <a:lnSpc>
                <a:spcPts val="4300"/>
              </a:lnSpc>
            </a:pPr>
            <a:endParaRPr lang="en-US" altLang="zh-CN" sz="3600" b="1" i="0" dirty="0">
              <a:solidFill>
                <a:srgbClr val="000000">
                  <a:alpha val="100000"/>
                </a:srgbClr>
              </a:solidFill>
              <a:latin typeface="Times New Roman"/>
              <a:ea typeface="Times New Roman"/>
            </a:endParaRPr>
          </a:p>
          <a:p>
            <a:pPr marL="0" algn="l">
              <a:lnSpc>
                <a:spcPts val="4300"/>
              </a:lnSpc>
            </a:pP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2</a:t>
            </a: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、探索求多边形的内角和的方法。</a:t>
            </a:r>
          </a:p>
          <a:p>
            <a:pPr marL="0" algn="l">
              <a:lnSpc>
                <a:spcPts val="4300"/>
              </a:lnSpc>
            </a:pPr>
            <a:endParaRPr lang="en-US" altLang="zh-CN" sz="3600" b="1" i="0" dirty="0">
              <a:solidFill>
                <a:srgbClr val="000000">
                  <a:alpha val="100000"/>
                </a:srgbClr>
              </a:solidFill>
              <a:latin typeface="Times New Roman"/>
              <a:ea typeface="Times New Roman"/>
            </a:endParaRPr>
          </a:p>
          <a:p>
            <a:pPr marL="0" algn="l">
              <a:lnSpc>
                <a:spcPts val="4300"/>
              </a:lnSpc>
            </a:pP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3</a:t>
            </a: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、会应用多边形内角和公式解决问题。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667255" y="5211442"/>
            <a:ext cx="7810500" cy="114458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我们也可以把三角形称为三边形（但我们习惯称为三角形）</a:t>
            </a:r>
            <a:r>
              <a:rPr lang="zh-CN" altLang="en-US" sz="18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．</a:t>
            </a:r>
          </a:p>
        </p:txBody>
      </p:sp>
      <p:sp>
        <p:nvSpPr>
          <p:cNvPr id="3" name="形状1"/>
          <p:cNvSpPr txBox="1"/>
          <p:nvPr/>
        </p:nvSpPr>
        <p:spPr>
          <a:xfrm>
            <a:off x="1371600" y="2895600"/>
            <a:ext cx="1981200" cy="1905000"/>
          </a:xfrm>
          <a:prstGeom prst="triangle">
            <a:avLst/>
          </a:prstGeom>
          <a:solidFill>
            <a:srgbClr val="00FF00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4" name="组合1"/>
          <p:cNvGrpSpPr/>
          <p:nvPr/>
        </p:nvGrpSpPr>
        <p:grpSpPr>
          <a:xfrm>
            <a:off x="5562600" y="2971800"/>
            <a:ext cx="3276600" cy="1524000"/>
            <a:chOff x="0" y="0"/>
            <a:chExt cx="3276600" cy="1524000"/>
          </a:xfrm>
        </p:grpSpPr>
        <p:sp>
          <p:nvSpPr>
            <p:cNvPr id="5" name="形状2"/>
            <p:cNvSpPr txBox="1"/>
            <p:nvPr/>
          </p:nvSpPr>
          <p:spPr>
            <a:xfrm>
              <a:off x="0" y="0"/>
              <a:ext cx="3276600" cy="1524000"/>
            </a:xfrm>
            <a:prstGeom prst="cloudCallout">
              <a:avLst/>
            </a:prstGeom>
            <a:solidFill>
              <a:srgbClr val="00FF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文本2"/>
            <p:cNvSpPr txBox="1"/>
            <p:nvPr/>
          </p:nvSpPr>
          <p:spPr>
            <a:xfrm>
              <a:off x="447784" y="180622"/>
              <a:ext cx="2140409" cy="99306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你能说出三角形的定义吗？</a:t>
              </a:r>
            </a:p>
          </p:txBody>
        </p:sp>
      </p:grpSp>
      <p:grpSp>
        <p:nvGrpSpPr>
          <p:cNvPr id="7" name="组合2"/>
          <p:cNvGrpSpPr/>
          <p:nvPr/>
        </p:nvGrpSpPr>
        <p:grpSpPr>
          <a:xfrm>
            <a:off x="1752369" y="376076"/>
            <a:ext cx="6801762" cy="2723617"/>
            <a:chOff x="0" y="0"/>
            <a:chExt cx="6801762" cy="2723617"/>
          </a:xfrm>
        </p:grpSpPr>
        <p:sp>
          <p:nvSpPr>
            <p:cNvPr id="8" name="形状3"/>
            <p:cNvSpPr txBox="1"/>
            <p:nvPr/>
          </p:nvSpPr>
          <p:spPr>
            <a:xfrm>
              <a:off x="0" y="379352"/>
              <a:ext cx="6801762" cy="2038350"/>
            </a:xfrm>
            <a:prstGeom prst="flowChartOnlineStorage">
              <a:avLst/>
            </a:prstGeom>
            <a:solidFill>
              <a:srgbClr val="FFCC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9" name="文本3"/>
            <p:cNvSpPr txBox="1"/>
            <p:nvPr/>
          </p:nvSpPr>
          <p:spPr>
            <a:xfrm>
              <a:off x="684745" y="0"/>
              <a:ext cx="4534508" cy="272361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    三角形是由</a:t>
              </a:r>
              <a:r>
                <a:rPr lang="zh-CN" altLang="en-US" sz="2800" b="1" i="0" u="sng" dirty="0">
                  <a:solidFill>
                    <a:srgbClr val="FF0000">
                      <a:alpha val="100000"/>
                    </a:srgbClr>
                  </a:solidFill>
                  <a:latin typeface="宋体"/>
                  <a:ea typeface="宋体"/>
                </a:rPr>
                <a:t>三条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不在同一条直线上</a:t>
              </a:r>
            </a:p>
            <a:p>
              <a:pPr marL="0" algn="ctr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的线段</a:t>
              </a:r>
              <a:r>
                <a:rPr lang="zh-CN" altLang="en-US" sz="2800" b="1" i="0" u="sng" dirty="0">
                  <a:solidFill>
                    <a:srgbClr val="FF0000">
                      <a:alpha val="100000"/>
                    </a:srgbClr>
                  </a:solidFill>
                  <a:latin typeface="宋体"/>
                  <a:ea typeface="宋体"/>
                </a:rPr>
                <a:t>首尾顺次连结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组成的</a:t>
              </a:r>
              <a:r>
                <a:rPr lang="zh-CN" altLang="en-US" sz="2800" b="1" i="0" u="sng" dirty="0">
                  <a:solidFill>
                    <a:srgbClr val="FF0000">
                      <a:alpha val="100000"/>
                    </a:srgbClr>
                  </a:solidFill>
                  <a:latin typeface="宋体"/>
                  <a:ea typeface="宋体"/>
                </a:rPr>
                <a:t>平面图形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 </a:t>
              </a:r>
            </a:p>
          </p:txBody>
        </p:sp>
      </p:grpSp>
      <p:grpSp>
        <p:nvGrpSpPr>
          <p:cNvPr id="10" name="组合3"/>
          <p:cNvGrpSpPr/>
          <p:nvPr/>
        </p:nvGrpSpPr>
        <p:grpSpPr>
          <a:xfrm>
            <a:off x="424815" y="355942"/>
            <a:ext cx="1833563" cy="713716"/>
            <a:chOff x="0" y="0"/>
            <a:chExt cx="1833563" cy="713716"/>
          </a:xfrm>
        </p:grpSpPr>
        <p:sp>
          <p:nvSpPr>
            <p:cNvPr id="11" name="形状4"/>
            <p:cNvSpPr txBox="1"/>
            <p:nvPr/>
          </p:nvSpPr>
          <p:spPr>
            <a:xfrm>
              <a:off x="3810" y="1246"/>
              <a:ext cx="1571625" cy="642937"/>
            </a:xfrm>
            <a:prstGeom prst="roundRect">
              <a:avLst/>
            </a:prstGeom>
            <a:solidFill>
              <a:srgbClr val="FFFFCC">
                <a:alpha val="100000"/>
              </a:srgbClr>
            </a:solidFill>
            <a:ln w="38100">
              <a:solidFill>
                <a:srgbClr val="0070C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2" name="文本4"/>
            <p:cNvSpPr txBox="1"/>
            <p:nvPr/>
          </p:nvSpPr>
          <p:spPr>
            <a:xfrm>
              <a:off x="0" y="0"/>
              <a:ext cx="1833563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黑体"/>
                  <a:ea typeface="黑体"/>
                </a:rPr>
                <a:t>复习导入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2857500" y="285750"/>
            <a:ext cx="5643563" cy="1857375"/>
            <a:chOff x="0" y="0"/>
            <a:chExt cx="5643563" cy="1857375"/>
          </a:xfrm>
        </p:grpSpPr>
        <p:sp>
          <p:nvSpPr>
            <p:cNvPr id="3" name="形状1"/>
            <p:cNvSpPr txBox="1"/>
            <p:nvPr/>
          </p:nvSpPr>
          <p:spPr>
            <a:xfrm>
              <a:off x="0" y="0"/>
              <a:ext cx="5643563" cy="1857375"/>
            </a:xfrm>
            <a:prstGeom prst="horizontalScroll">
              <a:avLst/>
            </a:prstGeom>
            <a:solidFill>
              <a:srgbClr val="CCFFCC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文本1"/>
            <p:cNvSpPr txBox="1"/>
            <p:nvPr/>
          </p:nvSpPr>
          <p:spPr>
            <a:xfrm>
              <a:off x="228362" y="182642"/>
              <a:ext cx="5295305" cy="1393031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CC0000">
                      <a:alpha val="100000"/>
                    </a:srgbClr>
                  </a:solidFill>
                  <a:latin typeface="宋体"/>
                  <a:ea typeface="宋体"/>
                </a:rPr>
                <a:t>你能根据三角形</a:t>
              </a:r>
            </a:p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CC0000">
                      <a:alpha val="100000"/>
                    </a:srgbClr>
                  </a:solidFill>
                  <a:latin typeface="宋体"/>
                  <a:ea typeface="宋体"/>
                </a:rPr>
                <a:t>的定义，说出什么叫四边形吗？</a:t>
              </a:r>
            </a:p>
          </p:txBody>
        </p:sp>
      </p:grpSp>
      <p:grpSp>
        <p:nvGrpSpPr>
          <p:cNvPr id="5" name="组合2"/>
          <p:cNvGrpSpPr/>
          <p:nvPr/>
        </p:nvGrpSpPr>
        <p:grpSpPr>
          <a:xfrm>
            <a:off x="838200" y="4643438"/>
            <a:ext cx="8305800" cy="1847850"/>
            <a:chOff x="0" y="0"/>
            <a:chExt cx="8305800" cy="1847850"/>
          </a:xfrm>
        </p:grpSpPr>
        <p:sp>
          <p:nvSpPr>
            <p:cNvPr id="6" name="形状2"/>
            <p:cNvSpPr txBox="1"/>
            <p:nvPr/>
          </p:nvSpPr>
          <p:spPr>
            <a:xfrm>
              <a:off x="0" y="0"/>
              <a:ext cx="8305800" cy="1847850"/>
            </a:xfrm>
            <a:prstGeom prst="cloudCallout">
              <a:avLst/>
            </a:prstGeom>
            <a:solidFill>
              <a:srgbClr val="FFCC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文本2"/>
            <p:cNvSpPr txBox="1"/>
            <p:nvPr/>
          </p:nvSpPr>
          <p:spPr>
            <a:xfrm>
              <a:off x="1140929" y="229530"/>
              <a:ext cx="5425687" cy="148566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四边形是由</a:t>
              </a:r>
              <a:r>
                <a:rPr lang="zh-CN" altLang="en-US" sz="2800" b="1" i="0" dirty="0">
                  <a:solidFill>
                    <a:srgbClr val="CC0000">
                      <a:alpha val="100000"/>
                    </a:srgbClr>
                  </a:solidFill>
                  <a:latin typeface="宋体"/>
                  <a:ea typeface="宋体"/>
                </a:rPr>
                <a:t>四条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不在同一直线上的线段</a:t>
              </a:r>
              <a:r>
                <a:rPr lang="zh-CN" altLang="en-US" sz="2800" b="1" i="0" dirty="0">
                  <a:solidFill>
                    <a:srgbClr val="FF0000">
                      <a:alpha val="100000"/>
                    </a:srgbClr>
                  </a:solidFill>
                  <a:latin typeface="宋体"/>
                  <a:ea typeface="宋体"/>
                </a:rPr>
                <a:t>首尾顺次连结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组成的</a:t>
              </a:r>
              <a:r>
                <a:rPr lang="zh-CN" altLang="en-US" sz="2800" b="1" i="0" dirty="0">
                  <a:solidFill>
                    <a:srgbClr val="FF0000">
                      <a:alpha val="100000"/>
                    </a:srgbClr>
                  </a:solidFill>
                  <a:latin typeface="宋体"/>
                  <a:ea typeface="宋体"/>
                </a:rPr>
                <a:t>平面图形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.</a:t>
              </a:r>
              <a:r>
                <a:rPr lang="zh-CN" altLang="en-US" sz="2800" b="1" i="0" dirty="0">
                  <a:solidFill>
                    <a:srgbClr val="0070C0">
                      <a:alpha val="100000"/>
                    </a:srgbClr>
                  </a:solidFill>
                  <a:latin typeface="宋体"/>
                  <a:ea typeface="宋体"/>
                </a:rPr>
                <a:t>记为四边形</a:t>
              </a:r>
              <a:r>
                <a:rPr lang="zh-CN" altLang="en-US" sz="2800" b="1" i="0" dirty="0">
                  <a:solidFill>
                    <a:srgbClr val="0070C0">
                      <a:alpha val="100000"/>
                    </a:srgbClr>
                  </a:solidFill>
                  <a:latin typeface="Times New Roman"/>
                  <a:ea typeface="Times New Roman"/>
                </a:rPr>
                <a:t>ABCD</a:t>
              </a:r>
            </a:p>
          </p:txBody>
        </p:sp>
      </p:grpSp>
      <p:grpSp>
        <p:nvGrpSpPr>
          <p:cNvPr id="8" name="组合3"/>
          <p:cNvGrpSpPr/>
          <p:nvPr/>
        </p:nvGrpSpPr>
        <p:grpSpPr>
          <a:xfrm>
            <a:off x="353378" y="357188"/>
            <a:ext cx="1905000" cy="717835"/>
            <a:chOff x="0" y="0"/>
            <a:chExt cx="1905000" cy="717835"/>
          </a:xfrm>
        </p:grpSpPr>
        <p:sp>
          <p:nvSpPr>
            <p:cNvPr id="9" name="形状3"/>
            <p:cNvSpPr txBox="1"/>
            <p:nvPr/>
          </p:nvSpPr>
          <p:spPr>
            <a:xfrm>
              <a:off x="11747" y="0"/>
              <a:ext cx="1639888" cy="714375"/>
            </a:xfrm>
            <a:prstGeom prst="roundRect">
              <a:avLst/>
            </a:prstGeom>
            <a:solidFill>
              <a:srgbClr val="99CCFF">
                <a:alpha val="100000"/>
              </a:srgbClr>
            </a:solidFill>
            <a:ln w="38100">
              <a:solidFill>
                <a:srgbClr val="C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0" name="文本3"/>
            <p:cNvSpPr txBox="1"/>
            <p:nvPr/>
          </p:nvSpPr>
          <p:spPr>
            <a:xfrm>
              <a:off x="0" y="4119"/>
              <a:ext cx="1905000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黑体"/>
                  <a:ea typeface="黑体"/>
                </a:rPr>
                <a:t>探索新知</a:t>
              </a:r>
            </a:p>
          </p:txBody>
        </p:sp>
      </p:grpSp>
      <p:grpSp>
        <p:nvGrpSpPr>
          <p:cNvPr id="11" name="组合4"/>
          <p:cNvGrpSpPr/>
          <p:nvPr/>
        </p:nvGrpSpPr>
        <p:grpSpPr>
          <a:xfrm>
            <a:off x="782003" y="2165033"/>
            <a:ext cx="4243387" cy="2328862"/>
            <a:chOff x="0" y="0"/>
            <a:chExt cx="4243387" cy="2328862"/>
          </a:xfrm>
        </p:grpSpPr>
        <p:sp>
          <p:nvSpPr>
            <p:cNvPr id="12" name="形状4"/>
            <p:cNvSpPr txBox="1"/>
            <p:nvPr/>
          </p:nvSpPr>
          <p:spPr>
            <a:xfrm>
              <a:off x="414973" y="378142"/>
              <a:ext cx="2205036" cy="381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3" name="形状5"/>
            <p:cNvSpPr txBox="1"/>
            <p:nvPr/>
          </p:nvSpPr>
          <p:spPr>
            <a:xfrm>
              <a:off x="414973" y="378142"/>
              <a:ext cx="900112" cy="1484313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4" name="形状6"/>
            <p:cNvSpPr txBox="1"/>
            <p:nvPr/>
          </p:nvSpPr>
          <p:spPr>
            <a:xfrm rot="10800000" flipH="1">
              <a:off x="1315085" y="1403667"/>
              <a:ext cx="2339974" cy="449263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5" name="形状7"/>
            <p:cNvSpPr txBox="1"/>
            <p:nvPr/>
          </p:nvSpPr>
          <p:spPr>
            <a:xfrm rot="10800000">
              <a:off x="2610484" y="378142"/>
              <a:ext cx="1035050" cy="10350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6" name="文本4"/>
            <p:cNvSpPr txBox="1"/>
            <p:nvPr/>
          </p:nvSpPr>
          <p:spPr>
            <a:xfrm>
              <a:off x="0" y="39687"/>
              <a:ext cx="641350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A</a:t>
              </a:r>
            </a:p>
          </p:txBody>
        </p:sp>
        <p:sp>
          <p:nvSpPr>
            <p:cNvPr id="17" name="文本5"/>
            <p:cNvSpPr txBox="1"/>
            <p:nvPr/>
          </p:nvSpPr>
          <p:spPr>
            <a:xfrm>
              <a:off x="877888" y="1619250"/>
              <a:ext cx="641350" cy="70961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D</a:t>
              </a:r>
            </a:p>
          </p:txBody>
        </p:sp>
        <p:sp>
          <p:nvSpPr>
            <p:cNvPr id="18" name="文本6"/>
            <p:cNvSpPr txBox="1"/>
            <p:nvPr/>
          </p:nvSpPr>
          <p:spPr>
            <a:xfrm>
              <a:off x="3602037" y="1103312"/>
              <a:ext cx="641350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C</a:t>
              </a:r>
            </a:p>
          </p:txBody>
        </p:sp>
        <p:sp>
          <p:nvSpPr>
            <p:cNvPr id="19" name="文本7"/>
            <p:cNvSpPr txBox="1"/>
            <p:nvPr/>
          </p:nvSpPr>
          <p:spPr>
            <a:xfrm>
              <a:off x="2597149" y="0"/>
              <a:ext cx="641350" cy="70961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3710940" y="164783"/>
            <a:ext cx="3494088" cy="3224212"/>
            <a:chOff x="0" y="0"/>
            <a:chExt cx="3494088" cy="3224212"/>
          </a:xfrm>
        </p:grpSpPr>
        <p:sp>
          <p:nvSpPr>
            <p:cNvPr id="3" name="形状1"/>
            <p:cNvSpPr txBox="1"/>
            <p:nvPr/>
          </p:nvSpPr>
          <p:spPr>
            <a:xfrm rot="10800000" flipH="1">
              <a:off x="421323" y="501968"/>
              <a:ext cx="1169987" cy="10350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1581785" y="511493"/>
              <a:ext cx="1169988" cy="63023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3"/>
            <p:cNvSpPr txBox="1"/>
            <p:nvPr/>
          </p:nvSpPr>
          <p:spPr>
            <a:xfrm flipH="1">
              <a:off x="2381885" y="1141730"/>
              <a:ext cx="360363" cy="16652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4"/>
            <p:cNvSpPr txBox="1"/>
            <p:nvPr/>
          </p:nvSpPr>
          <p:spPr>
            <a:xfrm flipH="1">
              <a:off x="1130935" y="2807017"/>
              <a:ext cx="1260475" cy="381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形状5"/>
            <p:cNvSpPr txBox="1"/>
            <p:nvPr/>
          </p:nvSpPr>
          <p:spPr>
            <a:xfrm rot="10800000">
              <a:off x="421323" y="1510030"/>
              <a:ext cx="719137" cy="1306513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8" name="文本2"/>
            <p:cNvSpPr txBox="1"/>
            <p:nvPr/>
          </p:nvSpPr>
          <p:spPr>
            <a:xfrm>
              <a:off x="0" y="1198563"/>
              <a:ext cx="776288" cy="70961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A</a:t>
              </a:r>
            </a:p>
          </p:txBody>
        </p:sp>
        <p:sp>
          <p:nvSpPr>
            <p:cNvPr id="9" name="文本3"/>
            <p:cNvSpPr txBox="1"/>
            <p:nvPr/>
          </p:nvSpPr>
          <p:spPr>
            <a:xfrm>
              <a:off x="719138" y="2514599"/>
              <a:ext cx="776287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E</a:t>
              </a:r>
            </a:p>
          </p:txBody>
        </p:sp>
        <p:sp>
          <p:nvSpPr>
            <p:cNvPr id="10" name="文本4"/>
            <p:cNvSpPr txBox="1"/>
            <p:nvPr/>
          </p:nvSpPr>
          <p:spPr>
            <a:xfrm>
              <a:off x="2363788" y="2474912"/>
              <a:ext cx="776287" cy="70961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D</a:t>
              </a:r>
            </a:p>
          </p:txBody>
        </p:sp>
        <p:sp>
          <p:nvSpPr>
            <p:cNvPr id="11" name="文本5"/>
            <p:cNvSpPr txBox="1"/>
            <p:nvPr/>
          </p:nvSpPr>
          <p:spPr>
            <a:xfrm>
              <a:off x="2717800" y="781050"/>
              <a:ext cx="776288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C</a:t>
              </a:r>
            </a:p>
          </p:txBody>
        </p:sp>
        <p:sp>
          <p:nvSpPr>
            <p:cNvPr id="12" name="文本6"/>
            <p:cNvSpPr txBox="1"/>
            <p:nvPr/>
          </p:nvSpPr>
          <p:spPr>
            <a:xfrm>
              <a:off x="1347788" y="0"/>
              <a:ext cx="776287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B</a:t>
              </a:r>
            </a:p>
          </p:txBody>
        </p:sp>
      </p:grpSp>
      <p:grpSp>
        <p:nvGrpSpPr>
          <p:cNvPr id="13" name="组合2"/>
          <p:cNvGrpSpPr/>
          <p:nvPr/>
        </p:nvGrpSpPr>
        <p:grpSpPr>
          <a:xfrm>
            <a:off x="2546350" y="4733925"/>
            <a:ext cx="6075363" cy="1665288"/>
            <a:chOff x="0" y="0"/>
            <a:chExt cx="6075363" cy="1665288"/>
          </a:xfrm>
        </p:grpSpPr>
        <p:sp>
          <p:nvSpPr>
            <p:cNvPr id="14" name="形状6"/>
            <p:cNvSpPr txBox="1"/>
            <p:nvPr/>
          </p:nvSpPr>
          <p:spPr>
            <a:xfrm>
              <a:off x="0" y="0"/>
              <a:ext cx="6075363" cy="1665288"/>
            </a:xfrm>
            <a:prstGeom prst="wedgeRoundRectCallout">
              <a:avLst/>
            </a:prstGeom>
            <a:solidFill>
              <a:srgbClr val="FFCC66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5" name="形状7"/>
            <p:cNvSpPr txBox="1"/>
            <p:nvPr/>
          </p:nvSpPr>
          <p:spPr>
            <a:xfrm>
              <a:off x="269875" y="142875"/>
              <a:ext cx="5489575" cy="1373188"/>
            </a:xfrm>
            <a:prstGeom prst="rect">
              <a:avLst/>
            </a:prstGeom>
            <a:solidFill>
              <a:srgbClr val="FFCC66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6" name="文本7"/>
            <p:cNvSpPr txBox="1"/>
            <p:nvPr/>
          </p:nvSpPr>
          <p:spPr>
            <a:xfrm>
              <a:off x="266065" y="93345"/>
              <a:ext cx="5489575" cy="146583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五边形，它是由</a:t>
              </a:r>
              <a:r>
                <a:rPr lang="zh-CN" altLang="en-US" sz="2800" b="1" i="0" dirty="0">
                  <a:solidFill>
                    <a:srgbClr val="FF0000">
                      <a:alpha val="100000"/>
                    </a:srgbClr>
                  </a:solidFill>
                  <a:latin typeface="楷体"/>
                  <a:ea typeface="楷体"/>
                </a:rPr>
                <a:t>五条</a:t>
              </a: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不在同一直线上的线段首尾顺次连结组成的平面图形，</a:t>
              </a:r>
            </a:p>
          </p:txBody>
        </p:sp>
      </p:grpSp>
      <p:grpSp>
        <p:nvGrpSpPr>
          <p:cNvPr id="17" name="组合3"/>
          <p:cNvGrpSpPr/>
          <p:nvPr/>
        </p:nvGrpSpPr>
        <p:grpSpPr>
          <a:xfrm>
            <a:off x="353378" y="357188"/>
            <a:ext cx="1905000" cy="717835"/>
            <a:chOff x="0" y="0"/>
            <a:chExt cx="1905000" cy="717835"/>
          </a:xfrm>
        </p:grpSpPr>
        <p:sp>
          <p:nvSpPr>
            <p:cNvPr id="18" name="形状8"/>
            <p:cNvSpPr txBox="1"/>
            <p:nvPr/>
          </p:nvSpPr>
          <p:spPr>
            <a:xfrm>
              <a:off x="11747" y="0"/>
              <a:ext cx="1639888" cy="714375"/>
            </a:xfrm>
            <a:prstGeom prst="roundRect">
              <a:avLst/>
            </a:prstGeom>
            <a:solidFill>
              <a:srgbClr val="99CCFF">
                <a:alpha val="100000"/>
              </a:srgbClr>
            </a:solidFill>
            <a:ln w="38100">
              <a:solidFill>
                <a:srgbClr val="C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9" name="文本8"/>
            <p:cNvSpPr txBox="1"/>
            <p:nvPr/>
          </p:nvSpPr>
          <p:spPr>
            <a:xfrm>
              <a:off x="0" y="4119"/>
              <a:ext cx="1905000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黑体"/>
                  <a:ea typeface="黑体"/>
                </a:rPr>
                <a:t>探索新知</a:t>
              </a:r>
            </a:p>
          </p:txBody>
        </p:sp>
      </p:grpSp>
      <p:sp>
        <p:nvSpPr>
          <p:cNvPr id="20" name="文本1"/>
          <p:cNvSpPr txBox="1"/>
          <p:nvPr/>
        </p:nvSpPr>
        <p:spPr>
          <a:xfrm>
            <a:off x="4603115" y="5713095"/>
            <a:ext cx="3084513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FF0000">
                    <a:alpha val="100000"/>
                  </a:srgbClr>
                </a:solidFill>
                <a:latin typeface="楷体"/>
                <a:ea typeface="楷体"/>
              </a:rPr>
              <a:t>记为五边形</a:t>
            </a:r>
            <a:r>
              <a:rPr lang="zh-CN" altLang="en-US" sz="2800" b="1" i="1" dirty="0">
                <a:solidFill>
                  <a:srgbClr val="FF0000">
                    <a:alpha val="100000"/>
                  </a:srgbClr>
                </a:solidFill>
                <a:latin typeface="楷体"/>
                <a:ea typeface="楷体"/>
              </a:rPr>
              <a:t>ABCDE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3033078" y="828675"/>
            <a:ext cx="4324985" cy="1171575"/>
            <a:chOff x="0" y="0"/>
            <a:chExt cx="4324985" cy="1171575"/>
          </a:xfrm>
        </p:grpSpPr>
        <p:sp>
          <p:nvSpPr>
            <p:cNvPr id="3" name="形状1"/>
            <p:cNvSpPr txBox="1"/>
            <p:nvPr/>
          </p:nvSpPr>
          <p:spPr>
            <a:xfrm>
              <a:off x="3810" y="0"/>
              <a:ext cx="4321175" cy="1171575"/>
            </a:xfrm>
            <a:prstGeom prst="rightArrow">
              <a:avLst/>
            </a:prstGeom>
            <a:solidFill>
              <a:srgbClr val="CCFF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文本1"/>
            <p:cNvSpPr txBox="1"/>
            <p:nvPr/>
          </p:nvSpPr>
          <p:spPr>
            <a:xfrm>
              <a:off x="0" y="15896"/>
              <a:ext cx="3781026" cy="1040723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那么多边形的定义呢？</a:t>
              </a:r>
            </a:p>
          </p:txBody>
        </p:sp>
      </p:grpSp>
      <p:grpSp>
        <p:nvGrpSpPr>
          <p:cNvPr id="5" name="组合2"/>
          <p:cNvGrpSpPr/>
          <p:nvPr/>
        </p:nvGrpSpPr>
        <p:grpSpPr>
          <a:xfrm>
            <a:off x="1468438" y="3752850"/>
            <a:ext cx="7467600" cy="2590800"/>
            <a:chOff x="0" y="0"/>
            <a:chExt cx="7467600" cy="2590800"/>
          </a:xfrm>
        </p:grpSpPr>
        <p:sp>
          <p:nvSpPr>
            <p:cNvPr id="6" name="形状2"/>
            <p:cNvSpPr txBox="1"/>
            <p:nvPr/>
          </p:nvSpPr>
          <p:spPr>
            <a:xfrm>
              <a:off x="0" y="0"/>
              <a:ext cx="7467600" cy="2590800"/>
            </a:xfrm>
            <a:prstGeom prst="cloudCallout">
              <a:avLst/>
            </a:prstGeom>
            <a:solidFill>
              <a:srgbClr val="FFCCFF">
                <a:alpha val="98431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文本2"/>
            <p:cNvSpPr txBox="1"/>
            <p:nvPr/>
          </p:nvSpPr>
          <p:spPr>
            <a:xfrm>
              <a:off x="1025405" y="341729"/>
              <a:ext cx="4878141" cy="190986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一般地，由</a:t>
              </a:r>
              <a:r>
                <a:rPr lang="zh-CN" altLang="en-US" sz="2800" b="1" i="0" dirty="0">
                  <a:solidFill>
                    <a:srgbClr val="FF0066">
                      <a:alpha val="100000"/>
                    </a:srgbClr>
                  </a:solidFill>
                  <a:latin typeface="Times New Roman"/>
                  <a:ea typeface="Times New Roman"/>
                </a:rPr>
                <a:t>n</a:t>
              </a:r>
              <a:r>
                <a:rPr lang="zh-CN" altLang="en-US" sz="2800" b="1" i="0" dirty="0">
                  <a:solidFill>
                    <a:srgbClr val="FF0066">
                      <a:alpha val="100000"/>
                    </a:srgbClr>
                  </a:solidFill>
                  <a:latin typeface="楷体"/>
                  <a:ea typeface="楷体"/>
                </a:rPr>
                <a:t>条</a:t>
              </a: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不在同一直线上的线段首尾顺次连结组成的平面图形称为</a:t>
              </a:r>
              <a:r>
                <a:rPr lang="zh-CN" altLang="en-US" sz="2800" b="1" i="0" dirty="0">
                  <a:solidFill>
                    <a:srgbClr val="FF0066">
                      <a:alpha val="100000"/>
                    </a:srgbClr>
                  </a:solidFill>
                  <a:latin typeface="Times New Roman"/>
                  <a:ea typeface="Times New Roman"/>
                </a:rPr>
                <a:t>n</a:t>
              </a:r>
              <a:r>
                <a:rPr lang="zh-CN" altLang="en-US" sz="2800" b="1" i="0" dirty="0">
                  <a:solidFill>
                    <a:srgbClr val="FF0066">
                      <a:alpha val="100000"/>
                    </a:srgbClr>
                  </a:solidFill>
                  <a:latin typeface="楷体"/>
                  <a:ea typeface="楷体"/>
                </a:rPr>
                <a:t>边形</a:t>
              </a: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，又称为多边形．</a:t>
              </a:r>
            </a:p>
          </p:txBody>
        </p:sp>
      </p:grpSp>
      <p:grpSp>
        <p:nvGrpSpPr>
          <p:cNvPr id="8" name="组合3"/>
          <p:cNvGrpSpPr/>
          <p:nvPr/>
        </p:nvGrpSpPr>
        <p:grpSpPr>
          <a:xfrm>
            <a:off x="365125" y="357188"/>
            <a:ext cx="1911868" cy="740170"/>
            <a:chOff x="11747" y="0"/>
            <a:chExt cx="1911868" cy="740170"/>
          </a:xfrm>
        </p:grpSpPr>
        <p:sp>
          <p:nvSpPr>
            <p:cNvPr id="9" name="形状3"/>
            <p:cNvSpPr txBox="1"/>
            <p:nvPr/>
          </p:nvSpPr>
          <p:spPr>
            <a:xfrm>
              <a:off x="11747" y="0"/>
              <a:ext cx="1639888" cy="714375"/>
            </a:xfrm>
            <a:prstGeom prst="roundRect">
              <a:avLst/>
            </a:prstGeom>
            <a:solidFill>
              <a:srgbClr val="99CCFF">
                <a:alpha val="100000"/>
              </a:srgbClr>
            </a:solidFill>
            <a:ln w="38100">
              <a:solidFill>
                <a:srgbClr val="C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0" name="文本3"/>
            <p:cNvSpPr txBox="1"/>
            <p:nvPr/>
          </p:nvSpPr>
          <p:spPr>
            <a:xfrm>
              <a:off x="18615" y="26454"/>
              <a:ext cx="1905000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黑体"/>
                  <a:ea typeface="黑体"/>
                </a:rPr>
                <a:t>探索新知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03" y="2660583"/>
            <a:ext cx="7905745" cy="1214438"/>
          </a:xfrm>
          <a:prstGeom prst="rect">
            <a:avLst/>
          </a:prstGeom>
        </p:spPr>
      </p:pic>
      <p:sp>
        <p:nvSpPr>
          <p:cNvPr id="3" name="文本1"/>
          <p:cNvSpPr txBox="1"/>
          <p:nvPr/>
        </p:nvSpPr>
        <p:spPr>
          <a:xfrm>
            <a:off x="588993" y="2081172"/>
            <a:ext cx="6206683" cy="6033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49" b="1" i="0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如图所示的图形中，哪些是多边形？</a:t>
            </a:r>
          </a:p>
        </p:txBody>
      </p:sp>
      <p:sp>
        <p:nvSpPr>
          <p:cNvPr id="4" name="文本2"/>
          <p:cNvSpPr txBox="1"/>
          <p:nvPr/>
        </p:nvSpPr>
        <p:spPr>
          <a:xfrm>
            <a:off x="245600" y="1318484"/>
            <a:ext cx="1839992" cy="66821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49" b="1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针对训练：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872490" y="807720"/>
            <a:ext cx="4243388" cy="2328863"/>
            <a:chOff x="0" y="0"/>
            <a:chExt cx="4243388" cy="2328863"/>
          </a:xfrm>
        </p:grpSpPr>
        <p:sp>
          <p:nvSpPr>
            <p:cNvPr id="3" name="形状5"/>
            <p:cNvSpPr txBox="1"/>
            <p:nvPr/>
          </p:nvSpPr>
          <p:spPr>
            <a:xfrm>
              <a:off x="414973" y="378143"/>
              <a:ext cx="2205038" cy="381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6"/>
            <p:cNvSpPr txBox="1"/>
            <p:nvPr/>
          </p:nvSpPr>
          <p:spPr>
            <a:xfrm>
              <a:off x="414973" y="378143"/>
              <a:ext cx="900113" cy="1484313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7"/>
            <p:cNvSpPr txBox="1"/>
            <p:nvPr/>
          </p:nvSpPr>
          <p:spPr>
            <a:xfrm rot="10800000" flipH="1">
              <a:off x="1315085" y="1403668"/>
              <a:ext cx="2339975" cy="449263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8"/>
            <p:cNvSpPr txBox="1"/>
            <p:nvPr/>
          </p:nvSpPr>
          <p:spPr>
            <a:xfrm rot="10800000">
              <a:off x="2610485" y="378143"/>
              <a:ext cx="1035050" cy="10350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文本3"/>
            <p:cNvSpPr txBox="1"/>
            <p:nvPr/>
          </p:nvSpPr>
          <p:spPr>
            <a:xfrm>
              <a:off x="0" y="39688"/>
              <a:ext cx="641350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A</a:t>
              </a:r>
            </a:p>
          </p:txBody>
        </p:sp>
        <p:sp>
          <p:nvSpPr>
            <p:cNvPr id="8" name="文本4"/>
            <p:cNvSpPr txBox="1"/>
            <p:nvPr/>
          </p:nvSpPr>
          <p:spPr>
            <a:xfrm>
              <a:off x="3602038" y="1103313"/>
              <a:ext cx="641350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C</a:t>
              </a:r>
            </a:p>
          </p:txBody>
        </p:sp>
        <p:sp>
          <p:nvSpPr>
            <p:cNvPr id="9" name="文本5"/>
            <p:cNvSpPr txBox="1"/>
            <p:nvPr/>
          </p:nvSpPr>
          <p:spPr>
            <a:xfrm>
              <a:off x="2597150" y="0"/>
              <a:ext cx="641350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B</a:t>
              </a:r>
            </a:p>
          </p:txBody>
        </p:sp>
        <p:sp>
          <p:nvSpPr>
            <p:cNvPr id="10" name="文本6"/>
            <p:cNvSpPr txBox="1"/>
            <p:nvPr/>
          </p:nvSpPr>
          <p:spPr>
            <a:xfrm>
              <a:off x="877888" y="1619250"/>
              <a:ext cx="641350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D</a:t>
              </a:r>
            </a:p>
          </p:txBody>
        </p:sp>
      </p:grpSp>
      <p:grpSp>
        <p:nvGrpSpPr>
          <p:cNvPr id="11" name="组合2"/>
          <p:cNvGrpSpPr/>
          <p:nvPr/>
        </p:nvGrpSpPr>
        <p:grpSpPr>
          <a:xfrm>
            <a:off x="5236528" y="518795"/>
            <a:ext cx="4043362" cy="2147888"/>
            <a:chOff x="0" y="0"/>
            <a:chExt cx="4043362" cy="2147888"/>
          </a:xfrm>
        </p:grpSpPr>
        <p:sp>
          <p:nvSpPr>
            <p:cNvPr id="12" name="形状9"/>
            <p:cNvSpPr txBox="1"/>
            <p:nvPr/>
          </p:nvSpPr>
          <p:spPr>
            <a:xfrm flipH="1">
              <a:off x="414972" y="301943"/>
              <a:ext cx="1665287" cy="14414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3" name="形状10"/>
            <p:cNvSpPr txBox="1"/>
            <p:nvPr/>
          </p:nvSpPr>
          <p:spPr>
            <a:xfrm rot="10800000" flipH="1">
              <a:off x="414972" y="1697355"/>
              <a:ext cx="2925762" cy="46038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4" name="形状11"/>
            <p:cNvSpPr txBox="1"/>
            <p:nvPr/>
          </p:nvSpPr>
          <p:spPr>
            <a:xfrm rot="10800000">
              <a:off x="1719897" y="1248093"/>
              <a:ext cx="1620837" cy="449263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5" name="形状12"/>
            <p:cNvSpPr txBox="1"/>
            <p:nvPr/>
          </p:nvSpPr>
          <p:spPr>
            <a:xfrm rot="10800000" flipH="1">
              <a:off x="1719897" y="301943"/>
              <a:ext cx="360362" cy="9461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6" name="文本7"/>
            <p:cNvSpPr txBox="1"/>
            <p:nvPr/>
          </p:nvSpPr>
          <p:spPr>
            <a:xfrm>
              <a:off x="0" y="1438275"/>
              <a:ext cx="776287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4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A</a:t>
              </a:r>
              <a:r>
                <a:rPr lang="zh-CN" altLang="en-US" sz="3724" b="1" i="0" baseline="-2500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1</a:t>
              </a:r>
            </a:p>
          </p:txBody>
        </p:sp>
        <p:sp>
          <p:nvSpPr>
            <p:cNvPr id="17" name="文本8"/>
            <p:cNvSpPr txBox="1"/>
            <p:nvPr/>
          </p:nvSpPr>
          <p:spPr>
            <a:xfrm>
              <a:off x="3267075" y="1330325"/>
              <a:ext cx="776287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4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D</a:t>
              </a:r>
              <a:r>
                <a:rPr lang="zh-CN" altLang="en-US" sz="3724" b="1" i="0" baseline="-2500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1</a:t>
              </a:r>
            </a:p>
          </p:txBody>
        </p:sp>
        <p:sp>
          <p:nvSpPr>
            <p:cNvPr id="18" name="文本9"/>
            <p:cNvSpPr txBox="1"/>
            <p:nvPr/>
          </p:nvSpPr>
          <p:spPr>
            <a:xfrm>
              <a:off x="1760537" y="784225"/>
              <a:ext cx="776287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4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C</a:t>
              </a:r>
              <a:r>
                <a:rPr lang="zh-CN" altLang="en-US" sz="3724" b="1" i="0" baseline="-2500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1</a:t>
              </a:r>
            </a:p>
          </p:txBody>
        </p:sp>
        <p:sp>
          <p:nvSpPr>
            <p:cNvPr id="19" name="文本10"/>
            <p:cNvSpPr txBox="1"/>
            <p:nvPr/>
          </p:nvSpPr>
          <p:spPr>
            <a:xfrm>
              <a:off x="1985962" y="0"/>
              <a:ext cx="776287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4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B</a:t>
              </a:r>
              <a:r>
                <a:rPr lang="zh-CN" altLang="en-US" sz="3724" b="1" i="0" baseline="-2500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1</a:t>
              </a:r>
            </a:p>
          </p:txBody>
        </p:sp>
      </p:grpSp>
      <p:sp>
        <p:nvSpPr>
          <p:cNvPr id="20" name="形状1"/>
          <p:cNvSpPr txBox="1"/>
          <p:nvPr/>
        </p:nvSpPr>
        <p:spPr>
          <a:xfrm>
            <a:off x="1090613" y="3389313"/>
            <a:ext cx="3195637" cy="1754187"/>
          </a:xfrm>
          <a:prstGeom prst="wedgeEllipseCallout">
            <a:avLst/>
          </a:prstGeom>
          <a:solidFill>
            <a:srgbClr val="CCFFFF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1" name="文本1"/>
          <p:cNvSpPr txBox="1"/>
          <p:nvPr/>
        </p:nvSpPr>
        <p:spPr>
          <a:xfrm>
            <a:off x="1353503" y="3792220"/>
            <a:ext cx="2981325" cy="156368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0000FF">
                    <a:alpha val="100000"/>
                  </a:srgbClr>
                </a:solidFill>
                <a:latin typeface="楷体"/>
                <a:ea typeface="楷体"/>
              </a:rPr>
              <a:t>像这样的多边形，称为凸多边形.</a:t>
            </a:r>
          </a:p>
        </p:txBody>
      </p:sp>
      <p:sp>
        <p:nvSpPr>
          <p:cNvPr id="22" name="形状2"/>
          <p:cNvSpPr txBox="1"/>
          <p:nvPr/>
        </p:nvSpPr>
        <p:spPr>
          <a:xfrm>
            <a:off x="5416550" y="3460750"/>
            <a:ext cx="3195638" cy="1754188"/>
          </a:xfrm>
          <a:prstGeom prst="wedgeEllipseCallout">
            <a:avLst/>
          </a:prstGeom>
          <a:solidFill>
            <a:srgbClr val="CCFFFF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3" name="文本2"/>
          <p:cNvSpPr txBox="1"/>
          <p:nvPr/>
        </p:nvSpPr>
        <p:spPr>
          <a:xfrm>
            <a:off x="5782628" y="3808095"/>
            <a:ext cx="2981325" cy="156368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0000FF">
                    <a:alpha val="100000"/>
                  </a:srgbClr>
                </a:solidFill>
                <a:latin typeface="楷体"/>
                <a:ea typeface="楷体"/>
              </a:rPr>
              <a:t>像这样的多边形，称为凹多边形.</a:t>
            </a:r>
          </a:p>
        </p:txBody>
      </p:sp>
      <p:grpSp>
        <p:nvGrpSpPr>
          <p:cNvPr id="24" name="组合3"/>
          <p:cNvGrpSpPr/>
          <p:nvPr/>
        </p:nvGrpSpPr>
        <p:grpSpPr>
          <a:xfrm>
            <a:off x="428625" y="5286375"/>
            <a:ext cx="2214563" cy="1409700"/>
            <a:chOff x="0" y="0"/>
            <a:chExt cx="2214563" cy="1409700"/>
          </a:xfrm>
        </p:grpSpPr>
        <p:sp>
          <p:nvSpPr>
            <p:cNvPr id="25" name="形状13"/>
            <p:cNvSpPr txBox="1"/>
            <p:nvPr/>
          </p:nvSpPr>
          <p:spPr>
            <a:xfrm>
              <a:off x="0" y="0"/>
              <a:ext cx="2214563" cy="1409700"/>
            </a:xfrm>
            <a:prstGeom prst="irregularSeal1">
              <a:avLst/>
            </a:prstGeom>
            <a:solidFill>
              <a:srgbClr val="FFFF00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6" name="文本11"/>
            <p:cNvSpPr txBox="1"/>
            <p:nvPr/>
          </p:nvSpPr>
          <p:spPr>
            <a:xfrm>
              <a:off x="574861" y="384224"/>
              <a:ext cx="1344449" cy="67634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FF0066">
                      <a:alpha val="100000"/>
                    </a:srgbClr>
                  </a:solidFill>
                  <a:latin typeface="楷体"/>
                  <a:ea typeface="楷体"/>
                </a:rPr>
                <a:t>注意</a:t>
              </a:r>
            </a:p>
          </p:txBody>
        </p:sp>
      </p:grpSp>
      <p:grpSp>
        <p:nvGrpSpPr>
          <p:cNvPr id="27" name="组合4"/>
          <p:cNvGrpSpPr/>
          <p:nvPr/>
        </p:nvGrpSpPr>
        <p:grpSpPr>
          <a:xfrm>
            <a:off x="3168044" y="5678190"/>
            <a:ext cx="5618798" cy="1040723"/>
            <a:chOff x="0" y="0"/>
            <a:chExt cx="5618798" cy="1040723"/>
          </a:xfrm>
        </p:grpSpPr>
        <p:sp>
          <p:nvSpPr>
            <p:cNvPr id="28" name="形状14"/>
            <p:cNvSpPr txBox="1"/>
            <p:nvPr/>
          </p:nvSpPr>
          <p:spPr>
            <a:xfrm>
              <a:off x="38735" y="49530"/>
              <a:ext cx="5580063" cy="630238"/>
            </a:xfrm>
            <a:prstGeom prst="rect">
              <a:avLst/>
            </a:prstGeom>
            <a:solidFill>
              <a:srgbClr val="FFCC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9" name="形状15"/>
            <p:cNvSpPr txBox="1"/>
            <p:nvPr/>
          </p:nvSpPr>
          <p:spPr>
            <a:xfrm>
              <a:off x="3810" y="49530"/>
              <a:ext cx="5580063" cy="519113"/>
            </a:xfrm>
            <a:prstGeom prst="rect">
              <a:avLst/>
            </a:prstGeom>
            <a:solidFill>
              <a:srgbClr val="FFCC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0" name="文本12"/>
            <p:cNvSpPr txBox="1"/>
            <p:nvPr/>
          </p:nvSpPr>
          <p:spPr>
            <a:xfrm>
              <a:off x="0" y="0"/>
              <a:ext cx="5580063" cy="104072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我们现在研究的多边形是凸多边形</a:t>
              </a:r>
            </a:p>
          </p:txBody>
        </p:sp>
      </p:grpSp>
      <p:sp>
        <p:nvSpPr>
          <p:cNvPr id="31" name="形状3"/>
          <p:cNvSpPr txBox="1"/>
          <p:nvPr/>
        </p:nvSpPr>
        <p:spPr>
          <a:xfrm>
            <a:off x="7231063" y="6215063"/>
            <a:ext cx="1484312" cy="50800"/>
          </a:xfrm>
          <a:prstGeom prst="line">
            <a:avLst/>
          </a:prstGeom>
          <a:solidFill>
            <a:srgbClr val="FFFFFF">
              <a:alpha val="0"/>
            </a:srgbClr>
          </a:solidFill>
          <a:ln w="50800">
            <a:solidFill>
              <a:srgbClr val="FF0066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2" name="形状4"/>
          <p:cNvSpPr txBox="1"/>
          <p:nvPr/>
        </p:nvSpPr>
        <p:spPr>
          <a:xfrm rot="15769452" flipH="1">
            <a:off x="6867526" y="1420812"/>
            <a:ext cx="563562" cy="658813"/>
          </a:xfrm>
          <a:custGeom>
            <a:avLst/>
            <a:gdLst/>
            <a:ahLst/>
            <a:cxnLst/>
            <a:rect l="l" t="t" r="r" b="b"/>
            <a:pathLst>
              <a:path w="37932" h="21600">
                <a:moveTo>
                  <a:pt x="0" y="7464"/>
                </a:moveTo>
                <a:cubicBezTo>
                  <a:pt x="4102" y="2723"/>
                  <a:pt x="10062" y="-1"/>
                  <a:pt x="16332" y="0"/>
                </a:cubicBezTo>
                <a:cubicBezTo>
                  <a:pt x="28261" y="0"/>
                  <a:pt x="37932" y="9670"/>
                  <a:pt x="37932" y="21600"/>
                </a:cubicBezTo>
              </a:path>
              <a:path w="37932" h="21600">
                <a:moveTo>
                  <a:pt x="0" y="7464"/>
                </a:moveTo>
                <a:cubicBezTo>
                  <a:pt x="4102" y="2723"/>
                  <a:pt x="10062" y="-1"/>
                  <a:pt x="16332" y="0"/>
                </a:cubicBezTo>
                <a:cubicBezTo>
                  <a:pt x="28261" y="0"/>
                  <a:pt x="37932" y="9670"/>
                  <a:pt x="37932" y="21600"/>
                </a:cubicBezTo>
                <a:lnTo>
                  <a:pt x="16332" y="21600"/>
                </a:lnTo>
                <a:lnTo>
                  <a:pt x="0" y="7464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delay="0"/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31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767145" y="119491"/>
            <a:ext cx="7377112" cy="1511065"/>
            <a:chOff x="0" y="0"/>
            <a:chExt cx="7377112" cy="1511065"/>
          </a:xfrm>
        </p:grpSpPr>
        <p:sp>
          <p:nvSpPr>
            <p:cNvPr id="3" name="形状1"/>
            <p:cNvSpPr txBox="1"/>
            <p:nvPr/>
          </p:nvSpPr>
          <p:spPr>
            <a:xfrm>
              <a:off x="386448" y="249708"/>
              <a:ext cx="6500812" cy="753666"/>
            </a:xfrm>
            <a:prstGeom prst="rect">
              <a:avLst/>
            </a:prstGeom>
            <a:solidFill>
              <a:srgbClr val="CC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文本7"/>
            <p:cNvSpPr txBox="1"/>
            <p:nvPr/>
          </p:nvSpPr>
          <p:spPr>
            <a:xfrm>
              <a:off x="0" y="0"/>
              <a:ext cx="7377112" cy="1511065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800" b="0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  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你能说一说下面所指的是多边形的什么？</a:t>
              </a:r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7565390" y="4524058"/>
            <a:ext cx="450850" cy="6477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</a:t>
            </a:r>
          </a:p>
        </p:txBody>
      </p:sp>
      <p:grpSp>
        <p:nvGrpSpPr>
          <p:cNvPr id="6" name="组合2"/>
          <p:cNvGrpSpPr/>
          <p:nvPr/>
        </p:nvGrpSpPr>
        <p:grpSpPr>
          <a:xfrm>
            <a:off x="4378860" y="1667069"/>
            <a:ext cx="2759479" cy="1071571"/>
            <a:chOff x="0" y="0"/>
            <a:chExt cx="2759479" cy="1071571"/>
          </a:xfrm>
        </p:grpSpPr>
        <p:sp>
          <p:nvSpPr>
            <p:cNvPr id="7" name="形状2"/>
            <p:cNvSpPr txBox="1"/>
            <p:nvPr/>
          </p:nvSpPr>
          <p:spPr>
            <a:xfrm flipH="1">
              <a:off x="0" y="890638"/>
              <a:ext cx="1304767" cy="180933"/>
            </a:xfrm>
            <a:prstGeom prst="line">
              <a:avLst/>
            </a:prstGeom>
            <a:solidFill>
              <a:srgbClr val="FFCCFF">
                <a:alpha val="100000"/>
              </a:srgbClr>
            </a:solidFill>
            <a:ln w="762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8" name="形状3"/>
            <p:cNvSpPr txBox="1"/>
            <p:nvPr/>
          </p:nvSpPr>
          <p:spPr>
            <a:xfrm>
              <a:off x="1250351" y="0"/>
              <a:ext cx="1509128" cy="727939"/>
            </a:xfrm>
            <a:prstGeom prst="wedgeEllipseCallout">
              <a:avLst/>
            </a:prstGeom>
            <a:solidFill>
              <a:srgbClr val="FFCC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10" name="组合3"/>
          <p:cNvGrpSpPr/>
          <p:nvPr/>
        </p:nvGrpSpPr>
        <p:grpSpPr>
          <a:xfrm>
            <a:off x="4329773" y="2939328"/>
            <a:ext cx="3529013" cy="754062"/>
            <a:chOff x="0" y="0"/>
            <a:chExt cx="3529013" cy="754062"/>
          </a:xfrm>
        </p:grpSpPr>
        <p:sp>
          <p:nvSpPr>
            <p:cNvPr id="11" name="形状5"/>
            <p:cNvSpPr txBox="1"/>
            <p:nvPr/>
          </p:nvSpPr>
          <p:spPr>
            <a:xfrm rot="10800000">
              <a:off x="0" y="388813"/>
              <a:ext cx="1646238" cy="5694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2" name="形状6"/>
            <p:cNvSpPr txBox="1"/>
            <p:nvPr/>
          </p:nvSpPr>
          <p:spPr>
            <a:xfrm>
              <a:off x="2005013" y="0"/>
              <a:ext cx="1524000" cy="754062"/>
            </a:xfrm>
            <a:prstGeom prst="wedgeEllipseCallout">
              <a:avLst/>
            </a:prstGeom>
            <a:solidFill>
              <a:srgbClr val="FFCC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13" name="文本2"/>
          <p:cNvSpPr txBox="1"/>
          <p:nvPr/>
        </p:nvSpPr>
        <p:spPr>
          <a:xfrm>
            <a:off x="6691222" y="2939001"/>
            <a:ext cx="1127125" cy="8921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zh-CN" altLang="en-US" sz="40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边</a:t>
            </a:r>
          </a:p>
        </p:txBody>
      </p:sp>
      <p:grpSp>
        <p:nvGrpSpPr>
          <p:cNvPr id="14" name="组合4"/>
          <p:cNvGrpSpPr/>
          <p:nvPr/>
        </p:nvGrpSpPr>
        <p:grpSpPr>
          <a:xfrm>
            <a:off x="4067175" y="3969555"/>
            <a:ext cx="3305175" cy="1217613"/>
            <a:chOff x="0" y="0"/>
            <a:chExt cx="3305175" cy="1217613"/>
          </a:xfrm>
        </p:grpSpPr>
        <p:sp>
          <p:nvSpPr>
            <p:cNvPr id="15" name="形状7"/>
            <p:cNvSpPr txBox="1"/>
            <p:nvPr/>
          </p:nvSpPr>
          <p:spPr>
            <a:xfrm rot="10800000">
              <a:off x="0" y="0"/>
              <a:ext cx="1304925" cy="7175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6" name="形状8"/>
            <p:cNvSpPr txBox="1"/>
            <p:nvPr/>
          </p:nvSpPr>
          <p:spPr>
            <a:xfrm>
              <a:off x="1628775" y="455613"/>
              <a:ext cx="1676400" cy="762000"/>
            </a:xfrm>
            <a:prstGeom prst="wedgeRoundRectCallout">
              <a:avLst/>
            </a:prstGeom>
            <a:solidFill>
              <a:srgbClr val="FFCC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17" name="文本3"/>
          <p:cNvSpPr txBox="1"/>
          <p:nvPr/>
        </p:nvSpPr>
        <p:spPr>
          <a:xfrm>
            <a:off x="5489575" y="4411463"/>
            <a:ext cx="1882775" cy="89217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40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内角</a:t>
            </a:r>
          </a:p>
        </p:txBody>
      </p:sp>
      <p:sp>
        <p:nvSpPr>
          <p:cNvPr id="18" name="文本4"/>
          <p:cNvSpPr txBox="1"/>
          <p:nvPr/>
        </p:nvSpPr>
        <p:spPr>
          <a:xfrm>
            <a:off x="5837558" y="1724882"/>
            <a:ext cx="1262063" cy="7747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顶点</a:t>
            </a:r>
          </a:p>
        </p:txBody>
      </p:sp>
      <p:grpSp>
        <p:nvGrpSpPr>
          <p:cNvPr id="19" name="组合5"/>
          <p:cNvGrpSpPr/>
          <p:nvPr/>
        </p:nvGrpSpPr>
        <p:grpSpPr>
          <a:xfrm>
            <a:off x="2134235" y="3796200"/>
            <a:ext cx="2128365" cy="1585354"/>
            <a:chOff x="117408" y="-51868"/>
            <a:chExt cx="2128365" cy="1585354"/>
          </a:xfrm>
        </p:grpSpPr>
        <p:sp>
          <p:nvSpPr>
            <p:cNvPr id="20" name="形状9"/>
            <p:cNvSpPr txBox="1"/>
            <p:nvPr/>
          </p:nvSpPr>
          <p:spPr>
            <a:xfrm rot="20426307" flipH="1">
              <a:off x="1623996" y="-51868"/>
              <a:ext cx="621777" cy="508428"/>
            </a:xfrm>
            <a:custGeom>
              <a:avLst/>
              <a:gdLst/>
              <a:ahLst/>
              <a:cxnLst/>
              <a:rect l="l" t="t" r="r" b="b"/>
              <a:pathLst>
                <a:path w="37932" h="21600">
                  <a:moveTo>
                    <a:pt x="0" y="7464"/>
                  </a:moveTo>
                  <a:cubicBezTo>
                    <a:pt x="4102" y="2723"/>
                    <a:pt x="10062" y="-1"/>
                    <a:pt x="16332" y="0"/>
                  </a:cubicBezTo>
                  <a:cubicBezTo>
                    <a:pt x="28261" y="0"/>
                    <a:pt x="37932" y="9670"/>
                    <a:pt x="37932" y="21600"/>
                  </a:cubicBezTo>
                </a:path>
                <a:path w="37932" h="21600">
                  <a:moveTo>
                    <a:pt x="0" y="7464"/>
                  </a:moveTo>
                  <a:cubicBezTo>
                    <a:pt x="4102" y="2723"/>
                    <a:pt x="10062" y="-1"/>
                    <a:pt x="16332" y="0"/>
                  </a:cubicBezTo>
                  <a:cubicBezTo>
                    <a:pt x="28261" y="0"/>
                    <a:pt x="37932" y="9670"/>
                    <a:pt x="37932" y="21600"/>
                  </a:cubicBezTo>
                  <a:lnTo>
                    <a:pt x="16332" y="21600"/>
                  </a:lnTo>
                  <a:lnTo>
                    <a:pt x="0" y="7464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1" name="形状10"/>
            <p:cNvSpPr txBox="1"/>
            <p:nvPr/>
          </p:nvSpPr>
          <p:spPr>
            <a:xfrm rot="16200000" flipH="1">
              <a:off x="0" y="884210"/>
              <a:ext cx="766684" cy="531868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2" name="形状11"/>
            <p:cNvSpPr txBox="1"/>
            <p:nvPr/>
          </p:nvSpPr>
          <p:spPr>
            <a:xfrm rot="7544313" flipH="1">
              <a:off x="245220" y="868609"/>
              <a:ext cx="393444" cy="186947"/>
            </a:xfrm>
            <a:custGeom>
              <a:avLst/>
              <a:gdLst/>
              <a:ahLst/>
              <a:cxnLst/>
              <a:rect l="l" t="t" r="r" b="b"/>
              <a:pathLst>
                <a:path w="37932" h="21600">
                  <a:moveTo>
                    <a:pt x="0" y="7464"/>
                  </a:moveTo>
                  <a:cubicBezTo>
                    <a:pt x="4102" y="2723"/>
                    <a:pt x="10062" y="-1"/>
                    <a:pt x="16332" y="0"/>
                  </a:cubicBezTo>
                  <a:cubicBezTo>
                    <a:pt x="28261" y="0"/>
                    <a:pt x="37932" y="9670"/>
                    <a:pt x="37932" y="21600"/>
                  </a:cubicBezTo>
                </a:path>
                <a:path w="37932" h="21600">
                  <a:moveTo>
                    <a:pt x="0" y="7464"/>
                  </a:moveTo>
                  <a:cubicBezTo>
                    <a:pt x="4102" y="2723"/>
                    <a:pt x="10062" y="-1"/>
                    <a:pt x="16332" y="0"/>
                  </a:cubicBezTo>
                  <a:cubicBezTo>
                    <a:pt x="28261" y="0"/>
                    <a:pt x="37932" y="9670"/>
                    <a:pt x="37932" y="21600"/>
                  </a:cubicBezTo>
                  <a:lnTo>
                    <a:pt x="16332" y="21600"/>
                  </a:lnTo>
                  <a:lnTo>
                    <a:pt x="0" y="7464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23" name="组合6"/>
          <p:cNvGrpSpPr/>
          <p:nvPr/>
        </p:nvGrpSpPr>
        <p:grpSpPr>
          <a:xfrm>
            <a:off x="2575382" y="4889389"/>
            <a:ext cx="3214687" cy="1212850"/>
            <a:chOff x="0" y="0"/>
            <a:chExt cx="3214687" cy="1212850"/>
          </a:xfrm>
        </p:grpSpPr>
        <p:sp>
          <p:nvSpPr>
            <p:cNvPr id="24" name="形状12"/>
            <p:cNvSpPr txBox="1"/>
            <p:nvPr/>
          </p:nvSpPr>
          <p:spPr>
            <a:xfrm rot="10800000">
              <a:off x="0" y="0"/>
              <a:ext cx="1331912" cy="90473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5" name="形状13"/>
            <p:cNvSpPr txBox="1"/>
            <p:nvPr/>
          </p:nvSpPr>
          <p:spPr>
            <a:xfrm>
              <a:off x="1690687" y="459234"/>
              <a:ext cx="1524000" cy="753616"/>
            </a:xfrm>
            <a:prstGeom prst="wedgeEllipseCallout">
              <a:avLst/>
            </a:prstGeom>
            <a:solidFill>
              <a:srgbClr val="FFCC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26" name="文本5"/>
          <p:cNvSpPr txBox="1"/>
          <p:nvPr/>
        </p:nvSpPr>
        <p:spPr>
          <a:xfrm>
            <a:off x="4057610" y="5332551"/>
            <a:ext cx="1882775" cy="89217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40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外角</a:t>
            </a:r>
          </a:p>
        </p:txBody>
      </p:sp>
      <p:sp>
        <p:nvSpPr>
          <p:cNvPr id="27" name="文本6"/>
          <p:cNvSpPr txBox="1"/>
          <p:nvPr/>
        </p:nvSpPr>
        <p:spPr>
          <a:xfrm>
            <a:off x="2425065" y="5224145"/>
            <a:ext cx="619125" cy="7747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F</a:t>
            </a:r>
          </a:p>
        </p:txBody>
      </p:sp>
      <p:grpSp>
        <p:nvGrpSpPr>
          <p:cNvPr id="28" name="组合7"/>
          <p:cNvGrpSpPr/>
          <p:nvPr/>
        </p:nvGrpSpPr>
        <p:grpSpPr>
          <a:xfrm>
            <a:off x="428147" y="1586753"/>
            <a:ext cx="4572000" cy="3573462"/>
            <a:chOff x="0" y="0"/>
            <a:chExt cx="4572000" cy="3573462"/>
          </a:xfrm>
        </p:grpSpPr>
        <p:sp>
          <p:nvSpPr>
            <p:cNvPr id="29" name="文本8"/>
            <p:cNvSpPr txBox="1"/>
            <p:nvPr/>
          </p:nvSpPr>
          <p:spPr>
            <a:xfrm>
              <a:off x="0" y="865470"/>
              <a:ext cx="450850" cy="465043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l">
                <a:lnSpc>
                  <a:spcPts val="1400"/>
                </a:lnSpc>
              </a:pPr>
              <a:r>
                <a:rPr lang="zh-CN" altLang="en-US" sz="1200" b="0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  </a:t>
              </a:r>
            </a:p>
          </p:txBody>
        </p:sp>
        <p:sp>
          <p:nvSpPr>
            <p:cNvPr id="30" name="形状14"/>
            <p:cNvSpPr txBox="1"/>
            <p:nvPr/>
          </p:nvSpPr>
          <p:spPr>
            <a:xfrm rot="20910975">
              <a:off x="829310" y="542066"/>
              <a:ext cx="3276599" cy="2361386"/>
            </a:xfrm>
            <a:prstGeom prst="pentagon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1" name="文本9"/>
            <p:cNvSpPr txBox="1"/>
            <p:nvPr/>
          </p:nvSpPr>
          <p:spPr>
            <a:xfrm>
              <a:off x="1309667" y="2798388"/>
              <a:ext cx="619128" cy="7750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E</a:t>
              </a:r>
            </a:p>
          </p:txBody>
        </p:sp>
        <p:sp>
          <p:nvSpPr>
            <p:cNvPr id="32" name="文本10"/>
            <p:cNvSpPr txBox="1"/>
            <p:nvPr/>
          </p:nvSpPr>
          <p:spPr>
            <a:xfrm>
              <a:off x="380974" y="1298707"/>
              <a:ext cx="619128" cy="7750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A</a:t>
              </a:r>
            </a:p>
          </p:txBody>
        </p:sp>
        <p:sp>
          <p:nvSpPr>
            <p:cNvPr id="33" name="文本11"/>
            <p:cNvSpPr txBox="1"/>
            <p:nvPr/>
          </p:nvSpPr>
          <p:spPr>
            <a:xfrm>
              <a:off x="3667120" y="2512735"/>
              <a:ext cx="619128" cy="7750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D</a:t>
              </a:r>
            </a:p>
          </p:txBody>
        </p:sp>
        <p:sp>
          <p:nvSpPr>
            <p:cNvPr id="34" name="文本12"/>
            <p:cNvSpPr txBox="1"/>
            <p:nvPr/>
          </p:nvSpPr>
          <p:spPr>
            <a:xfrm>
              <a:off x="3952872" y="571307"/>
              <a:ext cx="619128" cy="7750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C</a:t>
              </a:r>
            </a:p>
          </p:txBody>
        </p:sp>
        <p:sp>
          <p:nvSpPr>
            <p:cNvPr id="35" name="文本13"/>
            <p:cNvSpPr txBox="1"/>
            <p:nvPr/>
          </p:nvSpPr>
          <p:spPr>
            <a:xfrm>
              <a:off x="2095485" y="0"/>
              <a:ext cx="619128" cy="7750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B</a:t>
              </a:r>
            </a:p>
          </p:txBody>
        </p:sp>
      </p:grpSp>
      <p:grpSp>
        <p:nvGrpSpPr>
          <p:cNvPr id="36" name="组合8"/>
          <p:cNvGrpSpPr/>
          <p:nvPr/>
        </p:nvGrpSpPr>
        <p:grpSpPr>
          <a:xfrm>
            <a:off x="353378" y="357188"/>
            <a:ext cx="1905000" cy="717835"/>
            <a:chOff x="0" y="0"/>
            <a:chExt cx="1905000" cy="717835"/>
          </a:xfrm>
        </p:grpSpPr>
        <p:sp>
          <p:nvSpPr>
            <p:cNvPr id="37" name="形状15"/>
            <p:cNvSpPr txBox="1"/>
            <p:nvPr/>
          </p:nvSpPr>
          <p:spPr>
            <a:xfrm>
              <a:off x="11747" y="0"/>
              <a:ext cx="1639888" cy="714375"/>
            </a:xfrm>
            <a:prstGeom prst="roundRect">
              <a:avLst/>
            </a:prstGeom>
            <a:solidFill>
              <a:srgbClr val="99CCFF">
                <a:alpha val="100000"/>
              </a:srgbClr>
            </a:solidFill>
            <a:ln w="38100">
              <a:solidFill>
                <a:srgbClr val="C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8" name="文本14"/>
            <p:cNvSpPr txBox="1"/>
            <p:nvPr/>
          </p:nvSpPr>
          <p:spPr>
            <a:xfrm>
              <a:off x="0" y="4119"/>
              <a:ext cx="1905000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黑体"/>
                  <a:ea typeface="黑体"/>
                </a:rPr>
                <a:t>探索新知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3" grpId="0" animBg="1"/>
      <p:bldP spid="14" grpId="0" animBg="1"/>
      <p:bldP spid="17" grpId="0" animBg="1"/>
      <p:bldP spid="18" grpId="0" animBg="1"/>
      <p:bldP spid="23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1"/>
          <p:cNvSpPr txBox="1"/>
          <p:nvPr/>
        </p:nvSpPr>
        <p:spPr>
          <a:xfrm>
            <a:off x="1625917" y="3292398"/>
            <a:ext cx="6436519" cy="852488"/>
          </a:xfrm>
          <a:prstGeom prst="rect">
            <a:avLst/>
          </a:prstGeom>
          <a:noFill/>
        </p:spPr>
        <p:txBody>
          <a:bodyPr anchor="t"/>
          <a:lstStyle/>
          <a:p>
            <a:pPr defTabSz="685800">
              <a:lnSpc>
                <a:spcPts val="2475"/>
              </a:lnSpc>
            </a:pPr>
            <a:r>
              <a:rPr lang="zh-CN" altLang="en-US" sz="2800" b="1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1.如图</a:t>
            </a:r>
            <a:r>
              <a:rPr lang="en-US" altLang="zh-CN" sz="2800" b="1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800" b="1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.2.2所示，∠A、∠D、∠C、∠ABC是四边形ABCD的四个内角。</a:t>
            </a:r>
          </a:p>
        </p:txBody>
      </p:sp>
      <p:sp>
        <p:nvSpPr>
          <p:cNvPr id="4" name="文本2"/>
          <p:cNvSpPr txBox="1"/>
          <p:nvPr/>
        </p:nvSpPr>
        <p:spPr>
          <a:xfrm>
            <a:off x="1625917" y="5074847"/>
            <a:ext cx="6921554" cy="1343025"/>
          </a:xfrm>
          <a:prstGeom prst="rect">
            <a:avLst/>
          </a:prstGeom>
          <a:noFill/>
        </p:spPr>
        <p:txBody>
          <a:bodyPr anchor="t"/>
          <a:lstStyle/>
          <a:p>
            <a:pPr defTabSz="685800">
              <a:lnSpc>
                <a:spcPts val="2475"/>
              </a:lnSpc>
            </a:pPr>
            <a:r>
              <a:rPr lang="zh-CN" altLang="en-US" sz="2800" b="1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3.∠CBE和∠ABF都是与∠ABC相邻的外角, 两者互为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对顶角</a:t>
            </a:r>
            <a:r>
              <a:rPr lang="zh-CN" altLang="en-US" sz="2800" b="1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，四边形有八个外角。</a:t>
            </a:r>
          </a:p>
          <a:p>
            <a:pPr defTabSz="685800">
              <a:lnSpc>
                <a:spcPts val="2475"/>
              </a:lnSpc>
            </a:pPr>
            <a:r>
              <a:rPr lang="zh-CN" altLang="en-US" sz="2100" b="1" dirty="0">
                <a:solidFill>
                  <a:srgbClr val="0000FF">
                    <a:alpha val="100000"/>
                  </a:srgbClr>
                </a:solidFill>
                <a:latin typeface="Calibri"/>
                <a:ea typeface="Calibri"/>
              </a:rPr>
              <a:t> </a:t>
            </a:r>
          </a:p>
        </p:txBody>
      </p:sp>
      <p:sp>
        <p:nvSpPr>
          <p:cNvPr id="5" name="文本3"/>
          <p:cNvSpPr txBox="1"/>
          <p:nvPr/>
        </p:nvSpPr>
        <p:spPr>
          <a:xfrm>
            <a:off x="1711643" y="1163002"/>
            <a:ext cx="3278981" cy="1504950"/>
          </a:xfrm>
          <a:prstGeom prst="rect">
            <a:avLst/>
          </a:prstGeom>
          <a:noFill/>
        </p:spPr>
        <p:txBody>
          <a:bodyPr anchor="t"/>
          <a:lstStyle/>
          <a:p>
            <a:pPr defTabSz="685800">
              <a:lnSpc>
                <a:spcPts val="2475"/>
              </a:lnSpc>
            </a:pPr>
            <a:r>
              <a:rPr lang="zh-CN" altLang="en-US" sz="2100" b="1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         </a:t>
            </a:r>
            <a:r>
              <a:rPr lang="zh-CN" altLang="en-US" sz="2800" b="1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三角形有三个内角、三条边，六个外角，那么四边形有几个内角？几条边？几个外角呢？</a:t>
            </a:r>
          </a:p>
        </p:txBody>
      </p:sp>
      <p:sp>
        <p:nvSpPr>
          <p:cNvPr id="6" name="文本4"/>
          <p:cNvSpPr txBox="1"/>
          <p:nvPr/>
        </p:nvSpPr>
        <p:spPr>
          <a:xfrm>
            <a:off x="1625917" y="4371186"/>
            <a:ext cx="6921554" cy="942975"/>
          </a:xfrm>
          <a:prstGeom prst="rect">
            <a:avLst/>
          </a:prstGeom>
          <a:noFill/>
        </p:spPr>
        <p:txBody>
          <a:bodyPr anchor="t"/>
          <a:lstStyle/>
          <a:p>
            <a:pPr defTabSz="685800">
              <a:lnSpc>
                <a:spcPts val="2475"/>
              </a:lnSpc>
            </a:pPr>
            <a:r>
              <a:rPr lang="zh-CN" altLang="en-US" sz="2800" b="1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2.AB，BC，CD，DA是四边形ABCD的四条边。</a:t>
            </a:r>
          </a:p>
          <a:p>
            <a:pPr defTabSz="685800"/>
            <a:endParaRPr lang="zh-CN" altLang="en-US" sz="2800" b="1" dirty="0">
              <a:solidFill>
                <a:srgbClr val="000000">
                  <a:alpha val="10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1"/>
          <p:cNvGrpSpPr/>
          <p:nvPr/>
        </p:nvGrpSpPr>
        <p:grpSpPr>
          <a:xfrm>
            <a:off x="595908" y="483631"/>
            <a:ext cx="1435894" cy="535781"/>
            <a:chOff x="-1082834" y="-855348"/>
            <a:chExt cx="1914525" cy="714375"/>
          </a:xfrm>
        </p:grpSpPr>
        <p:sp>
          <p:nvSpPr>
            <p:cNvPr id="8" name="形状1"/>
            <p:cNvSpPr txBox="1"/>
            <p:nvPr/>
          </p:nvSpPr>
          <p:spPr>
            <a:xfrm>
              <a:off x="-1082834" y="-855348"/>
              <a:ext cx="1639888" cy="714375"/>
            </a:xfrm>
            <a:prstGeom prst="roundRect">
              <a:avLst/>
            </a:prstGeom>
            <a:solidFill>
              <a:srgbClr val="99CCFF">
                <a:alpha val="100000"/>
              </a:srgbClr>
            </a:solidFill>
            <a:ln w="38100">
              <a:solidFill>
                <a:srgbClr val="C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/>
              <a:endParaRPr sz="135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9" name="文本5"/>
            <p:cNvSpPr txBox="1"/>
            <p:nvPr/>
          </p:nvSpPr>
          <p:spPr>
            <a:xfrm>
              <a:off x="-1082834" y="-855348"/>
              <a:ext cx="1914525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defTabSz="685800">
                <a:lnSpc>
                  <a:spcPts val="2475"/>
                </a:lnSpc>
              </a:pPr>
              <a:r>
                <a:rPr lang="zh-CN" altLang="en-US" sz="2100" b="1" dirty="0">
                  <a:solidFill>
                    <a:srgbClr val="000000">
                      <a:alpha val="100000"/>
                    </a:srgbClr>
                  </a:solidFill>
                  <a:latin typeface="黑体"/>
                  <a:ea typeface="黑体"/>
                </a:rPr>
                <a:t>探索新知</a:t>
              </a: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9A617B5A-A4B6-4F71-A247-3698D9C25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137" y="655329"/>
            <a:ext cx="3003955" cy="241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5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571500" y="3214688"/>
            <a:ext cx="1285875" cy="1285875"/>
          </a:xfrm>
          <a:prstGeom prst="triangle">
            <a:avLst/>
          </a:prstGeom>
          <a:solidFill>
            <a:srgbClr val="339966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" name="形状2"/>
          <p:cNvSpPr txBox="1"/>
          <p:nvPr/>
        </p:nvSpPr>
        <p:spPr>
          <a:xfrm>
            <a:off x="2286000" y="3602241"/>
            <a:ext cx="1000125" cy="945956"/>
          </a:xfrm>
          <a:prstGeom prst="rect">
            <a:avLst/>
          </a:prstGeom>
          <a:solidFill>
            <a:srgbClr val="FFFF00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" name="形状3"/>
          <p:cNvSpPr txBox="1"/>
          <p:nvPr/>
        </p:nvSpPr>
        <p:spPr>
          <a:xfrm>
            <a:off x="1128713" y="4957763"/>
            <a:ext cx="228600" cy="685800"/>
          </a:xfrm>
          <a:prstGeom prst="upArrow">
            <a:avLst/>
          </a:prstGeom>
          <a:solidFill>
            <a:srgbClr val="FFCC99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" name="文本1"/>
          <p:cNvSpPr txBox="1"/>
          <p:nvPr/>
        </p:nvSpPr>
        <p:spPr>
          <a:xfrm>
            <a:off x="651788" y="5746945"/>
            <a:ext cx="2095500" cy="6477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100"/>
              </a:lnSpc>
            </a:pPr>
            <a:r>
              <a:rPr lang="zh-CN" altLang="en-US" sz="1800" b="1" i="0" dirty="0">
                <a:solidFill>
                  <a:srgbClr val="006600">
                    <a:alpha val="100000"/>
                  </a:srgbClr>
                </a:solidFill>
                <a:latin typeface="宋体"/>
                <a:ea typeface="宋体"/>
              </a:rPr>
              <a:t>正三角形</a:t>
            </a:r>
          </a:p>
        </p:txBody>
      </p:sp>
      <p:grpSp>
        <p:nvGrpSpPr>
          <p:cNvPr id="6" name="组合1"/>
          <p:cNvGrpSpPr/>
          <p:nvPr/>
        </p:nvGrpSpPr>
        <p:grpSpPr>
          <a:xfrm>
            <a:off x="3801904" y="5061482"/>
            <a:ext cx="1744662" cy="1363022"/>
            <a:chOff x="-60387" y="0"/>
            <a:chExt cx="1744662" cy="1363022"/>
          </a:xfrm>
        </p:grpSpPr>
        <p:sp>
          <p:nvSpPr>
            <p:cNvPr id="7" name="形状4"/>
            <p:cNvSpPr txBox="1"/>
            <p:nvPr/>
          </p:nvSpPr>
          <p:spPr>
            <a:xfrm>
              <a:off x="472117" y="0"/>
              <a:ext cx="228600" cy="685798"/>
            </a:xfrm>
            <a:prstGeom prst="upArrow">
              <a:avLst/>
            </a:prstGeom>
            <a:solidFill>
              <a:srgbClr val="FFCC99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8" name="文本4"/>
            <p:cNvSpPr txBox="1"/>
            <p:nvPr/>
          </p:nvSpPr>
          <p:spPr>
            <a:xfrm>
              <a:off x="-60387" y="715323"/>
              <a:ext cx="1744662" cy="64769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100"/>
                </a:lnSpc>
              </a:pPr>
              <a:r>
                <a:rPr lang="zh-CN" altLang="en-US" sz="1800" b="1" i="0" dirty="0">
                  <a:solidFill>
                    <a:srgbClr val="FF0066">
                      <a:alpha val="100000"/>
                    </a:srgbClr>
                  </a:solidFill>
                  <a:latin typeface="宋体"/>
                  <a:ea typeface="宋体"/>
                </a:rPr>
                <a:t>正五边形</a:t>
              </a:r>
            </a:p>
          </p:txBody>
        </p:sp>
      </p:grpSp>
      <p:grpSp>
        <p:nvGrpSpPr>
          <p:cNvPr id="9" name="组合2"/>
          <p:cNvGrpSpPr/>
          <p:nvPr/>
        </p:nvGrpSpPr>
        <p:grpSpPr>
          <a:xfrm>
            <a:off x="5500688" y="5069241"/>
            <a:ext cx="1644650" cy="1355407"/>
            <a:chOff x="0" y="0"/>
            <a:chExt cx="1644650" cy="1355407"/>
          </a:xfrm>
        </p:grpSpPr>
        <p:sp>
          <p:nvSpPr>
            <p:cNvPr id="10" name="形状5"/>
            <p:cNvSpPr txBox="1"/>
            <p:nvPr/>
          </p:nvSpPr>
          <p:spPr>
            <a:xfrm>
              <a:off x="453082" y="0"/>
              <a:ext cx="228600" cy="685799"/>
            </a:xfrm>
            <a:prstGeom prst="upArrow">
              <a:avLst/>
            </a:prstGeom>
            <a:solidFill>
              <a:srgbClr val="FFCC99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1" name="文本5"/>
            <p:cNvSpPr txBox="1"/>
            <p:nvPr/>
          </p:nvSpPr>
          <p:spPr>
            <a:xfrm>
              <a:off x="0" y="707707"/>
              <a:ext cx="1644650" cy="6477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100"/>
                </a:lnSpc>
              </a:pPr>
              <a:r>
                <a:rPr lang="zh-CN" altLang="en-US" sz="1800" b="1" i="0" dirty="0">
                  <a:solidFill>
                    <a:srgbClr val="0000FF">
                      <a:alpha val="100000"/>
                    </a:srgbClr>
                  </a:solidFill>
                  <a:latin typeface="宋体"/>
                  <a:ea typeface="宋体"/>
                </a:rPr>
                <a:t>正六边形</a:t>
              </a:r>
            </a:p>
          </p:txBody>
        </p:sp>
      </p:grpSp>
      <p:grpSp>
        <p:nvGrpSpPr>
          <p:cNvPr id="12" name="组合3"/>
          <p:cNvGrpSpPr/>
          <p:nvPr/>
        </p:nvGrpSpPr>
        <p:grpSpPr>
          <a:xfrm>
            <a:off x="7380963" y="5073572"/>
            <a:ext cx="1366837" cy="1274618"/>
            <a:chOff x="12273" y="0"/>
            <a:chExt cx="1366837" cy="1274618"/>
          </a:xfrm>
        </p:grpSpPr>
        <p:sp>
          <p:nvSpPr>
            <p:cNvPr id="13" name="形状6"/>
            <p:cNvSpPr txBox="1"/>
            <p:nvPr/>
          </p:nvSpPr>
          <p:spPr>
            <a:xfrm>
              <a:off x="394327" y="0"/>
              <a:ext cx="228601" cy="686169"/>
            </a:xfrm>
            <a:prstGeom prst="upArrow">
              <a:avLst/>
            </a:prstGeom>
            <a:solidFill>
              <a:srgbClr val="FFCC99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4" name="文本6"/>
            <p:cNvSpPr txBox="1"/>
            <p:nvPr/>
          </p:nvSpPr>
          <p:spPr>
            <a:xfrm>
              <a:off x="12273" y="714587"/>
              <a:ext cx="1366837" cy="56003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100"/>
                </a:lnSpc>
              </a:pPr>
              <a:r>
                <a:rPr lang="zh-CN" altLang="en-US" sz="1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正八边形</a:t>
              </a:r>
            </a:p>
          </p:txBody>
        </p:sp>
      </p:grpSp>
      <p:sp>
        <p:nvSpPr>
          <p:cNvPr id="15" name="文本2"/>
          <p:cNvSpPr txBox="1"/>
          <p:nvPr/>
        </p:nvSpPr>
        <p:spPr>
          <a:xfrm>
            <a:off x="486908" y="6100654"/>
            <a:ext cx="2278062" cy="6477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100"/>
              </a:lnSpc>
            </a:pPr>
            <a:r>
              <a:rPr lang="zh-CN" altLang="en-US" sz="1800" b="1" i="0" dirty="0">
                <a:solidFill>
                  <a:srgbClr val="006600">
                    <a:alpha val="100000"/>
                  </a:srgbClr>
                </a:solidFill>
                <a:latin typeface="Calibri"/>
                <a:ea typeface="Calibri"/>
              </a:rPr>
              <a:t>(</a:t>
            </a:r>
            <a:r>
              <a:rPr lang="zh-CN" altLang="en-US" sz="1800" b="1" i="0" dirty="0">
                <a:solidFill>
                  <a:srgbClr val="006600">
                    <a:alpha val="100000"/>
                  </a:srgbClr>
                </a:solidFill>
                <a:latin typeface="宋体"/>
                <a:ea typeface="宋体"/>
              </a:rPr>
              <a:t>或正三边形</a:t>
            </a:r>
            <a:r>
              <a:rPr lang="zh-CN" altLang="en-US" sz="1800" b="1" i="0" dirty="0">
                <a:solidFill>
                  <a:srgbClr val="006600">
                    <a:alpha val="100000"/>
                  </a:srgbClr>
                </a:solidFill>
                <a:latin typeface="Calibri"/>
                <a:ea typeface="Calibri"/>
              </a:rPr>
              <a:t>)</a:t>
            </a:r>
          </a:p>
        </p:txBody>
      </p:sp>
      <p:grpSp>
        <p:nvGrpSpPr>
          <p:cNvPr id="16" name="组合4"/>
          <p:cNvGrpSpPr/>
          <p:nvPr/>
        </p:nvGrpSpPr>
        <p:grpSpPr>
          <a:xfrm>
            <a:off x="2079625" y="5029200"/>
            <a:ext cx="1706563" cy="1631426"/>
            <a:chOff x="0" y="0"/>
            <a:chExt cx="1706563" cy="1631426"/>
          </a:xfrm>
        </p:grpSpPr>
        <p:sp>
          <p:nvSpPr>
            <p:cNvPr id="17" name="形状7"/>
            <p:cNvSpPr txBox="1"/>
            <p:nvPr/>
          </p:nvSpPr>
          <p:spPr>
            <a:xfrm>
              <a:off x="576891" y="0"/>
              <a:ext cx="228601" cy="686059"/>
            </a:xfrm>
            <a:prstGeom prst="upArrow">
              <a:avLst/>
            </a:prstGeom>
            <a:solidFill>
              <a:srgbClr val="FFCC99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8" name="文本7"/>
            <p:cNvSpPr txBox="1"/>
            <p:nvPr/>
          </p:nvSpPr>
          <p:spPr>
            <a:xfrm>
              <a:off x="192621" y="702342"/>
              <a:ext cx="1319177" cy="5599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100"/>
                </a:lnSpc>
              </a:pPr>
              <a:r>
                <a:rPr lang="zh-CN" altLang="en-US" sz="1800" b="1" i="0" dirty="0">
                  <a:solidFill>
                    <a:srgbClr val="FF9933">
                      <a:alpha val="100000"/>
                    </a:srgbClr>
                  </a:solidFill>
                  <a:latin typeface="宋体"/>
                  <a:ea typeface="宋体"/>
                </a:rPr>
                <a:t>正方形</a:t>
              </a:r>
            </a:p>
          </p:txBody>
        </p:sp>
        <p:sp>
          <p:nvSpPr>
            <p:cNvPr id="19" name="文本8"/>
            <p:cNvSpPr txBox="1"/>
            <p:nvPr/>
          </p:nvSpPr>
          <p:spPr>
            <a:xfrm>
              <a:off x="0" y="1071454"/>
              <a:ext cx="1706563" cy="5599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100"/>
                </a:lnSpc>
              </a:pPr>
              <a:r>
                <a:rPr lang="zh-CN" altLang="en-US" sz="1800" b="1" i="0" dirty="0">
                  <a:solidFill>
                    <a:srgbClr val="FF9933">
                      <a:alpha val="100000"/>
                    </a:srgbClr>
                  </a:solidFill>
                  <a:latin typeface="Calibri"/>
                  <a:ea typeface="Calibri"/>
                </a:rPr>
                <a:t>(</a:t>
              </a:r>
              <a:r>
                <a:rPr lang="zh-CN" altLang="en-US" sz="1800" b="1" i="0" dirty="0">
                  <a:solidFill>
                    <a:srgbClr val="FF9933">
                      <a:alpha val="100000"/>
                    </a:srgbClr>
                  </a:solidFill>
                  <a:latin typeface="宋体"/>
                  <a:ea typeface="宋体"/>
                </a:rPr>
                <a:t>或正四边形</a:t>
              </a:r>
              <a:r>
                <a:rPr lang="zh-CN" altLang="en-US" sz="1800" b="1" i="0" dirty="0">
                  <a:solidFill>
                    <a:srgbClr val="FF9933">
                      <a:alpha val="100000"/>
                    </a:srgbClr>
                  </a:solidFill>
                  <a:latin typeface="Calibri"/>
                  <a:ea typeface="Calibri"/>
                </a:rPr>
                <a:t>)</a:t>
              </a:r>
            </a:p>
          </p:txBody>
        </p:sp>
      </p:grpSp>
      <p:grpSp>
        <p:nvGrpSpPr>
          <p:cNvPr id="20" name="组合5"/>
          <p:cNvGrpSpPr/>
          <p:nvPr/>
        </p:nvGrpSpPr>
        <p:grpSpPr>
          <a:xfrm>
            <a:off x="1834515" y="1164908"/>
            <a:ext cx="6737985" cy="1040723"/>
            <a:chOff x="0" y="0"/>
            <a:chExt cx="6737985" cy="1040723"/>
          </a:xfrm>
        </p:grpSpPr>
        <p:sp>
          <p:nvSpPr>
            <p:cNvPr id="21" name="形状8"/>
            <p:cNvSpPr txBox="1"/>
            <p:nvPr/>
          </p:nvSpPr>
          <p:spPr>
            <a:xfrm>
              <a:off x="3810" y="49530"/>
              <a:ext cx="6734175" cy="946150"/>
            </a:xfrm>
            <a:prstGeom prst="rect">
              <a:avLst/>
            </a:prstGeom>
            <a:solidFill>
              <a:srgbClr val="FFCC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2" name="文本9"/>
            <p:cNvSpPr txBox="1"/>
            <p:nvPr/>
          </p:nvSpPr>
          <p:spPr>
            <a:xfrm>
              <a:off x="0" y="0"/>
              <a:ext cx="6734175" cy="104072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  正多边形：</a:t>
              </a:r>
              <a:r>
                <a:rPr lang="zh-CN" altLang="en-US" sz="2400" b="0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 </a:t>
              </a: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各边都相等，各内角也都相等的多边形称为正多边形.</a:t>
              </a:r>
            </a:p>
          </p:txBody>
        </p:sp>
      </p:grpSp>
      <p:sp>
        <p:nvSpPr>
          <p:cNvPr id="23" name="文本3"/>
          <p:cNvSpPr txBox="1"/>
          <p:nvPr/>
        </p:nvSpPr>
        <p:spPr>
          <a:xfrm>
            <a:off x="1923415" y="1139508"/>
            <a:ext cx="6915150" cy="11445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0000FF">
                    <a:alpha val="100000"/>
                  </a:srgbClr>
                </a:solidFill>
                <a:latin typeface="楷体"/>
                <a:ea typeface="楷体"/>
              </a:rPr>
              <a:t>  正三角形：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</a:t>
            </a:r>
            <a:r>
              <a:rPr lang="zh-CN" altLang="en-US" sz="2800" b="1" i="0" dirty="0">
                <a:solidFill>
                  <a:srgbClr val="0000FF">
                    <a:alpha val="100000"/>
                  </a:srgbClr>
                </a:solidFill>
                <a:latin typeface="楷体"/>
                <a:ea typeface="楷体"/>
              </a:rPr>
              <a:t>各边都相等，各内角也都相等的三角形称为正三角形（等边三角形）.</a:t>
            </a:r>
          </a:p>
        </p:txBody>
      </p:sp>
      <p:pic>
        <p:nvPicPr>
          <p:cNvPr id="24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88" y="3214688"/>
            <a:ext cx="1214437" cy="1384300"/>
          </a:xfrm>
          <a:prstGeom prst="rect">
            <a:avLst/>
          </a:prstGeom>
        </p:spPr>
      </p:pic>
      <p:pic>
        <p:nvPicPr>
          <p:cNvPr id="25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188" y="3143250"/>
            <a:ext cx="1143000" cy="1419225"/>
          </a:xfrm>
          <a:prstGeom prst="rect">
            <a:avLst/>
          </a:prstGeom>
        </p:spPr>
      </p:pic>
      <p:pic>
        <p:nvPicPr>
          <p:cNvPr id="26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188" y="3214688"/>
            <a:ext cx="1214438" cy="1384097"/>
          </a:xfrm>
          <a:prstGeom prst="rect">
            <a:avLst/>
          </a:prstGeom>
        </p:spPr>
      </p:pic>
      <p:grpSp>
        <p:nvGrpSpPr>
          <p:cNvPr id="27" name="组合6"/>
          <p:cNvGrpSpPr/>
          <p:nvPr/>
        </p:nvGrpSpPr>
        <p:grpSpPr>
          <a:xfrm>
            <a:off x="353378" y="357188"/>
            <a:ext cx="1905000" cy="717835"/>
            <a:chOff x="0" y="0"/>
            <a:chExt cx="1905000" cy="717835"/>
          </a:xfrm>
        </p:grpSpPr>
        <p:sp>
          <p:nvSpPr>
            <p:cNvPr id="28" name="形状9"/>
            <p:cNvSpPr txBox="1"/>
            <p:nvPr/>
          </p:nvSpPr>
          <p:spPr>
            <a:xfrm>
              <a:off x="11747" y="0"/>
              <a:ext cx="1639888" cy="714375"/>
            </a:xfrm>
            <a:prstGeom prst="roundRect">
              <a:avLst/>
            </a:prstGeom>
            <a:solidFill>
              <a:srgbClr val="99CCFF">
                <a:alpha val="100000"/>
              </a:srgbClr>
            </a:solidFill>
            <a:ln w="38100">
              <a:solidFill>
                <a:srgbClr val="C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9" name="文本10"/>
            <p:cNvSpPr txBox="1"/>
            <p:nvPr/>
          </p:nvSpPr>
          <p:spPr>
            <a:xfrm>
              <a:off x="0" y="4119"/>
              <a:ext cx="1905000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黑体"/>
                  <a:ea typeface="黑体"/>
                </a:rPr>
                <a:t>探索新知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2" grpId="0" animBg="1"/>
      <p:bldP spid="16" grpId="0" animBg="1"/>
      <p:bldP spid="20" grpId="0" animBg="1"/>
      <p:bldP spid="23" grpId="0" animBg="1"/>
      <p:bldP spid="23" grpId="1" animBg="1"/>
      <p:bldP spid="24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413621" y="1411303"/>
            <a:ext cx="8327234" cy="351491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思考：</a:t>
            </a:r>
            <a:endParaRPr lang="en-US" altLang="zh-CN" sz="2800" b="1" i="0" dirty="0">
              <a:solidFill>
                <a:srgbClr val="000000">
                  <a:alpha val="100000"/>
                </a:srgb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algn="l"/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下列多边形是正多边形吗？如不是，请说明理由？</a:t>
            </a:r>
          </a:p>
          <a:p>
            <a:pPr marL="0" algn="l"/>
            <a:endParaRPr lang="zh-CN" altLang="en-US" sz="2549" b="0" i="0" dirty="0">
              <a:solidFill>
                <a:srgbClr val="000000">
                  <a:alpha val="100000"/>
                </a:srgbClr>
              </a:solidFill>
              <a:latin typeface="宋体"/>
              <a:ea typeface="宋体"/>
            </a:endParaRPr>
          </a:p>
          <a:p>
            <a:pPr marL="0" algn="l"/>
            <a:endParaRPr lang="zh-CN" altLang="en-US" sz="2549" b="0" i="0" dirty="0">
              <a:solidFill>
                <a:srgbClr val="000000">
                  <a:alpha val="100000"/>
                </a:srgbClr>
              </a:solidFill>
              <a:latin typeface="宋体"/>
              <a:ea typeface="宋体"/>
            </a:endParaRPr>
          </a:p>
          <a:p>
            <a:pPr marL="0" algn="l"/>
            <a:endParaRPr lang="zh-CN" altLang="en-US" sz="2549" b="0" i="0" dirty="0">
              <a:solidFill>
                <a:srgbClr val="000000">
                  <a:alpha val="100000"/>
                </a:srgbClr>
              </a:solidFill>
              <a:latin typeface="宋体"/>
              <a:ea typeface="宋体"/>
            </a:endParaRPr>
          </a:p>
          <a:p>
            <a:pPr marL="0" algn="l"/>
            <a:endParaRPr lang="zh-CN" altLang="en-US" sz="2549" b="0" i="0" dirty="0">
              <a:solidFill>
                <a:srgbClr val="000000">
                  <a:alpha val="100000"/>
                </a:srgbClr>
              </a:solidFill>
              <a:latin typeface="宋体"/>
              <a:ea typeface="宋体"/>
            </a:endParaRPr>
          </a:p>
          <a:p>
            <a:pPr marL="0" algn="l"/>
            <a:endParaRPr lang="zh-CN" altLang="en-US" sz="2549" b="0" i="0" dirty="0">
              <a:solidFill>
                <a:srgbClr val="000000">
                  <a:alpha val="100000"/>
                </a:srgbClr>
              </a:solidFill>
              <a:latin typeface="宋体"/>
              <a:ea typeface="宋体"/>
            </a:endParaRPr>
          </a:p>
          <a:p>
            <a:pPr marL="0" algn="l"/>
            <a:endParaRPr lang="zh-CN" altLang="en-US" sz="2549" b="0" i="0" dirty="0">
              <a:solidFill>
                <a:srgbClr val="000000">
                  <a:alpha val="100000"/>
                </a:srgbClr>
              </a:solidFill>
              <a:latin typeface="宋体"/>
              <a:ea typeface="宋体"/>
            </a:endParaRPr>
          </a:p>
          <a:p>
            <a:pPr marL="0" algn="l"/>
            <a:endParaRPr lang="zh-CN" altLang="en-US" sz="2549" b="0" i="0" dirty="0">
              <a:solidFill>
                <a:srgbClr val="000000">
                  <a:alpha val="100000"/>
                </a:srgbClr>
              </a:solidFill>
              <a:latin typeface="宋体"/>
              <a:ea typeface="宋体"/>
            </a:endParaRPr>
          </a:p>
          <a:p>
            <a:pPr marL="0" algn="l"/>
            <a:r>
              <a:rPr lang="zh-CN" altLang="en-US" sz="2549" b="0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 </a:t>
            </a: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四条边都相等)               (四个角都相等)</a:t>
            </a:r>
          </a:p>
        </p:txBody>
      </p:sp>
      <p:pic>
        <p:nvPicPr>
          <p:cNvPr id="3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80" y="2846256"/>
            <a:ext cx="2278856" cy="1166560"/>
          </a:xfrm>
          <a:prstGeom prst="rect">
            <a:avLst/>
          </a:prstGeom>
        </p:spPr>
      </p:pic>
      <p:pic>
        <p:nvPicPr>
          <p:cNvPr id="4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496" y="2845970"/>
            <a:ext cx="2012151" cy="116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060450" y="2405670"/>
            <a:ext cx="7210377" cy="2353655"/>
            <a:chOff x="0" y="0"/>
            <a:chExt cx="7235825" cy="2376487"/>
          </a:xfrm>
        </p:grpSpPr>
        <p:pic>
          <p:nvPicPr>
            <p:cNvPr id="3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21461"/>
            <a:stretch>
              <a:fillRect/>
            </a:stretch>
          </p:blipFill>
          <p:spPr>
            <a:xfrm>
              <a:off x="0" y="0"/>
              <a:ext cx="7235825" cy="2376487"/>
            </a:xfrm>
            <a:prstGeom prst="rect">
              <a:avLst/>
            </a:prstGeom>
          </p:spPr>
        </p:pic>
        <p:sp>
          <p:nvSpPr>
            <p:cNvPr id="4" name="形状7"/>
            <p:cNvSpPr txBox="1"/>
            <p:nvPr/>
          </p:nvSpPr>
          <p:spPr>
            <a:xfrm rot="10758418" flipH="1">
              <a:off x="569913" y="217487"/>
              <a:ext cx="990600" cy="13493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FF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8"/>
            <p:cNvSpPr txBox="1"/>
            <p:nvPr/>
          </p:nvSpPr>
          <p:spPr>
            <a:xfrm rot="10757607" flipH="1">
              <a:off x="2828925" y="325437"/>
              <a:ext cx="817563" cy="12319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0800">
              <a:solidFill>
                <a:srgbClr val="FF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9"/>
            <p:cNvSpPr txBox="1"/>
            <p:nvPr/>
          </p:nvSpPr>
          <p:spPr>
            <a:xfrm rot="110208" flipH="1">
              <a:off x="2862263" y="931862"/>
              <a:ext cx="1216025" cy="67468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0800">
              <a:solidFill>
                <a:srgbClr val="FF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形状10"/>
            <p:cNvSpPr txBox="1"/>
            <p:nvPr/>
          </p:nvSpPr>
          <p:spPr>
            <a:xfrm rot="10800000" flipH="1">
              <a:off x="5421313" y="325437"/>
              <a:ext cx="179387" cy="121602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0800">
              <a:solidFill>
                <a:srgbClr val="FF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8" name="形状11"/>
            <p:cNvSpPr txBox="1"/>
            <p:nvPr/>
          </p:nvSpPr>
          <p:spPr>
            <a:xfrm rot="10800000" flipH="1">
              <a:off x="5421313" y="300037"/>
              <a:ext cx="719138" cy="12604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0800">
              <a:solidFill>
                <a:srgbClr val="FF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9" name="形状12"/>
            <p:cNvSpPr txBox="1"/>
            <p:nvPr/>
          </p:nvSpPr>
          <p:spPr>
            <a:xfrm rot="10800000" flipH="1">
              <a:off x="5440363" y="839787"/>
              <a:ext cx="900112" cy="72072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0800">
              <a:solidFill>
                <a:srgbClr val="FF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10" name="组合2"/>
          <p:cNvGrpSpPr/>
          <p:nvPr/>
        </p:nvGrpSpPr>
        <p:grpSpPr>
          <a:xfrm>
            <a:off x="928688" y="4929188"/>
            <a:ext cx="7278004" cy="1500187"/>
            <a:chOff x="0" y="0"/>
            <a:chExt cx="7278004" cy="1500187"/>
          </a:xfrm>
        </p:grpSpPr>
        <p:sp>
          <p:nvSpPr>
            <p:cNvPr id="11" name="形状13"/>
            <p:cNvSpPr txBox="1"/>
            <p:nvPr/>
          </p:nvSpPr>
          <p:spPr>
            <a:xfrm>
              <a:off x="0" y="0"/>
              <a:ext cx="7143750" cy="1500187"/>
            </a:xfrm>
            <a:prstGeom prst="horizontalScroll">
              <a:avLst/>
            </a:prstGeom>
            <a:solidFill>
              <a:srgbClr val="CCFF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2" name="文本2"/>
            <p:cNvSpPr txBox="1"/>
            <p:nvPr/>
          </p:nvSpPr>
          <p:spPr>
            <a:xfrm>
              <a:off x="67628" y="236220"/>
              <a:ext cx="7210376" cy="11366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   定义：</a:t>
              </a:r>
              <a:r>
                <a:rPr lang="zh-CN" altLang="en-US" sz="2400" b="0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 </a:t>
              </a: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连结多边形</a:t>
              </a:r>
              <a:r>
                <a:rPr lang="zh-CN" altLang="en-US" sz="2800" b="1" i="0" dirty="0">
                  <a:solidFill>
                    <a:srgbClr val="FF0066">
                      <a:alpha val="100000"/>
                    </a:srgbClr>
                  </a:solidFill>
                  <a:latin typeface="楷体"/>
                  <a:ea typeface="楷体"/>
                </a:rPr>
                <a:t>不相邻</a:t>
              </a:r>
              <a:r>
                <a:rPr lang="zh-CN" altLang="en-US" sz="2800" b="1" i="0" dirty="0">
                  <a:solidFill>
                    <a:srgbClr val="0000FF">
                      <a:alpha val="100000"/>
                    </a:srgbClr>
                  </a:solidFill>
                  <a:latin typeface="楷体"/>
                  <a:ea typeface="楷体"/>
                </a:rPr>
                <a:t>的两个顶点的线段叫做多边形的对角线.</a:t>
              </a:r>
            </a:p>
          </p:txBody>
        </p:sp>
      </p:grpSp>
      <p:grpSp>
        <p:nvGrpSpPr>
          <p:cNvPr id="13" name="组合3"/>
          <p:cNvGrpSpPr/>
          <p:nvPr/>
        </p:nvGrpSpPr>
        <p:grpSpPr>
          <a:xfrm>
            <a:off x="2773377" y="369871"/>
            <a:ext cx="3957003" cy="778326"/>
            <a:chOff x="0" y="0"/>
            <a:chExt cx="3957003" cy="778326"/>
          </a:xfrm>
        </p:grpSpPr>
        <p:sp>
          <p:nvSpPr>
            <p:cNvPr id="14" name="形状14"/>
            <p:cNvSpPr txBox="1"/>
            <p:nvPr/>
          </p:nvSpPr>
          <p:spPr>
            <a:xfrm>
              <a:off x="0" y="0"/>
              <a:ext cx="3870325" cy="714774"/>
            </a:xfrm>
            <a:prstGeom prst="ellipse">
              <a:avLst/>
            </a:prstGeom>
            <a:solidFill>
              <a:srgbClr val="FFCCFF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5" name="文本3"/>
            <p:cNvSpPr txBox="1"/>
            <p:nvPr/>
          </p:nvSpPr>
          <p:spPr>
            <a:xfrm>
              <a:off x="262890" y="63898"/>
              <a:ext cx="3694113" cy="71442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</a:rPr>
                <a:t>   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楷体"/>
                  <a:ea typeface="楷体"/>
                </a:rPr>
                <a:t>多边形的对角线</a:t>
              </a:r>
            </a:p>
          </p:txBody>
        </p:sp>
      </p:grpSp>
      <p:sp>
        <p:nvSpPr>
          <p:cNvPr id="16" name="形状1"/>
          <p:cNvSpPr txBox="1"/>
          <p:nvPr/>
        </p:nvSpPr>
        <p:spPr>
          <a:xfrm rot="10758418" flipH="1">
            <a:off x="1595438" y="2581275"/>
            <a:ext cx="1035050" cy="1395413"/>
          </a:xfrm>
          <a:prstGeom prst="line">
            <a:avLst/>
          </a:prstGeom>
          <a:solidFill>
            <a:srgbClr val="FFFFFF">
              <a:alpha val="0"/>
            </a:srgbClr>
          </a:solidFill>
          <a:ln w="25400">
            <a:solidFill>
              <a:srgbClr val="0000FF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7" name="形状2"/>
          <p:cNvSpPr txBox="1"/>
          <p:nvPr/>
        </p:nvSpPr>
        <p:spPr>
          <a:xfrm rot="10757607" flipH="1">
            <a:off x="3900488" y="2698750"/>
            <a:ext cx="809625" cy="1260475"/>
          </a:xfrm>
          <a:prstGeom prst="line">
            <a:avLst/>
          </a:prstGeom>
          <a:solidFill>
            <a:srgbClr val="FFFFFF">
              <a:alpha val="0"/>
            </a:srgbClr>
          </a:solidFill>
          <a:ln w="31750">
            <a:solidFill>
              <a:srgbClr val="0000FF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8" name="形状3"/>
          <p:cNvSpPr txBox="1"/>
          <p:nvPr/>
        </p:nvSpPr>
        <p:spPr>
          <a:xfrm rot="110208" flipH="1">
            <a:off x="3906838" y="3313113"/>
            <a:ext cx="1216025" cy="674687"/>
          </a:xfrm>
          <a:prstGeom prst="line">
            <a:avLst/>
          </a:prstGeom>
          <a:solidFill>
            <a:srgbClr val="FFFFFF">
              <a:alpha val="0"/>
            </a:srgbClr>
          </a:solidFill>
          <a:ln w="31750">
            <a:solidFill>
              <a:srgbClr val="0000FF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9" name="形状4"/>
          <p:cNvSpPr txBox="1"/>
          <p:nvPr/>
        </p:nvSpPr>
        <p:spPr>
          <a:xfrm rot="10800000" flipH="1">
            <a:off x="6497638" y="3224213"/>
            <a:ext cx="900112" cy="720725"/>
          </a:xfrm>
          <a:prstGeom prst="line">
            <a:avLst/>
          </a:prstGeom>
          <a:solidFill>
            <a:srgbClr val="FFFFFF">
              <a:alpha val="0"/>
            </a:srgbClr>
          </a:solidFill>
          <a:ln w="31750">
            <a:solidFill>
              <a:srgbClr val="0000FF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0" name="形状5"/>
          <p:cNvSpPr txBox="1"/>
          <p:nvPr/>
        </p:nvSpPr>
        <p:spPr>
          <a:xfrm rot="10800000" flipH="1">
            <a:off x="6464300" y="2695575"/>
            <a:ext cx="719138" cy="1260475"/>
          </a:xfrm>
          <a:prstGeom prst="line">
            <a:avLst/>
          </a:prstGeom>
          <a:solidFill>
            <a:srgbClr val="FFFFFF">
              <a:alpha val="0"/>
            </a:srgbClr>
          </a:solidFill>
          <a:ln w="31750">
            <a:solidFill>
              <a:srgbClr val="0000FF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1" name="形状6"/>
          <p:cNvSpPr txBox="1"/>
          <p:nvPr/>
        </p:nvSpPr>
        <p:spPr>
          <a:xfrm rot="10800000" flipH="1">
            <a:off x="6472238" y="2711450"/>
            <a:ext cx="179387" cy="1216025"/>
          </a:xfrm>
          <a:prstGeom prst="line">
            <a:avLst/>
          </a:prstGeom>
          <a:solidFill>
            <a:srgbClr val="FFFFFF">
              <a:alpha val="0"/>
            </a:srgbClr>
          </a:solidFill>
          <a:ln w="31750">
            <a:solidFill>
              <a:srgbClr val="0000FF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2" name="文本1"/>
          <p:cNvSpPr txBox="1"/>
          <p:nvPr/>
        </p:nvSpPr>
        <p:spPr>
          <a:xfrm>
            <a:off x="1639253" y="1307783"/>
            <a:ext cx="5548312" cy="1020762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FF">
                    <a:alpha val="100000"/>
                  </a:srgbClr>
                </a:solidFill>
                <a:latin typeface="楷体"/>
                <a:ea typeface="楷体"/>
              </a:rPr>
              <a:t>线段AC是四边形ABCD的一条对角线</a:t>
            </a:r>
          </a:p>
        </p:txBody>
      </p:sp>
      <p:grpSp>
        <p:nvGrpSpPr>
          <p:cNvPr id="23" name="组合4"/>
          <p:cNvGrpSpPr/>
          <p:nvPr/>
        </p:nvGrpSpPr>
        <p:grpSpPr>
          <a:xfrm>
            <a:off x="353378" y="357188"/>
            <a:ext cx="1905000" cy="717835"/>
            <a:chOff x="0" y="0"/>
            <a:chExt cx="1905000" cy="717835"/>
          </a:xfrm>
        </p:grpSpPr>
        <p:sp>
          <p:nvSpPr>
            <p:cNvPr id="24" name="形状15"/>
            <p:cNvSpPr txBox="1"/>
            <p:nvPr/>
          </p:nvSpPr>
          <p:spPr>
            <a:xfrm>
              <a:off x="11747" y="0"/>
              <a:ext cx="1639888" cy="714375"/>
            </a:xfrm>
            <a:prstGeom prst="roundRect">
              <a:avLst/>
            </a:prstGeom>
            <a:solidFill>
              <a:srgbClr val="99CCFF">
                <a:alpha val="100000"/>
              </a:srgbClr>
            </a:solidFill>
            <a:ln w="38100">
              <a:solidFill>
                <a:srgbClr val="C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5" name="文本4"/>
            <p:cNvSpPr txBox="1"/>
            <p:nvPr/>
          </p:nvSpPr>
          <p:spPr>
            <a:xfrm>
              <a:off x="0" y="4119"/>
              <a:ext cx="1905000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黑体"/>
                  <a:ea typeface="黑体"/>
                </a:rPr>
                <a:t>探索新知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2740343" y="1463040"/>
            <a:ext cx="3050381" cy="673894"/>
          </a:xfrm>
          <a:prstGeom prst="rect">
            <a:avLst/>
          </a:prstGeom>
          <a:noFill/>
        </p:spPr>
        <p:txBody>
          <a:bodyPr anchor="t"/>
          <a:lstStyle/>
          <a:p>
            <a:pPr algn="ctr" defTabSz="685800">
              <a:lnSpc>
                <a:spcPts val="3600"/>
              </a:lnSpc>
            </a:pPr>
            <a:r>
              <a:rPr lang="zh-CN" altLang="en-US" sz="3000" b="1" dirty="0">
                <a:solidFill>
                  <a:srgbClr val="0066FF">
                    <a:alpha val="100000"/>
                  </a:srgbClr>
                </a:solidFill>
                <a:latin typeface="宋体"/>
                <a:ea typeface="宋体"/>
              </a:rPr>
              <a:t>四边形的内角和</a:t>
            </a:r>
          </a:p>
        </p:txBody>
      </p:sp>
      <p:grpSp>
        <p:nvGrpSpPr>
          <p:cNvPr id="3" name="组合1"/>
          <p:cNvGrpSpPr/>
          <p:nvPr/>
        </p:nvGrpSpPr>
        <p:grpSpPr>
          <a:xfrm>
            <a:off x="2479596" y="1994059"/>
            <a:ext cx="4779169" cy="2612231"/>
            <a:chOff x="0" y="0"/>
            <a:chExt cx="6372225" cy="3482975"/>
          </a:xfrm>
        </p:grpSpPr>
        <p:sp>
          <p:nvSpPr>
            <p:cNvPr id="4" name="形状2"/>
            <p:cNvSpPr txBox="1"/>
            <p:nvPr/>
          </p:nvSpPr>
          <p:spPr>
            <a:xfrm>
              <a:off x="1003935" y="2792730"/>
              <a:ext cx="4248150" cy="1588"/>
            </a:xfrm>
            <a:custGeom>
              <a:avLst/>
              <a:gdLst>
                <a:gd name="connsiteX0" fmla="*/ 0 w 4248150"/>
                <a:gd name="connsiteY0" fmla="*/ 0 h 1588"/>
                <a:gd name="connsiteX1" fmla="*/ 4248150 w 4248150"/>
                <a:gd name="connsiteY1" fmla="*/ 0 h 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8150" fill="none">
                  <a:moveTo>
                    <a:pt x="0" y="0"/>
                  </a:moveTo>
                  <a:lnTo>
                    <a:pt x="4248150" y="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38100">
              <a:solidFill>
                <a:srgbClr val="3366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/>
              <a:endParaRPr sz="135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 rot="10800000" flipH="1">
              <a:off x="994410" y="1040130"/>
              <a:ext cx="990600" cy="1752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3366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/>
              <a:endParaRPr sz="135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 rot="10800000" flipH="1">
              <a:off x="1985010" y="506730"/>
              <a:ext cx="2514600" cy="5334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3366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/>
              <a:endParaRPr sz="135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4499610" y="506730"/>
              <a:ext cx="762000" cy="22860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3366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/>
              <a:endParaRPr sz="135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8" name="文本3"/>
            <p:cNvSpPr txBox="1"/>
            <p:nvPr/>
          </p:nvSpPr>
          <p:spPr>
            <a:xfrm>
              <a:off x="1066800" y="457200"/>
              <a:ext cx="1495425" cy="8921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algn="ctr" defTabSz="685800">
                <a:lnSpc>
                  <a:spcPts val="3600"/>
                </a:lnSpc>
              </a:pPr>
              <a:r>
                <a:rPr lang="zh-CN" altLang="en-US" sz="3000" b="1" i="1" dirty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Times New Roman"/>
                </a:rPr>
                <a:t>A</a:t>
              </a:r>
            </a:p>
          </p:txBody>
        </p:sp>
        <p:sp>
          <p:nvSpPr>
            <p:cNvPr id="9" name="文本4"/>
            <p:cNvSpPr txBox="1"/>
            <p:nvPr/>
          </p:nvSpPr>
          <p:spPr>
            <a:xfrm>
              <a:off x="4191000" y="0"/>
              <a:ext cx="1495425" cy="8921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algn="ctr" defTabSz="685800">
                <a:lnSpc>
                  <a:spcPts val="3600"/>
                </a:lnSpc>
              </a:pPr>
              <a:r>
                <a:rPr lang="zh-CN" altLang="en-US" sz="3000" b="1" i="1" dirty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Times New Roman"/>
                </a:rPr>
                <a:t>D</a:t>
              </a:r>
            </a:p>
          </p:txBody>
        </p:sp>
        <p:sp>
          <p:nvSpPr>
            <p:cNvPr id="10" name="文本5"/>
            <p:cNvSpPr txBox="1"/>
            <p:nvPr/>
          </p:nvSpPr>
          <p:spPr>
            <a:xfrm>
              <a:off x="4876800" y="2590800"/>
              <a:ext cx="1495425" cy="8921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algn="ctr" defTabSz="685800">
                <a:lnSpc>
                  <a:spcPts val="3600"/>
                </a:lnSpc>
              </a:pPr>
              <a:r>
                <a:rPr lang="zh-CN" altLang="en-US" sz="3000" b="1" i="1" dirty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Times New Roman"/>
                </a:rPr>
                <a:t>C</a:t>
              </a:r>
            </a:p>
          </p:txBody>
        </p:sp>
        <p:sp>
          <p:nvSpPr>
            <p:cNvPr id="11" name="文本6"/>
            <p:cNvSpPr txBox="1"/>
            <p:nvPr/>
          </p:nvSpPr>
          <p:spPr>
            <a:xfrm>
              <a:off x="0" y="2514600"/>
              <a:ext cx="1495425" cy="8921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algn="ctr" defTabSz="685800">
                <a:lnSpc>
                  <a:spcPts val="3600"/>
                </a:lnSpc>
              </a:pPr>
              <a:r>
                <a:rPr lang="zh-CN" altLang="en-US" sz="3000" b="1" i="1" dirty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Times New Roman"/>
                </a:rPr>
                <a:t>B</a:t>
              </a:r>
            </a:p>
          </p:txBody>
        </p:sp>
      </p:grpSp>
      <p:sp>
        <p:nvSpPr>
          <p:cNvPr id="12" name="形状1"/>
          <p:cNvSpPr txBox="1"/>
          <p:nvPr/>
        </p:nvSpPr>
        <p:spPr>
          <a:xfrm rot="10800000" flipH="1">
            <a:off x="3257550" y="2357438"/>
            <a:ext cx="2628900" cy="171450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FF33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algn="ctr" defTabSz="685800"/>
            <a:endParaRPr sz="1350">
              <a:solidFill>
                <a:prstClr val="black"/>
              </a:solidFill>
              <a:latin typeface="等线" panose="020F0502020204030204"/>
            </a:endParaRPr>
          </a:p>
        </p:txBody>
      </p:sp>
      <p:grpSp>
        <p:nvGrpSpPr>
          <p:cNvPr id="13" name="组合2"/>
          <p:cNvGrpSpPr/>
          <p:nvPr/>
        </p:nvGrpSpPr>
        <p:grpSpPr>
          <a:xfrm>
            <a:off x="5590197" y="1160038"/>
            <a:ext cx="1259086" cy="1028700"/>
            <a:chOff x="0" y="0"/>
            <a:chExt cx="1678781" cy="1371600"/>
          </a:xfrm>
        </p:grpSpPr>
        <p:sp>
          <p:nvSpPr>
            <p:cNvPr id="14" name="文本7"/>
            <p:cNvSpPr txBox="1"/>
            <p:nvPr/>
          </p:nvSpPr>
          <p:spPr>
            <a:xfrm>
              <a:off x="0" y="350520"/>
              <a:ext cx="1343025" cy="102108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algn="ctr" defTabSz="685800">
                <a:lnSpc>
                  <a:spcPts val="4275"/>
                </a:lnSpc>
              </a:pPr>
              <a:r>
                <a:rPr lang="zh-CN" altLang="en-US" sz="3600" b="1" dirty="0">
                  <a:solidFill>
                    <a:srgbClr val="FF3399">
                      <a:alpha val="100000"/>
                    </a:srgbClr>
                  </a:solidFill>
                  <a:latin typeface="Times New Roman"/>
                  <a:ea typeface="Times New Roman"/>
                </a:rPr>
                <a:t>360</a:t>
              </a:r>
            </a:p>
          </p:txBody>
        </p:sp>
        <p:sp>
          <p:nvSpPr>
            <p:cNvPr id="15" name="文本8"/>
            <p:cNvSpPr txBox="1"/>
            <p:nvPr/>
          </p:nvSpPr>
          <p:spPr>
            <a:xfrm>
              <a:off x="857250" y="0"/>
              <a:ext cx="821531" cy="102108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defTabSz="685800">
                <a:lnSpc>
                  <a:spcPts val="4275"/>
                </a:lnSpc>
              </a:pPr>
              <a:r>
                <a:rPr lang="zh-CN" altLang="en-US" sz="3600" b="1" dirty="0">
                  <a:solidFill>
                    <a:srgbClr val="FF33CC">
                      <a:alpha val="100000"/>
                    </a:srgbClr>
                  </a:solidFill>
                  <a:latin typeface="宋体"/>
                  <a:ea typeface="宋体"/>
                </a:rPr>
                <a:t>。</a:t>
              </a:r>
            </a:p>
          </p:txBody>
        </p:sp>
      </p:grpSp>
      <p:sp>
        <p:nvSpPr>
          <p:cNvPr id="16" name="文本2"/>
          <p:cNvSpPr txBox="1"/>
          <p:nvPr/>
        </p:nvSpPr>
        <p:spPr>
          <a:xfrm>
            <a:off x="2576036" y="4955144"/>
            <a:ext cx="4768454" cy="673894"/>
          </a:xfrm>
          <a:prstGeom prst="rect">
            <a:avLst/>
          </a:prstGeom>
          <a:noFill/>
        </p:spPr>
        <p:txBody>
          <a:bodyPr anchor="t"/>
          <a:lstStyle/>
          <a:p>
            <a:pPr defTabSz="685800">
              <a:lnSpc>
                <a:spcPts val="4800"/>
              </a:lnSpc>
            </a:pPr>
            <a:r>
              <a:rPr lang="zh-CN" altLang="en-US" sz="3000" b="1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即</a:t>
            </a:r>
            <a:r>
              <a:rPr lang="zh-CN" altLang="en-US" sz="3000" b="1" dirty="0">
                <a:solidFill>
                  <a:srgbClr val="A50021">
                    <a:alpha val="100000"/>
                  </a:srgbClr>
                </a:solidFill>
                <a:latin typeface="Calibri"/>
                <a:ea typeface="Calibri"/>
              </a:rPr>
              <a:t>∠A+∠B+∠C+∠D=</a:t>
            </a:r>
            <a:r>
              <a:rPr lang="zh-CN" altLang="en-US" sz="3000" b="1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360</a:t>
            </a:r>
            <a:r>
              <a:rPr lang="zh-CN" altLang="en-US" sz="3990" b="1" baseline="3000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o</a:t>
            </a:r>
          </a:p>
        </p:txBody>
      </p:sp>
      <p:grpSp>
        <p:nvGrpSpPr>
          <p:cNvPr id="26" name="组合4"/>
          <p:cNvGrpSpPr/>
          <p:nvPr/>
        </p:nvGrpSpPr>
        <p:grpSpPr>
          <a:xfrm>
            <a:off x="1408034" y="1231363"/>
            <a:ext cx="1382315" cy="535287"/>
            <a:chOff x="0" y="0"/>
            <a:chExt cx="1843087" cy="713716"/>
          </a:xfrm>
        </p:grpSpPr>
        <p:sp>
          <p:nvSpPr>
            <p:cNvPr id="27" name="形状10"/>
            <p:cNvSpPr txBox="1"/>
            <p:nvPr/>
          </p:nvSpPr>
          <p:spPr>
            <a:xfrm>
              <a:off x="75247" y="1246"/>
              <a:ext cx="1571625" cy="642937"/>
            </a:xfrm>
            <a:prstGeom prst="roundRect">
              <a:avLst/>
            </a:prstGeom>
            <a:solidFill>
              <a:srgbClr val="DEAEFF">
                <a:alpha val="100000"/>
              </a:srgbClr>
            </a:solidFill>
            <a:ln w="38100">
              <a:solidFill>
                <a:srgbClr val="0070C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/>
              <a:endParaRPr sz="135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28" name="文本13"/>
            <p:cNvSpPr txBox="1"/>
            <p:nvPr/>
          </p:nvSpPr>
          <p:spPr>
            <a:xfrm>
              <a:off x="0" y="0"/>
              <a:ext cx="1843087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defTabSz="685800">
                <a:lnSpc>
                  <a:spcPts val="2475"/>
                </a:lnSpc>
              </a:pPr>
              <a:r>
                <a:rPr lang="zh-CN" altLang="en-US" sz="2100" b="1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合作探究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407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3765471" y="2417921"/>
            <a:ext cx="2775347" cy="2777729"/>
            <a:chOff x="0" y="0"/>
            <a:chExt cx="3700462" cy="3703638"/>
          </a:xfrm>
        </p:grpSpPr>
        <p:sp>
          <p:nvSpPr>
            <p:cNvPr id="3" name="形状3"/>
            <p:cNvSpPr txBox="1"/>
            <p:nvPr/>
          </p:nvSpPr>
          <p:spPr>
            <a:xfrm rot="20153067">
              <a:off x="493705" y="524669"/>
              <a:ext cx="2749543" cy="2285629"/>
            </a:xfrm>
            <a:prstGeom prst="pentagon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/>
              <a:endParaRPr sz="135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4" name="文本2"/>
            <p:cNvSpPr txBox="1"/>
            <p:nvPr/>
          </p:nvSpPr>
          <p:spPr>
            <a:xfrm>
              <a:off x="1357312" y="2928462"/>
              <a:ext cx="628650" cy="77517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defTabSz="685800">
                <a:lnSpc>
                  <a:spcPts val="2850"/>
                </a:lnSpc>
              </a:pPr>
              <a:r>
                <a:rPr lang="zh-CN" altLang="en-US" sz="2400" b="1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E</a:t>
              </a:r>
            </a:p>
          </p:txBody>
        </p:sp>
        <p:sp>
          <p:nvSpPr>
            <p:cNvPr id="5" name="文本3"/>
            <p:cNvSpPr txBox="1"/>
            <p:nvPr/>
          </p:nvSpPr>
          <p:spPr>
            <a:xfrm>
              <a:off x="0" y="1642796"/>
              <a:ext cx="628650" cy="77517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defTabSz="685800">
                <a:lnSpc>
                  <a:spcPts val="2850"/>
                </a:lnSpc>
              </a:pPr>
              <a:r>
                <a:rPr lang="zh-CN" altLang="en-US" sz="2400" b="1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A</a:t>
              </a:r>
            </a:p>
          </p:txBody>
        </p:sp>
        <p:sp>
          <p:nvSpPr>
            <p:cNvPr id="6" name="文本4"/>
            <p:cNvSpPr txBox="1"/>
            <p:nvPr/>
          </p:nvSpPr>
          <p:spPr>
            <a:xfrm>
              <a:off x="3071812" y="2156046"/>
              <a:ext cx="628650" cy="77517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defTabSz="685800">
                <a:lnSpc>
                  <a:spcPts val="2850"/>
                </a:lnSpc>
              </a:pPr>
              <a:r>
                <a:rPr lang="zh-CN" altLang="en-US" sz="2400" b="1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D</a:t>
              </a:r>
            </a:p>
          </p:txBody>
        </p:sp>
        <p:sp>
          <p:nvSpPr>
            <p:cNvPr id="7" name="文本5"/>
            <p:cNvSpPr txBox="1"/>
            <p:nvPr/>
          </p:nvSpPr>
          <p:spPr>
            <a:xfrm>
              <a:off x="2928937" y="370398"/>
              <a:ext cx="628650" cy="77517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defTabSz="685800">
                <a:lnSpc>
                  <a:spcPts val="2850"/>
                </a:lnSpc>
              </a:pPr>
              <a:r>
                <a:rPr lang="zh-CN" altLang="en-US" sz="2400" b="1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C</a:t>
              </a:r>
            </a:p>
          </p:txBody>
        </p:sp>
        <p:sp>
          <p:nvSpPr>
            <p:cNvPr id="8" name="文本6"/>
            <p:cNvSpPr txBox="1"/>
            <p:nvPr/>
          </p:nvSpPr>
          <p:spPr>
            <a:xfrm>
              <a:off x="1214437" y="0"/>
              <a:ext cx="628650" cy="77517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defTabSz="685800">
                <a:lnSpc>
                  <a:spcPts val="2850"/>
                </a:lnSpc>
              </a:pPr>
              <a:r>
                <a:rPr lang="zh-CN" altLang="en-US" sz="2400" b="1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B</a:t>
              </a:r>
            </a:p>
          </p:txBody>
        </p:sp>
      </p:grpSp>
      <p:sp>
        <p:nvSpPr>
          <p:cNvPr id="9" name="形状1"/>
          <p:cNvSpPr txBox="1"/>
          <p:nvPr/>
        </p:nvSpPr>
        <p:spPr>
          <a:xfrm flipH="1">
            <a:off x="4143375" y="3107532"/>
            <a:ext cx="1875235" cy="803672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CC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algn="ctr" defTabSz="685800"/>
            <a:endParaRPr sz="135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10" name="形状2"/>
          <p:cNvSpPr txBox="1"/>
          <p:nvPr/>
        </p:nvSpPr>
        <p:spPr>
          <a:xfrm rot="10800000">
            <a:off x="4143375" y="3911204"/>
            <a:ext cx="1928813" cy="267890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CC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algn="ctr" defTabSz="685800"/>
            <a:endParaRPr sz="135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11" name="文本1"/>
          <p:cNvSpPr txBox="1"/>
          <p:nvPr/>
        </p:nvSpPr>
        <p:spPr>
          <a:xfrm>
            <a:off x="2740343" y="1521381"/>
            <a:ext cx="3050381" cy="673894"/>
          </a:xfrm>
          <a:prstGeom prst="rect">
            <a:avLst/>
          </a:prstGeom>
          <a:noFill/>
        </p:spPr>
        <p:txBody>
          <a:bodyPr anchor="t"/>
          <a:lstStyle/>
          <a:p>
            <a:pPr algn="ctr" defTabSz="685800">
              <a:lnSpc>
                <a:spcPts val="3600"/>
              </a:lnSpc>
            </a:pPr>
            <a:r>
              <a:rPr lang="zh-CN" altLang="en-US" sz="3000" b="1" dirty="0">
                <a:solidFill>
                  <a:srgbClr val="FF3399">
                    <a:alpha val="100000"/>
                  </a:srgbClr>
                </a:solidFill>
                <a:latin typeface="宋体"/>
                <a:ea typeface="宋体"/>
              </a:rPr>
              <a:t>五边形的内角和</a:t>
            </a:r>
          </a:p>
        </p:txBody>
      </p:sp>
      <p:grpSp>
        <p:nvGrpSpPr>
          <p:cNvPr id="12" name="组合2"/>
          <p:cNvGrpSpPr/>
          <p:nvPr/>
        </p:nvGrpSpPr>
        <p:grpSpPr>
          <a:xfrm>
            <a:off x="5533549" y="1220153"/>
            <a:ext cx="1259086" cy="1028700"/>
            <a:chOff x="0" y="0"/>
            <a:chExt cx="1678781" cy="1371600"/>
          </a:xfrm>
        </p:grpSpPr>
        <p:sp>
          <p:nvSpPr>
            <p:cNvPr id="13" name="文本7"/>
            <p:cNvSpPr txBox="1"/>
            <p:nvPr/>
          </p:nvSpPr>
          <p:spPr>
            <a:xfrm>
              <a:off x="0" y="350520"/>
              <a:ext cx="1343025" cy="102108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algn="ctr" defTabSz="685800">
                <a:lnSpc>
                  <a:spcPts val="4275"/>
                </a:lnSpc>
              </a:pPr>
              <a:r>
                <a:rPr lang="zh-CN" altLang="en-US" sz="3600" b="1" dirty="0">
                  <a:solidFill>
                    <a:srgbClr val="FF3399">
                      <a:alpha val="100000"/>
                    </a:srgbClr>
                  </a:solidFill>
                  <a:latin typeface="Times New Roman"/>
                  <a:ea typeface="Times New Roman"/>
                </a:rPr>
                <a:t>540</a:t>
              </a:r>
            </a:p>
          </p:txBody>
        </p:sp>
        <p:sp>
          <p:nvSpPr>
            <p:cNvPr id="14" name="文本8"/>
            <p:cNvSpPr txBox="1"/>
            <p:nvPr/>
          </p:nvSpPr>
          <p:spPr>
            <a:xfrm>
              <a:off x="857250" y="0"/>
              <a:ext cx="821531" cy="102108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defTabSz="685800">
                <a:lnSpc>
                  <a:spcPts val="4275"/>
                </a:lnSpc>
              </a:pPr>
              <a:r>
                <a:rPr lang="zh-CN" altLang="en-US" sz="3600" b="1" dirty="0">
                  <a:solidFill>
                    <a:srgbClr val="FF33CC">
                      <a:alpha val="100000"/>
                    </a:srgbClr>
                  </a:solidFill>
                  <a:latin typeface="宋体"/>
                  <a:ea typeface="宋体"/>
                </a:rPr>
                <a:t>。</a:t>
              </a:r>
            </a:p>
          </p:txBody>
        </p:sp>
      </p:grpSp>
      <p:grpSp>
        <p:nvGrpSpPr>
          <p:cNvPr id="15" name="组合3"/>
          <p:cNvGrpSpPr/>
          <p:nvPr/>
        </p:nvGrpSpPr>
        <p:grpSpPr>
          <a:xfrm>
            <a:off x="1408034" y="1231363"/>
            <a:ext cx="1382315" cy="535287"/>
            <a:chOff x="0" y="0"/>
            <a:chExt cx="1843087" cy="713716"/>
          </a:xfrm>
        </p:grpSpPr>
        <p:sp>
          <p:nvSpPr>
            <p:cNvPr id="16" name="形状4"/>
            <p:cNvSpPr txBox="1"/>
            <p:nvPr/>
          </p:nvSpPr>
          <p:spPr>
            <a:xfrm>
              <a:off x="75247" y="1246"/>
              <a:ext cx="1571625" cy="642937"/>
            </a:xfrm>
            <a:prstGeom prst="roundRect">
              <a:avLst/>
            </a:prstGeom>
            <a:solidFill>
              <a:srgbClr val="DEAEFF">
                <a:alpha val="100000"/>
              </a:srgbClr>
            </a:solidFill>
            <a:ln w="38100">
              <a:solidFill>
                <a:srgbClr val="0070C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/>
              <a:endParaRPr sz="135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17" name="文本9"/>
            <p:cNvSpPr txBox="1"/>
            <p:nvPr/>
          </p:nvSpPr>
          <p:spPr>
            <a:xfrm>
              <a:off x="0" y="0"/>
              <a:ext cx="1843087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defTabSz="685800">
                <a:lnSpc>
                  <a:spcPts val="2475"/>
                </a:lnSpc>
              </a:pPr>
              <a:r>
                <a:rPr lang="zh-CN" altLang="en-US" sz="2100" b="1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合作探究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982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67628" y="1093470"/>
            <a:ext cx="8862059" cy="2631636"/>
            <a:chOff x="0" y="0"/>
            <a:chExt cx="8647747" cy="3496581"/>
          </a:xfrm>
        </p:grpSpPr>
        <p:sp>
          <p:nvSpPr>
            <p:cNvPr id="3" name="形状1"/>
            <p:cNvSpPr txBox="1"/>
            <p:nvPr/>
          </p:nvSpPr>
          <p:spPr>
            <a:xfrm>
              <a:off x="3810" y="49530"/>
              <a:ext cx="8643937" cy="341630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文本6"/>
            <p:cNvSpPr txBox="1"/>
            <p:nvPr/>
          </p:nvSpPr>
          <p:spPr>
            <a:xfrm>
              <a:off x="0" y="0"/>
              <a:ext cx="8643937" cy="349658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</p:txBody>
        </p:sp>
      </p:grpSp>
      <p:pic>
        <p:nvPicPr>
          <p:cNvPr id="5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3" y="1357313"/>
            <a:ext cx="1676400" cy="1724025"/>
          </a:xfrm>
          <a:prstGeom prst="rect">
            <a:avLst/>
          </a:prstGeom>
        </p:spPr>
      </p:pic>
      <p:pic>
        <p:nvPicPr>
          <p:cNvPr id="6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163" y="1524000"/>
            <a:ext cx="1676400" cy="1547813"/>
          </a:xfrm>
          <a:prstGeom prst="rect">
            <a:avLst/>
          </a:prstGeom>
        </p:spPr>
      </p:pic>
      <p:pic>
        <p:nvPicPr>
          <p:cNvPr id="7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575" y="1428750"/>
            <a:ext cx="1676400" cy="1643063"/>
          </a:xfrm>
          <a:prstGeom prst="rect">
            <a:avLst/>
          </a:prstGeom>
        </p:spPr>
      </p:pic>
      <p:pic>
        <p:nvPicPr>
          <p:cNvPr id="8" name="图片4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0" y="1500188"/>
            <a:ext cx="2257425" cy="1643062"/>
          </a:xfrm>
          <a:prstGeom prst="rect">
            <a:avLst/>
          </a:prstGeom>
        </p:spPr>
      </p:pic>
      <p:pic>
        <p:nvPicPr>
          <p:cNvPr id="9" name="图片5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3848" y="1357313"/>
            <a:ext cx="1905000" cy="1751012"/>
          </a:xfrm>
          <a:prstGeom prst="rect">
            <a:avLst/>
          </a:prstGeom>
        </p:spPr>
      </p:pic>
      <p:sp>
        <p:nvSpPr>
          <p:cNvPr id="10" name="文本1"/>
          <p:cNvSpPr txBox="1"/>
          <p:nvPr/>
        </p:nvSpPr>
        <p:spPr>
          <a:xfrm>
            <a:off x="7497128" y="2950845"/>
            <a:ext cx="1476375" cy="65246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七边形</a:t>
            </a:r>
          </a:p>
        </p:txBody>
      </p:sp>
      <p:sp>
        <p:nvSpPr>
          <p:cNvPr id="11" name="文本2"/>
          <p:cNvSpPr txBox="1"/>
          <p:nvPr/>
        </p:nvSpPr>
        <p:spPr>
          <a:xfrm>
            <a:off x="5425440" y="2879408"/>
            <a:ext cx="1476375" cy="65246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六边形</a:t>
            </a:r>
          </a:p>
        </p:txBody>
      </p:sp>
      <p:sp>
        <p:nvSpPr>
          <p:cNvPr id="12" name="文本3"/>
          <p:cNvSpPr txBox="1"/>
          <p:nvPr/>
        </p:nvSpPr>
        <p:spPr>
          <a:xfrm>
            <a:off x="3568065" y="2879408"/>
            <a:ext cx="1476375" cy="65246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五边形</a:t>
            </a:r>
          </a:p>
        </p:txBody>
      </p:sp>
      <p:sp>
        <p:nvSpPr>
          <p:cNvPr id="13" name="文本4"/>
          <p:cNvSpPr txBox="1"/>
          <p:nvPr/>
        </p:nvSpPr>
        <p:spPr>
          <a:xfrm>
            <a:off x="1996440" y="2879408"/>
            <a:ext cx="1476375" cy="65246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四边形</a:t>
            </a:r>
          </a:p>
        </p:txBody>
      </p:sp>
      <p:sp>
        <p:nvSpPr>
          <p:cNvPr id="14" name="文本5"/>
          <p:cNvSpPr txBox="1"/>
          <p:nvPr/>
        </p:nvSpPr>
        <p:spPr>
          <a:xfrm>
            <a:off x="424815" y="2807970"/>
            <a:ext cx="1476375" cy="65246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三角形</a:t>
            </a:r>
          </a:p>
        </p:txBody>
      </p:sp>
      <p:grpSp>
        <p:nvGrpSpPr>
          <p:cNvPr id="15" name="组合2"/>
          <p:cNvGrpSpPr/>
          <p:nvPr/>
        </p:nvGrpSpPr>
        <p:grpSpPr>
          <a:xfrm>
            <a:off x="162878" y="379831"/>
            <a:ext cx="1833562" cy="713716"/>
            <a:chOff x="0" y="0"/>
            <a:chExt cx="1833562" cy="713716"/>
          </a:xfrm>
        </p:grpSpPr>
        <p:sp>
          <p:nvSpPr>
            <p:cNvPr id="16" name="形状2"/>
            <p:cNvSpPr txBox="1"/>
            <p:nvPr/>
          </p:nvSpPr>
          <p:spPr>
            <a:xfrm>
              <a:off x="75247" y="1246"/>
              <a:ext cx="1571625" cy="642937"/>
            </a:xfrm>
            <a:prstGeom prst="roundRect">
              <a:avLst/>
            </a:prstGeom>
            <a:solidFill>
              <a:srgbClr val="DEAEFF">
                <a:alpha val="100000"/>
              </a:srgbClr>
            </a:solidFill>
            <a:ln w="38100">
              <a:solidFill>
                <a:srgbClr val="0070C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7" name="文本7"/>
            <p:cNvSpPr txBox="1"/>
            <p:nvPr/>
          </p:nvSpPr>
          <p:spPr>
            <a:xfrm>
              <a:off x="0" y="0"/>
              <a:ext cx="1833562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合作探究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5C8F06D3-2770-464F-8A0A-75D26C4869B5}"/>
              </a:ext>
            </a:extLst>
          </p:cNvPr>
          <p:cNvSpPr txBox="1"/>
          <p:nvPr/>
        </p:nvSpPr>
        <p:spPr>
          <a:xfrm>
            <a:off x="424814" y="4336197"/>
            <a:ext cx="77986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请你认真的想一想，你能通过怎样的方法把多边形</a:t>
            </a:r>
            <a:r>
              <a:rPr lang="zh-CN" altLang="en-US" sz="3200" dirty="0"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转化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为三角形？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0" y="993186"/>
            <a:ext cx="9144000" cy="5221877"/>
            <a:chOff x="0" y="0"/>
            <a:chExt cx="8647747" cy="3496581"/>
          </a:xfrm>
        </p:grpSpPr>
        <p:sp>
          <p:nvSpPr>
            <p:cNvPr id="3" name="形状11"/>
            <p:cNvSpPr txBox="1"/>
            <p:nvPr/>
          </p:nvSpPr>
          <p:spPr>
            <a:xfrm>
              <a:off x="3810" y="49530"/>
              <a:ext cx="8643937" cy="341630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文本14"/>
            <p:cNvSpPr txBox="1"/>
            <p:nvPr/>
          </p:nvSpPr>
          <p:spPr>
            <a:xfrm>
              <a:off x="0" y="0"/>
              <a:ext cx="8643937" cy="349658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</p:txBody>
        </p:sp>
      </p:grpSp>
      <p:pic>
        <p:nvPicPr>
          <p:cNvPr id="5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3" y="1357313"/>
            <a:ext cx="1676400" cy="1724025"/>
          </a:xfrm>
          <a:prstGeom prst="rect">
            <a:avLst/>
          </a:prstGeom>
        </p:spPr>
      </p:pic>
      <p:pic>
        <p:nvPicPr>
          <p:cNvPr id="6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163" y="1524000"/>
            <a:ext cx="1676400" cy="1547813"/>
          </a:xfrm>
          <a:prstGeom prst="rect">
            <a:avLst/>
          </a:prstGeom>
        </p:spPr>
      </p:pic>
      <p:pic>
        <p:nvPicPr>
          <p:cNvPr id="7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575" y="1428750"/>
            <a:ext cx="1676400" cy="1643063"/>
          </a:xfrm>
          <a:prstGeom prst="rect">
            <a:avLst/>
          </a:prstGeom>
        </p:spPr>
      </p:pic>
      <p:pic>
        <p:nvPicPr>
          <p:cNvPr id="8" name="图片4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0" y="1500188"/>
            <a:ext cx="2257425" cy="1643062"/>
          </a:xfrm>
          <a:prstGeom prst="rect">
            <a:avLst/>
          </a:prstGeom>
        </p:spPr>
      </p:pic>
      <p:pic>
        <p:nvPicPr>
          <p:cNvPr id="9" name="图片5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1813" y="1357313"/>
            <a:ext cx="1905000" cy="1751012"/>
          </a:xfrm>
          <a:prstGeom prst="rect">
            <a:avLst/>
          </a:prstGeom>
        </p:spPr>
      </p:pic>
      <p:sp>
        <p:nvSpPr>
          <p:cNvPr id="10" name="文本1"/>
          <p:cNvSpPr txBox="1"/>
          <p:nvPr/>
        </p:nvSpPr>
        <p:spPr>
          <a:xfrm>
            <a:off x="680403" y="3739833"/>
            <a:ext cx="7505700" cy="101282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100"/>
              </a:lnSpc>
            </a:pPr>
            <a:r>
              <a:rPr lang="zh-CN" altLang="en-US" sz="1800" b="0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   </a:t>
            </a:r>
            <a:r>
              <a:rPr lang="zh-CN" altLang="en-US" sz="18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请你认真地想一想，你能通过怎样的方法把多边形</a:t>
            </a:r>
            <a:r>
              <a:rPr lang="zh-CN" altLang="en-US" sz="1800" b="1" i="0" dirty="0">
                <a:solidFill>
                  <a:srgbClr val="CC0000">
                    <a:alpha val="100000"/>
                  </a:srgbClr>
                </a:solidFill>
                <a:latin typeface="宋体"/>
                <a:ea typeface="宋体"/>
              </a:rPr>
              <a:t>转化</a:t>
            </a:r>
            <a:r>
              <a:rPr lang="zh-CN" altLang="en-US" sz="18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为三角形？</a:t>
            </a:r>
          </a:p>
        </p:txBody>
      </p:sp>
      <p:sp>
        <p:nvSpPr>
          <p:cNvPr id="11" name="形状1"/>
          <p:cNvSpPr txBox="1"/>
          <p:nvPr/>
        </p:nvSpPr>
        <p:spPr>
          <a:xfrm>
            <a:off x="2000250" y="1790700"/>
            <a:ext cx="969963" cy="995363"/>
          </a:xfrm>
          <a:prstGeom prst="line">
            <a:avLst/>
          </a:prstGeom>
          <a:solidFill>
            <a:srgbClr val="FFFFFF">
              <a:alpha val="0"/>
            </a:srgbClr>
          </a:solidFill>
          <a:ln w="25400">
            <a:solidFill>
              <a:srgbClr val="CC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2" name="形状2"/>
          <p:cNvSpPr txBox="1"/>
          <p:nvPr/>
        </p:nvSpPr>
        <p:spPr>
          <a:xfrm>
            <a:off x="3952875" y="1714500"/>
            <a:ext cx="762000" cy="990600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00CC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3" name="形状3"/>
          <p:cNvSpPr txBox="1"/>
          <p:nvPr/>
        </p:nvSpPr>
        <p:spPr>
          <a:xfrm>
            <a:off x="3429000" y="2286000"/>
            <a:ext cx="1285875" cy="385763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CC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4" name="形状4"/>
          <p:cNvSpPr txBox="1"/>
          <p:nvPr/>
        </p:nvSpPr>
        <p:spPr>
          <a:xfrm>
            <a:off x="5715000" y="1785938"/>
            <a:ext cx="571500" cy="928687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00CC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5" name="形状5"/>
          <p:cNvSpPr txBox="1"/>
          <p:nvPr/>
        </p:nvSpPr>
        <p:spPr>
          <a:xfrm>
            <a:off x="5143500" y="2286000"/>
            <a:ext cx="1214438" cy="500063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CC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6" name="形状6"/>
          <p:cNvSpPr txBox="1"/>
          <p:nvPr/>
        </p:nvSpPr>
        <p:spPr>
          <a:xfrm flipH="1">
            <a:off x="6357938" y="2000250"/>
            <a:ext cx="76200" cy="762000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0000FF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7" name="形状7"/>
          <p:cNvSpPr txBox="1"/>
          <p:nvPr/>
        </p:nvSpPr>
        <p:spPr>
          <a:xfrm>
            <a:off x="7215188" y="2357438"/>
            <a:ext cx="1143000" cy="571500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CC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8" name="形状8"/>
          <p:cNvSpPr txBox="1"/>
          <p:nvPr/>
        </p:nvSpPr>
        <p:spPr>
          <a:xfrm>
            <a:off x="7500938" y="1857375"/>
            <a:ext cx="785812" cy="1000125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00CC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9" name="形状9"/>
          <p:cNvSpPr txBox="1"/>
          <p:nvPr/>
        </p:nvSpPr>
        <p:spPr>
          <a:xfrm>
            <a:off x="7929563" y="1643063"/>
            <a:ext cx="428625" cy="1285875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0000FF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0" name="形状10"/>
          <p:cNvSpPr txBox="1"/>
          <p:nvPr/>
        </p:nvSpPr>
        <p:spPr>
          <a:xfrm flipH="1">
            <a:off x="8358188" y="2071688"/>
            <a:ext cx="142875" cy="785812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00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pic>
        <p:nvPicPr>
          <p:cNvPr id="21" name="图片6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571875"/>
            <a:ext cx="8715375" cy="2643188"/>
          </a:xfrm>
          <a:prstGeom prst="rect">
            <a:avLst/>
          </a:prstGeom>
        </p:spPr>
      </p:pic>
      <p:sp>
        <p:nvSpPr>
          <p:cNvPr id="22" name="文本2"/>
          <p:cNvSpPr txBox="1"/>
          <p:nvPr/>
        </p:nvSpPr>
        <p:spPr>
          <a:xfrm>
            <a:off x="4353878" y="4855845"/>
            <a:ext cx="647700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CC0000">
                    <a:alpha val="100000"/>
                  </a:srgbClr>
                </a:solidFill>
                <a:latin typeface="Calibri"/>
                <a:ea typeface="Calibri"/>
              </a:rPr>
              <a:t>3</a:t>
            </a:r>
          </a:p>
        </p:txBody>
      </p:sp>
      <p:sp>
        <p:nvSpPr>
          <p:cNvPr id="23" name="文本3"/>
          <p:cNvSpPr txBox="1"/>
          <p:nvPr/>
        </p:nvSpPr>
        <p:spPr>
          <a:xfrm>
            <a:off x="5168265" y="4855845"/>
            <a:ext cx="876300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CC0000">
                    <a:alpha val="100000"/>
                  </a:srgbClr>
                </a:solidFill>
                <a:latin typeface="Calibri"/>
                <a:ea typeface="Calibri"/>
              </a:rPr>
              <a:t>4</a:t>
            </a:r>
          </a:p>
        </p:txBody>
      </p:sp>
      <p:sp>
        <p:nvSpPr>
          <p:cNvPr id="24" name="文本4"/>
          <p:cNvSpPr txBox="1"/>
          <p:nvPr/>
        </p:nvSpPr>
        <p:spPr>
          <a:xfrm>
            <a:off x="5996940" y="4879658"/>
            <a:ext cx="723900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CC0000">
                    <a:alpha val="100000"/>
                  </a:srgbClr>
                </a:solidFill>
                <a:latin typeface="Calibri"/>
                <a:ea typeface="Calibri"/>
              </a:rPr>
              <a:t>5</a:t>
            </a:r>
          </a:p>
        </p:txBody>
      </p:sp>
      <p:sp>
        <p:nvSpPr>
          <p:cNvPr id="25" name="文本5"/>
          <p:cNvSpPr txBox="1"/>
          <p:nvPr/>
        </p:nvSpPr>
        <p:spPr>
          <a:xfrm>
            <a:off x="7782878" y="4808220"/>
            <a:ext cx="1028700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CC0000">
                    <a:alpha val="100000"/>
                  </a:srgbClr>
                </a:solidFill>
                <a:latin typeface="Calibri"/>
                <a:ea typeface="Calibri"/>
              </a:rPr>
              <a:t>n-2</a:t>
            </a:r>
          </a:p>
        </p:txBody>
      </p:sp>
      <p:sp>
        <p:nvSpPr>
          <p:cNvPr id="26" name="文本6"/>
          <p:cNvSpPr txBox="1"/>
          <p:nvPr/>
        </p:nvSpPr>
        <p:spPr>
          <a:xfrm>
            <a:off x="4058603" y="5594033"/>
            <a:ext cx="1414462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540 </a:t>
            </a:r>
            <a:r>
              <a:rPr lang="zh-CN" altLang="en-US" sz="2800" b="1" i="0" dirty="0">
                <a:solidFill>
                  <a:srgbClr val="CC0000">
                    <a:alpha val="100000"/>
                  </a:srgbClr>
                </a:solidFill>
                <a:latin typeface="宋体"/>
                <a:ea typeface="宋体"/>
              </a:rPr>
              <a:t>°</a:t>
            </a:r>
          </a:p>
        </p:txBody>
      </p:sp>
      <p:sp>
        <p:nvSpPr>
          <p:cNvPr id="27" name="文本7"/>
          <p:cNvSpPr txBox="1"/>
          <p:nvPr/>
        </p:nvSpPr>
        <p:spPr>
          <a:xfrm>
            <a:off x="4925378" y="5594033"/>
            <a:ext cx="1504950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720 </a:t>
            </a:r>
            <a:r>
              <a:rPr lang="zh-CN" altLang="en-US" sz="2800" b="1" i="0" dirty="0">
                <a:solidFill>
                  <a:srgbClr val="CC0000">
                    <a:alpha val="100000"/>
                  </a:srgbClr>
                </a:solidFill>
                <a:latin typeface="宋体"/>
                <a:ea typeface="宋体"/>
              </a:rPr>
              <a:t>°</a:t>
            </a:r>
          </a:p>
        </p:txBody>
      </p:sp>
      <p:sp>
        <p:nvSpPr>
          <p:cNvPr id="28" name="文本8"/>
          <p:cNvSpPr txBox="1"/>
          <p:nvPr/>
        </p:nvSpPr>
        <p:spPr>
          <a:xfrm>
            <a:off x="5735003" y="5636895"/>
            <a:ext cx="1738312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900 </a:t>
            </a:r>
            <a:r>
              <a:rPr lang="zh-CN" altLang="en-US" sz="2800" b="1" i="0" dirty="0">
                <a:solidFill>
                  <a:srgbClr val="CC0000">
                    <a:alpha val="100000"/>
                  </a:srgbClr>
                </a:solidFill>
                <a:latin typeface="宋体"/>
                <a:ea typeface="宋体"/>
              </a:rPr>
              <a:t>°</a:t>
            </a:r>
          </a:p>
        </p:txBody>
      </p:sp>
      <p:grpSp>
        <p:nvGrpSpPr>
          <p:cNvPr id="29" name="组合2"/>
          <p:cNvGrpSpPr/>
          <p:nvPr/>
        </p:nvGrpSpPr>
        <p:grpSpPr>
          <a:xfrm>
            <a:off x="7354253" y="5149533"/>
            <a:ext cx="2405062" cy="1206500"/>
            <a:chOff x="0" y="0"/>
            <a:chExt cx="2405062" cy="1206500"/>
          </a:xfrm>
        </p:grpSpPr>
        <p:sp>
          <p:nvSpPr>
            <p:cNvPr id="30" name="文本15"/>
            <p:cNvSpPr txBox="1"/>
            <p:nvPr/>
          </p:nvSpPr>
          <p:spPr>
            <a:xfrm>
              <a:off x="0" y="428770"/>
              <a:ext cx="2405062" cy="71389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CC0000">
                      <a:alpha val="100000"/>
                    </a:srgbClr>
                  </a:solidFill>
                  <a:latin typeface="Times New Roman"/>
                  <a:ea typeface="Times New Roman"/>
                </a:rPr>
                <a:t>(</a:t>
              </a:r>
              <a:r>
                <a:rPr lang="zh-CN" altLang="en-US" sz="2800" b="1" i="0" dirty="0">
                  <a:solidFill>
                    <a:srgbClr val="CC0000">
                      <a:alpha val="100000"/>
                    </a:srgbClr>
                  </a:solidFill>
                  <a:latin typeface="Calibri"/>
                  <a:ea typeface="Calibri"/>
                </a:rPr>
                <a:t>n-2)  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180 </a:t>
              </a:r>
              <a:r>
                <a:rPr lang="zh-CN" altLang="en-US" sz="2800" b="1" i="0" dirty="0">
                  <a:solidFill>
                    <a:srgbClr val="CC0000">
                      <a:alpha val="100000"/>
                    </a:srgbClr>
                  </a:solidFill>
                  <a:latin typeface="宋体"/>
                  <a:ea typeface="宋体"/>
                </a:rPr>
                <a:t>°</a:t>
              </a:r>
            </a:p>
          </p:txBody>
        </p:sp>
        <p:sp>
          <p:nvSpPr>
            <p:cNvPr id="31" name="文本16"/>
            <p:cNvSpPr txBox="1"/>
            <p:nvPr/>
          </p:nvSpPr>
          <p:spPr>
            <a:xfrm>
              <a:off x="714375" y="0"/>
              <a:ext cx="404812" cy="12065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7200"/>
                </a:lnSpc>
              </a:pPr>
              <a:r>
                <a:rPr lang="zh-CN" altLang="en-US" sz="6000" b="0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.</a:t>
              </a:r>
            </a:p>
          </p:txBody>
        </p:sp>
      </p:grpSp>
      <p:pic>
        <p:nvPicPr>
          <p:cNvPr id="32" name="图片7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9000" y="1036638"/>
            <a:ext cx="1323975" cy="463550"/>
          </a:xfrm>
          <a:prstGeom prst="rect">
            <a:avLst/>
          </a:prstGeom>
        </p:spPr>
      </p:pic>
      <p:pic>
        <p:nvPicPr>
          <p:cNvPr id="33" name="图片8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8275" y="1108075"/>
            <a:ext cx="1323975" cy="463550"/>
          </a:xfrm>
          <a:prstGeom prst="rect">
            <a:avLst/>
          </a:prstGeom>
        </p:spPr>
      </p:pic>
      <p:pic>
        <p:nvPicPr>
          <p:cNvPr id="34" name="图片9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6625" y="1143000"/>
            <a:ext cx="1323975" cy="463550"/>
          </a:xfrm>
          <a:prstGeom prst="rect">
            <a:avLst/>
          </a:prstGeom>
        </p:spPr>
      </p:pic>
      <p:sp>
        <p:nvSpPr>
          <p:cNvPr id="35" name="文本9"/>
          <p:cNvSpPr txBox="1"/>
          <p:nvPr/>
        </p:nvSpPr>
        <p:spPr>
          <a:xfrm>
            <a:off x="7497128" y="2950845"/>
            <a:ext cx="1476375" cy="65246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七边形</a:t>
            </a:r>
          </a:p>
        </p:txBody>
      </p:sp>
      <p:sp>
        <p:nvSpPr>
          <p:cNvPr id="36" name="文本10"/>
          <p:cNvSpPr txBox="1"/>
          <p:nvPr/>
        </p:nvSpPr>
        <p:spPr>
          <a:xfrm>
            <a:off x="5425440" y="2879408"/>
            <a:ext cx="1476375" cy="65246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六边形</a:t>
            </a:r>
          </a:p>
        </p:txBody>
      </p:sp>
      <p:sp>
        <p:nvSpPr>
          <p:cNvPr id="37" name="文本11"/>
          <p:cNvSpPr txBox="1"/>
          <p:nvPr/>
        </p:nvSpPr>
        <p:spPr>
          <a:xfrm>
            <a:off x="3568065" y="2879408"/>
            <a:ext cx="1476375" cy="65246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五边形</a:t>
            </a:r>
          </a:p>
        </p:txBody>
      </p:sp>
      <p:sp>
        <p:nvSpPr>
          <p:cNvPr id="38" name="文本12"/>
          <p:cNvSpPr txBox="1"/>
          <p:nvPr/>
        </p:nvSpPr>
        <p:spPr>
          <a:xfrm>
            <a:off x="1996440" y="2879408"/>
            <a:ext cx="1476375" cy="65246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四边形</a:t>
            </a:r>
          </a:p>
        </p:txBody>
      </p:sp>
      <p:sp>
        <p:nvSpPr>
          <p:cNvPr id="39" name="文本13"/>
          <p:cNvSpPr txBox="1"/>
          <p:nvPr/>
        </p:nvSpPr>
        <p:spPr>
          <a:xfrm>
            <a:off x="424815" y="2807970"/>
            <a:ext cx="1476375" cy="65246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4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三角形</a:t>
            </a:r>
          </a:p>
        </p:txBody>
      </p:sp>
      <p:grpSp>
        <p:nvGrpSpPr>
          <p:cNvPr id="40" name="组合3"/>
          <p:cNvGrpSpPr/>
          <p:nvPr/>
        </p:nvGrpSpPr>
        <p:grpSpPr>
          <a:xfrm>
            <a:off x="57151" y="349003"/>
            <a:ext cx="1833562" cy="713716"/>
            <a:chOff x="0" y="0"/>
            <a:chExt cx="1833562" cy="713716"/>
          </a:xfrm>
        </p:grpSpPr>
        <p:sp>
          <p:nvSpPr>
            <p:cNvPr id="41" name="形状12"/>
            <p:cNvSpPr txBox="1"/>
            <p:nvPr/>
          </p:nvSpPr>
          <p:spPr>
            <a:xfrm>
              <a:off x="75247" y="1246"/>
              <a:ext cx="1571625" cy="642937"/>
            </a:xfrm>
            <a:prstGeom prst="roundRect">
              <a:avLst/>
            </a:prstGeom>
            <a:solidFill>
              <a:srgbClr val="DEAEFF">
                <a:alpha val="100000"/>
              </a:srgbClr>
            </a:solidFill>
            <a:ln w="38100">
              <a:solidFill>
                <a:srgbClr val="0070C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2" name="文本17"/>
            <p:cNvSpPr txBox="1"/>
            <p:nvPr/>
          </p:nvSpPr>
          <p:spPr>
            <a:xfrm>
              <a:off x="0" y="0"/>
              <a:ext cx="1833562" cy="71371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合作探究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fill="hold" tmFilter="0,0; 0.14,0.36; 0.43,0.73; 0.71,0.91; 1.0,1.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fill="hold" tmFilter="0.0,0.0; 0.25,0.07; 0.50,0.2; 0.75,0.467; 1.0,1.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fill="hold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fill="hold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fill="hold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 fill="hold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fill="hold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 fill="hold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fill="hold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 fill="hold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fill="hold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 fill="hold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fill="hold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fill="hold" tmFilter="0,0; 0.14,0.36; 0.43,0.73; 0.71,0.91; 1.0,1.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fill="hold" tmFilter="0.0,0.0; 0.25,0.07; 0.50,0.2; 0.75,0.467; 1.0,1.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fill="hold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fill="hold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fill="hold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 fill="hold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fill="hold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 fill="hold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fill="hold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 fill="hold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fill="hold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 fill="hold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fill="hold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29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911" fill="hold" tmFilter="0,0; 0.14,0.36; 0.43,0.73; 0.71,0.91; 1.0,1.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fill="hold" tmFilter="0.0,0.0; 0.25,0.07; 0.50,0.2; 0.75,0.467; 1.0,1.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fill="hold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6" fill="hold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2" fill="hold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13" fill="hold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83" fill="hold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13" fill="hold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83" fill="hold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13" fill="hold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83" fill="hold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13" fill="hold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83" fill="hold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29" grpId="2" animBg="1"/>
      <p:bldP spid="32" grpId="0" animBg="1"/>
      <p:bldP spid="33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67628" y="1307783"/>
            <a:ext cx="4191000" cy="4262437"/>
            <a:chOff x="0" y="0"/>
            <a:chExt cx="4191000" cy="4262437"/>
          </a:xfrm>
        </p:grpSpPr>
        <p:sp>
          <p:nvSpPr>
            <p:cNvPr id="3" name="形状1"/>
            <p:cNvSpPr txBox="1"/>
            <p:nvPr/>
          </p:nvSpPr>
          <p:spPr>
            <a:xfrm rot="20153067">
              <a:off x="563690" y="600244"/>
              <a:ext cx="3142336" cy="2649181"/>
            </a:xfrm>
            <a:prstGeom prst="pentagon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文本1"/>
            <p:cNvSpPr txBox="1"/>
            <p:nvPr/>
          </p:nvSpPr>
          <p:spPr>
            <a:xfrm>
              <a:off x="1551214" y="3394263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E</a:t>
              </a:r>
            </a:p>
          </p:txBody>
        </p:sp>
        <p:sp>
          <p:nvSpPr>
            <p:cNvPr id="5" name="文本2"/>
            <p:cNvSpPr txBox="1"/>
            <p:nvPr/>
          </p:nvSpPr>
          <p:spPr>
            <a:xfrm>
              <a:off x="0" y="1904099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A</a:t>
              </a:r>
            </a:p>
          </p:txBody>
        </p:sp>
        <p:sp>
          <p:nvSpPr>
            <p:cNvPr id="6" name="文本3"/>
            <p:cNvSpPr txBox="1"/>
            <p:nvPr/>
          </p:nvSpPr>
          <p:spPr>
            <a:xfrm>
              <a:off x="3510643" y="2498986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D</a:t>
              </a:r>
            </a:p>
          </p:txBody>
        </p:sp>
        <p:sp>
          <p:nvSpPr>
            <p:cNvPr id="7" name="文本4"/>
            <p:cNvSpPr txBox="1"/>
            <p:nvPr/>
          </p:nvSpPr>
          <p:spPr>
            <a:xfrm>
              <a:off x="3347357" y="429314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C</a:t>
              </a:r>
            </a:p>
          </p:txBody>
        </p:sp>
        <p:sp>
          <p:nvSpPr>
            <p:cNvPr id="8" name="文本5"/>
            <p:cNvSpPr txBox="1"/>
            <p:nvPr/>
          </p:nvSpPr>
          <p:spPr>
            <a:xfrm>
              <a:off x="1387929" y="0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B</a:t>
              </a:r>
            </a:p>
          </p:txBody>
        </p:sp>
      </p:grpSp>
      <p:grpSp>
        <p:nvGrpSpPr>
          <p:cNvPr id="9" name="组合2"/>
          <p:cNvGrpSpPr/>
          <p:nvPr/>
        </p:nvGrpSpPr>
        <p:grpSpPr>
          <a:xfrm>
            <a:off x="4068128" y="1093470"/>
            <a:ext cx="4191000" cy="4476750"/>
            <a:chOff x="0" y="0"/>
            <a:chExt cx="4191000" cy="4476750"/>
          </a:xfrm>
        </p:grpSpPr>
        <p:sp>
          <p:nvSpPr>
            <p:cNvPr id="10" name="形状2"/>
            <p:cNvSpPr txBox="1"/>
            <p:nvPr/>
          </p:nvSpPr>
          <p:spPr>
            <a:xfrm rot="20153067">
              <a:off x="563688" y="629230"/>
              <a:ext cx="3142336" cy="2788611"/>
            </a:xfrm>
            <a:prstGeom prst="pentagon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1" name="文本6"/>
            <p:cNvSpPr txBox="1"/>
            <p:nvPr/>
          </p:nvSpPr>
          <p:spPr>
            <a:xfrm>
              <a:off x="1551213" y="3572909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E</a:t>
              </a:r>
            </a:p>
          </p:txBody>
        </p:sp>
        <p:sp>
          <p:nvSpPr>
            <p:cNvPr id="12" name="文本7"/>
            <p:cNvSpPr txBox="1"/>
            <p:nvPr/>
          </p:nvSpPr>
          <p:spPr>
            <a:xfrm>
              <a:off x="0" y="2004315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A</a:t>
              </a:r>
            </a:p>
          </p:txBody>
        </p:sp>
        <p:sp>
          <p:nvSpPr>
            <p:cNvPr id="13" name="文本8"/>
            <p:cNvSpPr txBox="1"/>
            <p:nvPr/>
          </p:nvSpPr>
          <p:spPr>
            <a:xfrm>
              <a:off x="3510642" y="2630513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D</a:t>
              </a:r>
            </a:p>
          </p:txBody>
        </p:sp>
        <p:sp>
          <p:nvSpPr>
            <p:cNvPr id="14" name="文本9"/>
            <p:cNvSpPr txBox="1"/>
            <p:nvPr/>
          </p:nvSpPr>
          <p:spPr>
            <a:xfrm>
              <a:off x="3347357" y="451910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C</a:t>
              </a:r>
            </a:p>
          </p:txBody>
        </p:sp>
        <p:sp>
          <p:nvSpPr>
            <p:cNvPr id="15" name="文本10"/>
            <p:cNvSpPr txBox="1"/>
            <p:nvPr/>
          </p:nvSpPr>
          <p:spPr>
            <a:xfrm>
              <a:off x="1387932" y="0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67628" y="1307783"/>
            <a:ext cx="4191000" cy="4262437"/>
            <a:chOff x="0" y="0"/>
            <a:chExt cx="4191000" cy="4262437"/>
          </a:xfrm>
        </p:grpSpPr>
        <p:sp>
          <p:nvSpPr>
            <p:cNvPr id="3" name="形状1"/>
            <p:cNvSpPr txBox="1"/>
            <p:nvPr/>
          </p:nvSpPr>
          <p:spPr>
            <a:xfrm rot="20153067">
              <a:off x="563690" y="600244"/>
              <a:ext cx="3142336" cy="2649181"/>
            </a:xfrm>
            <a:prstGeom prst="pentagon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文本3"/>
            <p:cNvSpPr txBox="1"/>
            <p:nvPr/>
          </p:nvSpPr>
          <p:spPr>
            <a:xfrm>
              <a:off x="1551214" y="3394263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E</a:t>
              </a:r>
            </a:p>
          </p:txBody>
        </p:sp>
        <p:sp>
          <p:nvSpPr>
            <p:cNvPr id="5" name="文本4"/>
            <p:cNvSpPr txBox="1"/>
            <p:nvPr/>
          </p:nvSpPr>
          <p:spPr>
            <a:xfrm>
              <a:off x="0" y="1904099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A</a:t>
              </a:r>
            </a:p>
          </p:txBody>
        </p:sp>
        <p:sp>
          <p:nvSpPr>
            <p:cNvPr id="6" name="文本5"/>
            <p:cNvSpPr txBox="1"/>
            <p:nvPr/>
          </p:nvSpPr>
          <p:spPr>
            <a:xfrm>
              <a:off x="3510643" y="2498986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D</a:t>
              </a:r>
            </a:p>
          </p:txBody>
        </p:sp>
        <p:sp>
          <p:nvSpPr>
            <p:cNvPr id="7" name="文本6"/>
            <p:cNvSpPr txBox="1"/>
            <p:nvPr/>
          </p:nvSpPr>
          <p:spPr>
            <a:xfrm>
              <a:off x="3347357" y="429314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C</a:t>
              </a:r>
            </a:p>
          </p:txBody>
        </p:sp>
        <p:sp>
          <p:nvSpPr>
            <p:cNvPr id="8" name="文本7"/>
            <p:cNvSpPr txBox="1"/>
            <p:nvPr/>
          </p:nvSpPr>
          <p:spPr>
            <a:xfrm>
              <a:off x="1387929" y="0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B</a:t>
              </a:r>
            </a:p>
          </p:txBody>
        </p:sp>
      </p:grpSp>
      <p:grpSp>
        <p:nvGrpSpPr>
          <p:cNvPr id="9" name="组合2"/>
          <p:cNvGrpSpPr/>
          <p:nvPr/>
        </p:nvGrpSpPr>
        <p:grpSpPr>
          <a:xfrm>
            <a:off x="2067878" y="2236470"/>
            <a:ext cx="1404937" cy="1765300"/>
            <a:chOff x="0" y="0"/>
            <a:chExt cx="1404937" cy="1765300"/>
          </a:xfrm>
        </p:grpSpPr>
        <p:sp>
          <p:nvSpPr>
            <p:cNvPr id="10" name="文本8"/>
            <p:cNvSpPr txBox="1"/>
            <p:nvPr/>
          </p:nvSpPr>
          <p:spPr>
            <a:xfrm>
              <a:off x="0" y="0"/>
              <a:ext cx="1404937" cy="1636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10600"/>
                </a:lnSpc>
              </a:pPr>
              <a:r>
                <a:rPr lang="zh-CN" altLang="en-US" sz="8799" b="0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.</a:t>
              </a:r>
            </a:p>
          </p:txBody>
        </p:sp>
        <p:sp>
          <p:nvSpPr>
            <p:cNvPr id="11" name="文本9"/>
            <p:cNvSpPr txBox="1"/>
            <p:nvPr/>
          </p:nvSpPr>
          <p:spPr>
            <a:xfrm>
              <a:off x="71437" y="928561"/>
              <a:ext cx="690562" cy="83673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300"/>
                </a:lnSpc>
              </a:pPr>
              <a:r>
                <a:rPr lang="zh-CN" altLang="en-US" sz="36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p</a:t>
              </a:r>
            </a:p>
          </p:txBody>
        </p:sp>
      </p:grpSp>
      <p:grpSp>
        <p:nvGrpSpPr>
          <p:cNvPr id="12" name="组合3"/>
          <p:cNvGrpSpPr/>
          <p:nvPr/>
        </p:nvGrpSpPr>
        <p:grpSpPr>
          <a:xfrm>
            <a:off x="4068128" y="1093470"/>
            <a:ext cx="4191000" cy="4476750"/>
            <a:chOff x="0" y="0"/>
            <a:chExt cx="4191000" cy="4476750"/>
          </a:xfrm>
        </p:grpSpPr>
        <p:sp>
          <p:nvSpPr>
            <p:cNvPr id="13" name="形状2"/>
            <p:cNvSpPr txBox="1"/>
            <p:nvPr/>
          </p:nvSpPr>
          <p:spPr>
            <a:xfrm rot="20153067">
              <a:off x="563688" y="629230"/>
              <a:ext cx="3142336" cy="2788611"/>
            </a:xfrm>
            <a:prstGeom prst="pentagon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4" name="文本10"/>
            <p:cNvSpPr txBox="1"/>
            <p:nvPr/>
          </p:nvSpPr>
          <p:spPr>
            <a:xfrm>
              <a:off x="1551213" y="3572909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E</a:t>
              </a:r>
            </a:p>
          </p:txBody>
        </p:sp>
        <p:sp>
          <p:nvSpPr>
            <p:cNvPr id="15" name="文本11"/>
            <p:cNvSpPr txBox="1"/>
            <p:nvPr/>
          </p:nvSpPr>
          <p:spPr>
            <a:xfrm>
              <a:off x="0" y="2004315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A</a:t>
              </a:r>
            </a:p>
          </p:txBody>
        </p:sp>
        <p:sp>
          <p:nvSpPr>
            <p:cNvPr id="16" name="文本12"/>
            <p:cNvSpPr txBox="1"/>
            <p:nvPr/>
          </p:nvSpPr>
          <p:spPr>
            <a:xfrm>
              <a:off x="3510642" y="2630513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D</a:t>
              </a:r>
            </a:p>
          </p:txBody>
        </p:sp>
        <p:sp>
          <p:nvSpPr>
            <p:cNvPr id="17" name="文本13"/>
            <p:cNvSpPr txBox="1"/>
            <p:nvPr/>
          </p:nvSpPr>
          <p:spPr>
            <a:xfrm>
              <a:off x="3347357" y="451910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C</a:t>
              </a:r>
            </a:p>
          </p:txBody>
        </p:sp>
        <p:sp>
          <p:nvSpPr>
            <p:cNvPr id="18" name="文本14"/>
            <p:cNvSpPr txBox="1"/>
            <p:nvPr/>
          </p:nvSpPr>
          <p:spPr>
            <a:xfrm>
              <a:off x="1387932" y="0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B</a:t>
              </a:r>
            </a:p>
          </p:txBody>
        </p:sp>
      </p:grpSp>
      <p:sp>
        <p:nvSpPr>
          <p:cNvPr id="19" name="文本1"/>
          <p:cNvSpPr txBox="1"/>
          <p:nvPr/>
        </p:nvSpPr>
        <p:spPr>
          <a:xfrm>
            <a:off x="6627971" y="3357547"/>
            <a:ext cx="1404938" cy="163671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0600"/>
              </a:lnSpc>
            </a:pPr>
            <a:r>
              <a:rPr lang="zh-CN" altLang="en-US" sz="8799" b="0" i="0" dirty="0">
                <a:solidFill>
                  <a:srgbClr val="FF0000">
                    <a:alpha val="100000"/>
                  </a:srgbClr>
                </a:solidFill>
                <a:latin typeface="Calibri"/>
                <a:ea typeface="Calibri"/>
              </a:rPr>
              <a:t>.</a:t>
            </a:r>
          </a:p>
        </p:txBody>
      </p:sp>
      <p:sp>
        <p:nvSpPr>
          <p:cNvPr id="20" name="文本2"/>
          <p:cNvSpPr txBox="1"/>
          <p:nvPr/>
        </p:nvSpPr>
        <p:spPr>
          <a:xfrm>
            <a:off x="6639878" y="4233545"/>
            <a:ext cx="690562" cy="83661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67628" y="1307783"/>
            <a:ext cx="4191000" cy="4262437"/>
            <a:chOff x="0" y="0"/>
            <a:chExt cx="4191000" cy="4262437"/>
          </a:xfrm>
        </p:grpSpPr>
        <p:sp>
          <p:nvSpPr>
            <p:cNvPr id="3" name="形状4"/>
            <p:cNvSpPr txBox="1"/>
            <p:nvPr/>
          </p:nvSpPr>
          <p:spPr>
            <a:xfrm rot="20153067">
              <a:off x="563690" y="600244"/>
              <a:ext cx="3142336" cy="2649181"/>
            </a:xfrm>
            <a:prstGeom prst="pentagon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文本3"/>
            <p:cNvSpPr txBox="1"/>
            <p:nvPr/>
          </p:nvSpPr>
          <p:spPr>
            <a:xfrm>
              <a:off x="1551214" y="3394263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E</a:t>
              </a:r>
            </a:p>
          </p:txBody>
        </p:sp>
        <p:sp>
          <p:nvSpPr>
            <p:cNvPr id="5" name="文本4"/>
            <p:cNvSpPr txBox="1"/>
            <p:nvPr/>
          </p:nvSpPr>
          <p:spPr>
            <a:xfrm>
              <a:off x="0" y="1904099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A</a:t>
              </a:r>
            </a:p>
          </p:txBody>
        </p:sp>
        <p:sp>
          <p:nvSpPr>
            <p:cNvPr id="6" name="文本5"/>
            <p:cNvSpPr txBox="1"/>
            <p:nvPr/>
          </p:nvSpPr>
          <p:spPr>
            <a:xfrm>
              <a:off x="3510643" y="2498986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D</a:t>
              </a:r>
            </a:p>
          </p:txBody>
        </p:sp>
        <p:sp>
          <p:nvSpPr>
            <p:cNvPr id="7" name="文本6"/>
            <p:cNvSpPr txBox="1"/>
            <p:nvPr/>
          </p:nvSpPr>
          <p:spPr>
            <a:xfrm>
              <a:off x="3347357" y="429314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C</a:t>
              </a:r>
            </a:p>
          </p:txBody>
        </p:sp>
        <p:sp>
          <p:nvSpPr>
            <p:cNvPr id="8" name="文本7"/>
            <p:cNvSpPr txBox="1"/>
            <p:nvPr/>
          </p:nvSpPr>
          <p:spPr>
            <a:xfrm>
              <a:off x="1387929" y="0"/>
              <a:ext cx="680357" cy="86817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B</a:t>
              </a:r>
            </a:p>
          </p:txBody>
        </p:sp>
      </p:grpSp>
      <p:grpSp>
        <p:nvGrpSpPr>
          <p:cNvPr id="9" name="组合2"/>
          <p:cNvGrpSpPr/>
          <p:nvPr/>
        </p:nvGrpSpPr>
        <p:grpSpPr>
          <a:xfrm>
            <a:off x="714375" y="2071688"/>
            <a:ext cx="2786063" cy="2714625"/>
            <a:chOff x="0" y="0"/>
            <a:chExt cx="2786063" cy="2714625"/>
          </a:xfrm>
        </p:grpSpPr>
        <p:sp>
          <p:nvSpPr>
            <p:cNvPr id="10" name="形状5"/>
            <p:cNvSpPr txBox="1"/>
            <p:nvPr/>
          </p:nvSpPr>
          <p:spPr>
            <a:xfrm>
              <a:off x="928688" y="0"/>
              <a:ext cx="642938" cy="11430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CC0000">
                  <a:alpha val="100000"/>
                </a:srgbClr>
              </a:solidFill>
              <a:prstDash val="sysDash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1" name="形状6"/>
            <p:cNvSpPr txBox="1"/>
            <p:nvPr/>
          </p:nvSpPr>
          <p:spPr>
            <a:xfrm flipH="1">
              <a:off x="0" y="1285875"/>
              <a:ext cx="1500188" cy="21431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CC0000">
                  <a:alpha val="100000"/>
                </a:srgbClr>
              </a:solidFill>
              <a:prstDash val="sysDash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2" name="形状7"/>
            <p:cNvSpPr txBox="1"/>
            <p:nvPr/>
          </p:nvSpPr>
          <p:spPr>
            <a:xfrm flipH="1">
              <a:off x="1143000" y="1285875"/>
              <a:ext cx="428625" cy="14287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CC0000">
                  <a:alpha val="100000"/>
                </a:srgbClr>
              </a:solidFill>
              <a:prstDash val="sysDash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3" name="文本8"/>
            <p:cNvSpPr txBox="1"/>
            <p:nvPr/>
          </p:nvSpPr>
          <p:spPr>
            <a:xfrm>
              <a:off x="1379150" y="256586"/>
              <a:ext cx="1404938" cy="163704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10600"/>
                </a:lnSpc>
              </a:pPr>
              <a:r>
                <a:rPr lang="zh-CN" altLang="en-US" sz="8799" b="0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.</a:t>
              </a:r>
            </a:p>
          </p:txBody>
        </p:sp>
        <p:sp>
          <p:nvSpPr>
            <p:cNvPr id="14" name="形状8"/>
            <p:cNvSpPr txBox="1"/>
            <p:nvPr/>
          </p:nvSpPr>
          <p:spPr>
            <a:xfrm flipH="1">
              <a:off x="1643063" y="285750"/>
              <a:ext cx="1071563" cy="928688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CC0000">
                  <a:alpha val="100000"/>
                </a:srgbClr>
              </a:solidFill>
              <a:prstDash val="sysDash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5" name="形状9"/>
            <p:cNvSpPr txBox="1"/>
            <p:nvPr/>
          </p:nvSpPr>
          <p:spPr>
            <a:xfrm rot="10800000">
              <a:off x="1643063" y="1285875"/>
              <a:ext cx="1143000" cy="642938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CC0000">
                  <a:alpha val="100000"/>
                </a:srgbClr>
              </a:solidFill>
              <a:prstDash val="sysDash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6" name="文本9"/>
            <p:cNvSpPr txBox="1"/>
            <p:nvPr/>
          </p:nvSpPr>
          <p:spPr>
            <a:xfrm>
              <a:off x="1444466" y="1113614"/>
              <a:ext cx="690563" cy="83682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300"/>
                </a:lnSpc>
              </a:pPr>
              <a:r>
                <a:rPr lang="zh-CN" altLang="en-US" sz="36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p</a:t>
              </a:r>
            </a:p>
          </p:txBody>
        </p:sp>
      </p:grpSp>
      <p:grpSp>
        <p:nvGrpSpPr>
          <p:cNvPr id="17" name="组合3"/>
          <p:cNvGrpSpPr/>
          <p:nvPr/>
        </p:nvGrpSpPr>
        <p:grpSpPr>
          <a:xfrm>
            <a:off x="4049717" y="1093470"/>
            <a:ext cx="4191000" cy="4476750"/>
            <a:chOff x="0" y="0"/>
            <a:chExt cx="4191000" cy="4476750"/>
          </a:xfrm>
        </p:grpSpPr>
        <p:sp>
          <p:nvSpPr>
            <p:cNvPr id="18" name="形状10"/>
            <p:cNvSpPr txBox="1"/>
            <p:nvPr/>
          </p:nvSpPr>
          <p:spPr>
            <a:xfrm rot="20153067">
              <a:off x="563688" y="629230"/>
              <a:ext cx="3142336" cy="2788611"/>
            </a:xfrm>
            <a:prstGeom prst="pentagon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9" name="文本10"/>
            <p:cNvSpPr txBox="1"/>
            <p:nvPr/>
          </p:nvSpPr>
          <p:spPr>
            <a:xfrm>
              <a:off x="1551213" y="3572909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E</a:t>
              </a:r>
            </a:p>
          </p:txBody>
        </p:sp>
        <p:sp>
          <p:nvSpPr>
            <p:cNvPr id="20" name="文本11"/>
            <p:cNvSpPr txBox="1"/>
            <p:nvPr/>
          </p:nvSpPr>
          <p:spPr>
            <a:xfrm>
              <a:off x="0" y="2004315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A</a:t>
              </a:r>
            </a:p>
          </p:txBody>
        </p:sp>
        <p:sp>
          <p:nvSpPr>
            <p:cNvPr id="21" name="文本12"/>
            <p:cNvSpPr txBox="1"/>
            <p:nvPr/>
          </p:nvSpPr>
          <p:spPr>
            <a:xfrm>
              <a:off x="3510642" y="2630513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D</a:t>
              </a:r>
            </a:p>
          </p:txBody>
        </p:sp>
        <p:sp>
          <p:nvSpPr>
            <p:cNvPr id="22" name="文本13"/>
            <p:cNvSpPr txBox="1"/>
            <p:nvPr/>
          </p:nvSpPr>
          <p:spPr>
            <a:xfrm>
              <a:off x="3347357" y="451910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C</a:t>
              </a:r>
            </a:p>
          </p:txBody>
        </p:sp>
        <p:sp>
          <p:nvSpPr>
            <p:cNvPr id="23" name="文本14"/>
            <p:cNvSpPr txBox="1"/>
            <p:nvPr/>
          </p:nvSpPr>
          <p:spPr>
            <a:xfrm>
              <a:off x="1387932" y="0"/>
              <a:ext cx="680358" cy="9038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B</a:t>
              </a:r>
            </a:p>
          </p:txBody>
        </p:sp>
      </p:grpSp>
      <p:sp>
        <p:nvSpPr>
          <p:cNvPr id="24" name="形状1"/>
          <p:cNvSpPr txBox="1"/>
          <p:nvPr/>
        </p:nvSpPr>
        <p:spPr>
          <a:xfrm>
            <a:off x="5643563" y="1928813"/>
            <a:ext cx="1143000" cy="2357437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CC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5" name="形状2"/>
          <p:cNvSpPr txBox="1"/>
          <p:nvPr/>
        </p:nvSpPr>
        <p:spPr>
          <a:xfrm rot="10800000">
            <a:off x="4643438" y="3429000"/>
            <a:ext cx="2143125" cy="928688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CC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6" name="文本1"/>
          <p:cNvSpPr txBox="1"/>
          <p:nvPr/>
        </p:nvSpPr>
        <p:spPr>
          <a:xfrm>
            <a:off x="6578945" y="3318721"/>
            <a:ext cx="1404938" cy="163671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0600"/>
              </a:lnSpc>
            </a:pPr>
            <a:r>
              <a:rPr lang="zh-CN" altLang="en-US" sz="8799" b="0" i="0" dirty="0">
                <a:solidFill>
                  <a:srgbClr val="FF0000">
                    <a:alpha val="100000"/>
                  </a:srgbClr>
                </a:solidFill>
                <a:latin typeface="Calibri"/>
                <a:ea typeface="Calibri"/>
              </a:rPr>
              <a:t>.</a:t>
            </a:r>
          </a:p>
        </p:txBody>
      </p:sp>
      <p:sp>
        <p:nvSpPr>
          <p:cNvPr id="27" name="形状3"/>
          <p:cNvSpPr txBox="1"/>
          <p:nvPr/>
        </p:nvSpPr>
        <p:spPr>
          <a:xfrm flipH="1">
            <a:off x="6858000" y="2214563"/>
            <a:ext cx="571500" cy="2000250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CC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8" name="文本2"/>
          <p:cNvSpPr txBox="1"/>
          <p:nvPr/>
        </p:nvSpPr>
        <p:spPr>
          <a:xfrm>
            <a:off x="6639878" y="4233545"/>
            <a:ext cx="690562" cy="83661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805777" y="1667113"/>
            <a:ext cx="7099173" cy="352443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700"/>
              </a:lnSpc>
            </a:pPr>
            <a:r>
              <a:rPr lang="zh-CN" altLang="en-US" sz="202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从</a:t>
            </a:r>
            <a:r>
              <a:rPr lang="zh-CN" altLang="en-US" sz="202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一个顶点</a:t>
            </a:r>
            <a:r>
              <a:rPr lang="zh-CN" altLang="en-US" sz="202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出发，能将多边形分割成  </a:t>
            </a:r>
            <a:r>
              <a:rPr lang="zh-CN" altLang="en-US" sz="254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(n-2)</a:t>
            </a:r>
            <a:r>
              <a:rPr lang="zh-CN" altLang="en-US" sz="254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</a:t>
            </a:r>
            <a:r>
              <a:rPr lang="zh-CN" altLang="en-US" sz="202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个三角形</a:t>
            </a:r>
          </a:p>
          <a:p>
            <a:pPr marL="0" algn="l"/>
            <a:endParaRPr lang="zh-CN" altLang="en-US" sz="2024" b="0" i="0" dirty="0">
              <a:solidFill>
                <a:srgbClr val="000000">
                  <a:alpha val="100000"/>
                </a:srgbClr>
              </a:solidFill>
              <a:latin typeface="微软雅黑"/>
              <a:ea typeface="微软雅黑"/>
            </a:endParaRPr>
          </a:p>
          <a:p>
            <a:pPr marL="0" algn="l">
              <a:lnSpc>
                <a:spcPts val="5800"/>
              </a:lnSpc>
            </a:pPr>
            <a:r>
              <a:rPr lang="zh-CN" altLang="en-US" sz="202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从</a:t>
            </a:r>
            <a:r>
              <a:rPr lang="zh-CN" altLang="en-US" sz="202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边上一点</a:t>
            </a:r>
            <a:r>
              <a:rPr lang="zh-CN" altLang="en-US" sz="202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出发，能将多边形分割成  </a:t>
            </a:r>
            <a:r>
              <a:rPr lang="zh-CN" altLang="en-US" sz="262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(n-1) </a:t>
            </a:r>
            <a:r>
              <a:rPr lang="zh-CN" altLang="en-US" sz="262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</a:t>
            </a:r>
            <a:r>
              <a:rPr lang="zh-CN" altLang="en-US" sz="202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个三角形</a:t>
            </a:r>
          </a:p>
          <a:p>
            <a:pPr marL="0" algn="l"/>
            <a:endParaRPr lang="zh-CN" altLang="en-US" sz="2024" b="0" i="0" dirty="0">
              <a:solidFill>
                <a:srgbClr val="000000">
                  <a:alpha val="100000"/>
                </a:srgbClr>
              </a:solidFill>
              <a:latin typeface="微软雅黑"/>
              <a:ea typeface="微软雅黑"/>
            </a:endParaRPr>
          </a:p>
          <a:p>
            <a:pPr marL="0" algn="l">
              <a:lnSpc>
                <a:spcPts val="5500"/>
              </a:lnSpc>
            </a:pPr>
            <a:r>
              <a:rPr lang="zh-CN" altLang="en-US" sz="202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从</a:t>
            </a:r>
            <a:r>
              <a:rPr lang="zh-CN" altLang="en-US" sz="202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内部一点</a:t>
            </a:r>
            <a:r>
              <a:rPr lang="zh-CN" altLang="en-US" sz="202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出发，能将多边形分割成  </a:t>
            </a:r>
            <a:r>
              <a:rPr lang="zh-CN" altLang="en-US" sz="247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( n )  </a:t>
            </a:r>
            <a:r>
              <a:rPr lang="zh-CN" altLang="en-US" sz="247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</a:t>
            </a:r>
            <a:r>
              <a:rPr lang="zh-CN" altLang="en-US" sz="202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个三角形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289841" y="1058451"/>
            <a:ext cx="1919448" cy="71850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14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要点归纳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1279929" y="2582320"/>
            <a:ext cx="5865019" cy="63584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549" b="1" i="1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2549" b="0" i="0" dirty="0">
                <a:solidFill>
                  <a:srgbClr val="AA00FF">
                    <a:alpha val="100000"/>
                  </a:srgbClr>
                </a:solidFill>
                <a:latin typeface="微软雅黑"/>
                <a:ea typeface="微软雅黑"/>
              </a:rPr>
              <a:t>边形内角和=</a:t>
            </a:r>
            <a:r>
              <a:rPr lang="zh-CN" altLang="en-US" sz="2549" b="1" i="0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(</a:t>
            </a:r>
            <a:r>
              <a:rPr lang="zh-CN" altLang="en-US" sz="2549" b="1" i="1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2549" b="1" i="0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-2)</a:t>
            </a:r>
            <a:r>
              <a:rPr lang="zh-CN" altLang="en-US" sz="2549" b="1" i="0" dirty="0">
                <a:solidFill>
                  <a:srgbClr val="AA00FF">
                    <a:alpha val="100000"/>
                  </a:srgbClr>
                </a:solidFill>
                <a:latin typeface="黑体"/>
                <a:ea typeface="黑体"/>
              </a:rPr>
              <a:t>×</a:t>
            </a:r>
            <a:r>
              <a:rPr lang="zh-CN" altLang="en-US" sz="2549" b="1" i="0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180 </a:t>
            </a:r>
            <a:r>
              <a:rPr lang="zh-CN" altLang="en-US" sz="2549" b="1" i="0" dirty="0">
                <a:solidFill>
                  <a:srgbClr val="AA00FF">
                    <a:alpha val="100000"/>
                  </a:srgbClr>
                </a:solidFill>
                <a:latin typeface="黑体"/>
                <a:ea typeface="黑体"/>
              </a:rPr>
              <a:t>°</a:t>
            </a:r>
          </a:p>
        </p:txBody>
      </p:sp>
      <p:sp>
        <p:nvSpPr>
          <p:cNvPr id="5" name="文本4"/>
          <p:cNvSpPr txBox="1"/>
          <p:nvPr/>
        </p:nvSpPr>
        <p:spPr>
          <a:xfrm>
            <a:off x="1239050" y="3571383"/>
            <a:ext cx="6300788" cy="60964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399" b="1" i="1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2399" b="0" i="0" dirty="0">
                <a:solidFill>
                  <a:srgbClr val="AA00FF">
                    <a:alpha val="100000"/>
                  </a:srgbClr>
                </a:solidFill>
                <a:latin typeface="微软雅黑"/>
                <a:ea typeface="微软雅黑"/>
              </a:rPr>
              <a:t>边形内角和=</a:t>
            </a:r>
            <a:r>
              <a:rPr lang="zh-CN" altLang="en-US" sz="2399" b="1" i="0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(</a:t>
            </a:r>
            <a:r>
              <a:rPr lang="zh-CN" altLang="en-US" sz="2399" b="1" i="1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2399" b="1" i="0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-1)</a:t>
            </a:r>
            <a:r>
              <a:rPr lang="zh-CN" altLang="en-US" sz="2399" b="1" i="0" dirty="0">
                <a:solidFill>
                  <a:srgbClr val="AA00FF">
                    <a:alpha val="100000"/>
                  </a:srgbClr>
                </a:solidFill>
                <a:latin typeface="黑体"/>
                <a:ea typeface="黑体"/>
              </a:rPr>
              <a:t>×</a:t>
            </a:r>
            <a:r>
              <a:rPr lang="zh-CN" altLang="en-US" sz="2399" b="1" i="0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180 </a:t>
            </a:r>
            <a:r>
              <a:rPr lang="zh-CN" altLang="en-US" sz="2399" b="1" i="0" dirty="0">
                <a:solidFill>
                  <a:srgbClr val="AA00FF">
                    <a:alpha val="100000"/>
                  </a:srgbClr>
                </a:solidFill>
                <a:latin typeface="黑体"/>
                <a:ea typeface="黑体"/>
              </a:rPr>
              <a:t>°-</a:t>
            </a:r>
            <a:r>
              <a:rPr lang="zh-CN" altLang="en-US" sz="2399" b="1" i="0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180 </a:t>
            </a:r>
            <a:r>
              <a:rPr lang="zh-CN" altLang="en-US" sz="2399" b="1" i="0" dirty="0">
                <a:solidFill>
                  <a:srgbClr val="AA00FF">
                    <a:alpha val="100000"/>
                  </a:srgbClr>
                </a:solidFill>
                <a:latin typeface="黑体"/>
                <a:ea typeface="黑体"/>
              </a:rPr>
              <a:t>°</a:t>
            </a:r>
          </a:p>
        </p:txBody>
      </p:sp>
      <p:sp>
        <p:nvSpPr>
          <p:cNvPr id="6" name="文本5"/>
          <p:cNvSpPr txBox="1"/>
          <p:nvPr/>
        </p:nvSpPr>
        <p:spPr>
          <a:xfrm>
            <a:off x="1229292" y="4592763"/>
            <a:ext cx="5857875" cy="59812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324" b="1" i="1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2324" b="0" i="0" dirty="0">
                <a:solidFill>
                  <a:srgbClr val="AA00FF">
                    <a:alpha val="100000"/>
                  </a:srgbClr>
                </a:solidFill>
                <a:latin typeface="微软雅黑"/>
                <a:ea typeface="微软雅黑"/>
              </a:rPr>
              <a:t>边形内角和=</a:t>
            </a:r>
            <a:r>
              <a:rPr lang="zh-CN" altLang="en-US" sz="2324" b="1" i="0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180 </a:t>
            </a:r>
            <a:r>
              <a:rPr lang="zh-CN" altLang="en-US" sz="2324" b="1" i="0" dirty="0">
                <a:solidFill>
                  <a:srgbClr val="AA00FF">
                    <a:alpha val="100000"/>
                  </a:srgbClr>
                </a:solidFill>
                <a:latin typeface="黑体"/>
                <a:ea typeface="黑体"/>
              </a:rPr>
              <a:t>°</a:t>
            </a:r>
            <a:r>
              <a:rPr lang="zh-CN" altLang="en-US" sz="2549" b="1" i="1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2399" b="1" i="0" dirty="0">
                <a:solidFill>
                  <a:srgbClr val="AA00FF">
                    <a:alpha val="100000"/>
                  </a:srgbClr>
                </a:solidFill>
                <a:latin typeface="黑体"/>
                <a:ea typeface="黑体"/>
              </a:rPr>
              <a:t>-</a:t>
            </a:r>
            <a:r>
              <a:rPr lang="zh-CN" altLang="en-US" sz="2324" b="1" i="1" dirty="0">
                <a:solidFill>
                  <a:srgbClr val="AA00FF">
                    <a:alpha val="100000"/>
                  </a:srgbClr>
                </a:solidFill>
                <a:latin typeface="Times New Roman"/>
                <a:ea typeface="Times New Roman"/>
              </a:rPr>
              <a:t>360</a:t>
            </a:r>
            <a:r>
              <a:rPr lang="zh-CN" altLang="en-US" sz="2324" b="1" i="0" dirty="0">
                <a:solidFill>
                  <a:srgbClr val="AA00FF">
                    <a:alpha val="100000"/>
                  </a:srgbClr>
                </a:solidFill>
                <a:latin typeface="黑体"/>
                <a:ea typeface="黑体"/>
              </a:rPr>
              <a:t>°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268624" y="1120731"/>
            <a:ext cx="5012426" cy="6033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endParaRPr/>
          </a:p>
        </p:txBody>
      </p:sp>
      <p:sp>
        <p:nvSpPr>
          <p:cNvPr id="3" name="形状1"/>
          <p:cNvSpPr txBox="1"/>
          <p:nvPr/>
        </p:nvSpPr>
        <p:spPr>
          <a:xfrm>
            <a:off x="2575913" y="2675163"/>
            <a:ext cx="1125537" cy="574675"/>
          </a:xfrm>
          <a:prstGeom prst="rect">
            <a:avLst/>
          </a:prstGeom>
          <a:solidFill>
            <a:srgbClr val="ED7D3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分割</a:t>
            </a:r>
          </a:p>
        </p:txBody>
      </p:sp>
      <p:sp>
        <p:nvSpPr>
          <p:cNvPr id="4" name="形状2"/>
          <p:cNvSpPr txBox="1"/>
          <p:nvPr/>
        </p:nvSpPr>
        <p:spPr>
          <a:xfrm>
            <a:off x="1977425" y="3332388"/>
            <a:ext cx="2146300" cy="10584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36512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" name="形状3"/>
          <p:cNvSpPr txBox="1"/>
          <p:nvPr/>
        </p:nvSpPr>
        <p:spPr>
          <a:xfrm>
            <a:off x="666381" y="3086322"/>
            <a:ext cx="1498600" cy="5175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多边形</a:t>
            </a:r>
          </a:p>
        </p:txBody>
      </p:sp>
      <p:sp>
        <p:nvSpPr>
          <p:cNvPr id="6" name="形状4"/>
          <p:cNvSpPr txBox="1"/>
          <p:nvPr/>
        </p:nvSpPr>
        <p:spPr>
          <a:xfrm>
            <a:off x="4122455" y="3086643"/>
            <a:ext cx="1619250" cy="5207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三角形</a:t>
            </a:r>
          </a:p>
        </p:txBody>
      </p:sp>
      <p:sp>
        <p:nvSpPr>
          <p:cNvPr id="7" name="形状5"/>
          <p:cNvSpPr txBox="1"/>
          <p:nvPr/>
        </p:nvSpPr>
        <p:spPr>
          <a:xfrm>
            <a:off x="5754612" y="3276381"/>
            <a:ext cx="1938338" cy="5175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 dirty="0">
                <a:ln w="2381">
                  <a:solidFill>
                    <a:srgbClr val="FFFFFF">
                      <a:alpha val="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/>
                <a:ea typeface="微软雅黑"/>
              </a:rPr>
              <a:t>转化思想</a:t>
            </a:r>
          </a:p>
        </p:txBody>
      </p:sp>
      <p:sp>
        <p:nvSpPr>
          <p:cNvPr id="8" name="形状6"/>
          <p:cNvSpPr txBox="1"/>
          <p:nvPr/>
        </p:nvSpPr>
        <p:spPr>
          <a:xfrm>
            <a:off x="2444327" y="1491329"/>
            <a:ext cx="3622675" cy="525463"/>
          </a:xfrm>
          <a:prstGeom prst="rect">
            <a:avLst/>
          </a:prstGeom>
          <a:solidFill>
            <a:srgbClr val="0070C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FFFF00">
                    <a:alpha val="100000"/>
                  </a:srgbClr>
                </a:solidFill>
                <a:latin typeface="微软雅黑"/>
                <a:ea typeface="微软雅黑"/>
              </a:rPr>
              <a:t>多边形的内角和公式</a:t>
            </a:r>
          </a:p>
        </p:txBody>
      </p:sp>
      <p:sp>
        <p:nvSpPr>
          <p:cNvPr id="9" name="形状7"/>
          <p:cNvSpPr txBox="1"/>
          <p:nvPr/>
        </p:nvSpPr>
        <p:spPr>
          <a:xfrm>
            <a:off x="1618474" y="2023867"/>
            <a:ext cx="5908675" cy="58356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1" i="1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3200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边形内角和等于</a:t>
            </a:r>
            <a:r>
              <a:rPr lang="zh-CN" altLang="en-US" sz="3200" b="1" i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(</a:t>
            </a:r>
            <a:r>
              <a:rPr lang="zh-CN" altLang="en-US" sz="3200" b="1" i="1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3200" b="1" i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-2)</a:t>
            </a:r>
            <a:r>
              <a:rPr lang="zh-CN" altLang="en-US" sz="3200" b="1" i="0" dirty="0">
                <a:solidFill>
                  <a:srgbClr val="FF0000">
                    <a:alpha val="100000"/>
                  </a:srgbClr>
                </a:solidFill>
                <a:latin typeface="黑体"/>
                <a:ea typeface="黑体"/>
              </a:rPr>
              <a:t>×</a:t>
            </a:r>
            <a:r>
              <a:rPr lang="zh-CN" altLang="en-US" sz="3200" b="1" i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180 </a:t>
            </a:r>
            <a:r>
              <a:rPr lang="zh-CN" altLang="en-US" sz="3200" b="1" i="0" dirty="0">
                <a:solidFill>
                  <a:srgbClr val="FF0000">
                    <a:alpha val="100000"/>
                  </a:srgbClr>
                </a:solidFill>
                <a:latin typeface="黑体"/>
                <a:ea typeface="黑体"/>
              </a:rPr>
              <a:t>°</a:t>
            </a:r>
          </a:p>
        </p:txBody>
      </p:sp>
      <p:sp>
        <p:nvSpPr>
          <p:cNvPr id="10" name="文本2"/>
          <p:cNvSpPr txBox="1"/>
          <p:nvPr/>
        </p:nvSpPr>
        <p:spPr>
          <a:xfrm>
            <a:off x="646907" y="4075143"/>
            <a:ext cx="3457204" cy="102022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7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四、五、六、七边形.....内角和</a:t>
            </a:r>
          </a:p>
        </p:txBody>
      </p:sp>
      <p:sp>
        <p:nvSpPr>
          <p:cNvPr id="11" name="形状8"/>
          <p:cNvSpPr txBox="1"/>
          <p:nvPr/>
        </p:nvSpPr>
        <p:spPr>
          <a:xfrm>
            <a:off x="4228250" y="4585137"/>
            <a:ext cx="1402684" cy="1191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36512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2" name="文本3"/>
          <p:cNvSpPr txBox="1"/>
          <p:nvPr/>
        </p:nvSpPr>
        <p:spPr>
          <a:xfrm>
            <a:off x="5940890" y="3914773"/>
            <a:ext cx="1144050" cy="102022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74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n边形内角和</a:t>
            </a:r>
          </a:p>
        </p:txBody>
      </p:sp>
      <p:sp>
        <p:nvSpPr>
          <p:cNvPr id="13" name="文本4"/>
          <p:cNvSpPr txBox="1"/>
          <p:nvPr/>
        </p:nvSpPr>
        <p:spPr>
          <a:xfrm>
            <a:off x="7361768" y="4701907"/>
            <a:ext cx="1816184" cy="60536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7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归纳推理</a:t>
            </a:r>
          </a:p>
        </p:txBody>
      </p:sp>
      <p:sp>
        <p:nvSpPr>
          <p:cNvPr id="14" name="文本5"/>
          <p:cNvSpPr txBox="1"/>
          <p:nvPr/>
        </p:nvSpPr>
        <p:spPr>
          <a:xfrm>
            <a:off x="6371094" y="4777145"/>
            <a:ext cx="714118" cy="102022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7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一般</a:t>
            </a:r>
          </a:p>
        </p:txBody>
      </p:sp>
      <p:sp>
        <p:nvSpPr>
          <p:cNvPr id="15" name="文本6"/>
          <p:cNvSpPr txBox="1"/>
          <p:nvPr/>
        </p:nvSpPr>
        <p:spPr>
          <a:xfrm>
            <a:off x="2036995" y="4777038"/>
            <a:ext cx="747493" cy="102022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7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特殊</a:t>
            </a:r>
          </a:p>
        </p:txBody>
      </p:sp>
      <p:sp>
        <p:nvSpPr>
          <p:cNvPr id="16" name="形状9"/>
          <p:cNvSpPr txBox="1"/>
          <p:nvPr/>
        </p:nvSpPr>
        <p:spPr>
          <a:xfrm>
            <a:off x="3351176" y="5286961"/>
            <a:ext cx="2413412" cy="1191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36512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7" name="文本7"/>
          <p:cNvSpPr txBox="1"/>
          <p:nvPr/>
        </p:nvSpPr>
        <p:spPr>
          <a:xfrm>
            <a:off x="896238" y="3583453"/>
            <a:ext cx="1198169" cy="60536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7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未知</a:t>
            </a:r>
          </a:p>
        </p:txBody>
      </p:sp>
      <p:sp>
        <p:nvSpPr>
          <p:cNvPr id="18" name="形状10"/>
          <p:cNvSpPr txBox="1"/>
          <p:nvPr/>
        </p:nvSpPr>
        <p:spPr>
          <a:xfrm>
            <a:off x="1844059" y="3886096"/>
            <a:ext cx="1880116" cy="1191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36512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9" name="文本8"/>
          <p:cNvSpPr txBox="1"/>
          <p:nvPr/>
        </p:nvSpPr>
        <p:spPr>
          <a:xfrm>
            <a:off x="4204780" y="3517609"/>
            <a:ext cx="1206093" cy="60536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7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已知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642938" y="714375"/>
            <a:ext cx="1410652" cy="1069658"/>
            <a:chOff x="0" y="0"/>
            <a:chExt cx="1410652" cy="1069658"/>
          </a:xfrm>
        </p:grpSpPr>
        <p:sp>
          <p:nvSpPr>
            <p:cNvPr id="3" name="形状1"/>
            <p:cNvSpPr txBox="1"/>
            <p:nvPr/>
          </p:nvSpPr>
          <p:spPr>
            <a:xfrm>
              <a:off x="0" y="0"/>
              <a:ext cx="1296987" cy="790535"/>
            </a:xfrm>
            <a:prstGeom prst="wedgeEllipseCallout">
              <a:avLst/>
            </a:prstGeom>
            <a:solidFill>
              <a:srgbClr val="99CCFF">
                <a:alpha val="10000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文本4"/>
            <p:cNvSpPr txBox="1"/>
            <p:nvPr/>
          </p:nvSpPr>
          <p:spPr>
            <a:xfrm>
              <a:off x="140653" y="22745"/>
              <a:ext cx="1269999" cy="10469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4800"/>
                </a:lnSpc>
              </a:pPr>
              <a:r>
                <a:rPr lang="zh-CN" altLang="en-US" sz="4000" b="0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例</a:t>
              </a:r>
              <a:r>
                <a:rPr lang="zh-CN" altLang="en-US" sz="4000" b="0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1</a:t>
              </a:r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2496503" y="1236345"/>
            <a:ext cx="5262562" cy="7747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1" i="0" dirty="0">
                <a:solidFill>
                  <a:srgbClr val="FF0000">
                    <a:alpha val="100000"/>
                  </a:srgbClr>
                </a:solidFill>
                <a:latin typeface="宋体"/>
                <a:ea typeface="宋体"/>
              </a:rPr>
              <a:t>求八边形的内角和。</a:t>
            </a:r>
          </a:p>
        </p:txBody>
      </p:sp>
      <p:sp>
        <p:nvSpPr>
          <p:cNvPr id="6" name="文本2"/>
          <p:cNvSpPr txBox="1"/>
          <p:nvPr/>
        </p:nvSpPr>
        <p:spPr>
          <a:xfrm>
            <a:off x="782003" y="3450908"/>
            <a:ext cx="8372475" cy="126841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（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－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2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）×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180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°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=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（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8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－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2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）×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180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°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=10 80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°</a:t>
            </a:r>
          </a:p>
          <a:p>
            <a:pPr marL="0" algn="l">
              <a:lnSpc>
                <a:spcPts val="3800"/>
              </a:lnSpc>
            </a:pP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</a:t>
            </a:r>
          </a:p>
        </p:txBody>
      </p:sp>
      <p:sp>
        <p:nvSpPr>
          <p:cNvPr id="7" name="文本3"/>
          <p:cNvSpPr txBox="1"/>
          <p:nvPr/>
        </p:nvSpPr>
        <p:spPr>
          <a:xfrm>
            <a:off x="1139190" y="2580958"/>
            <a:ext cx="4691063" cy="7747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解：八边形的内角和为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571500" y="852488"/>
            <a:ext cx="1410653" cy="921339"/>
            <a:chOff x="0" y="0"/>
            <a:chExt cx="1410653" cy="921339"/>
          </a:xfrm>
        </p:grpSpPr>
        <p:sp>
          <p:nvSpPr>
            <p:cNvPr id="3" name="形状1"/>
            <p:cNvSpPr txBox="1"/>
            <p:nvPr/>
          </p:nvSpPr>
          <p:spPr>
            <a:xfrm>
              <a:off x="0" y="0"/>
              <a:ext cx="1296988" cy="790575"/>
            </a:xfrm>
            <a:prstGeom prst="wedgeEllipseCallout">
              <a:avLst/>
            </a:prstGeom>
            <a:solidFill>
              <a:srgbClr val="99CCFF">
                <a:alpha val="10000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文本7"/>
            <p:cNvSpPr txBox="1"/>
            <p:nvPr/>
          </p:nvSpPr>
          <p:spPr>
            <a:xfrm>
              <a:off x="140653" y="22748"/>
              <a:ext cx="1270000" cy="89859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4800"/>
                </a:lnSpc>
              </a:pPr>
              <a:r>
                <a:rPr lang="zh-CN" altLang="en-US" sz="4000" b="0" i="0" dirty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例</a:t>
              </a:r>
              <a:r>
                <a:rPr lang="zh-CN" altLang="en-US" sz="4000" b="0" i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2</a:t>
              </a:r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2139315" y="1022033"/>
            <a:ext cx="5476875" cy="20066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1" i="0" dirty="0">
                <a:solidFill>
                  <a:srgbClr val="FF0000">
                    <a:alpha val="100000"/>
                  </a:srgbClr>
                </a:solidFill>
                <a:latin typeface="楷体"/>
                <a:ea typeface="楷体"/>
              </a:rPr>
              <a:t>   一个多边形的内角和等于2160°,求它的边数.</a:t>
            </a:r>
          </a:p>
          <a:p>
            <a:pPr marL="0" algn="l"/>
            <a:endParaRPr lang="zh-CN" altLang="en-US" sz="3200" b="1" i="0" dirty="0">
              <a:solidFill>
                <a:srgbClr val="FF0000">
                  <a:alpha val="100000"/>
                </a:srgbClr>
              </a:solidFill>
              <a:latin typeface="楷体"/>
              <a:ea typeface="楷体"/>
            </a:endParaRPr>
          </a:p>
        </p:txBody>
      </p:sp>
      <p:sp>
        <p:nvSpPr>
          <p:cNvPr id="6" name="文本2"/>
          <p:cNvSpPr txBox="1"/>
          <p:nvPr/>
        </p:nvSpPr>
        <p:spPr>
          <a:xfrm>
            <a:off x="1710690" y="2217420"/>
            <a:ext cx="7048500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解：设这个多边形的</a:t>
            </a: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 </a:t>
            </a: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边数为</a:t>
            </a: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n,</a:t>
            </a: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依题意得</a:t>
            </a:r>
          </a:p>
        </p:txBody>
      </p:sp>
      <p:sp>
        <p:nvSpPr>
          <p:cNvPr id="7" name="文本3"/>
          <p:cNvSpPr txBox="1"/>
          <p:nvPr/>
        </p:nvSpPr>
        <p:spPr>
          <a:xfrm>
            <a:off x="3068003" y="3373120"/>
            <a:ext cx="3119437" cy="126841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          n-2  =12</a:t>
            </a:r>
          </a:p>
          <a:p>
            <a:pPr marL="0" algn="l">
              <a:lnSpc>
                <a:spcPts val="3800"/>
              </a:lnSpc>
            </a:pP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             n=14</a:t>
            </a:r>
          </a:p>
        </p:txBody>
      </p:sp>
      <p:grpSp>
        <p:nvGrpSpPr>
          <p:cNvPr id="8" name="组合2"/>
          <p:cNvGrpSpPr/>
          <p:nvPr/>
        </p:nvGrpSpPr>
        <p:grpSpPr>
          <a:xfrm>
            <a:off x="2214563" y="4522470"/>
            <a:ext cx="4401502" cy="709613"/>
            <a:chOff x="0" y="0"/>
            <a:chExt cx="4401502" cy="709613"/>
          </a:xfrm>
        </p:grpSpPr>
        <p:sp>
          <p:nvSpPr>
            <p:cNvPr id="9" name="文本8"/>
            <p:cNvSpPr txBox="1"/>
            <p:nvPr/>
          </p:nvSpPr>
          <p:spPr>
            <a:xfrm>
              <a:off x="343886" y="0"/>
              <a:ext cx="4057616" cy="70961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楷体"/>
                  <a:ea typeface="楷体"/>
                </a:rPr>
                <a:t>此多边形的边数是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Calibri"/>
                  <a:ea typeface="Calibri"/>
                </a:rPr>
                <a:t>14</a:t>
              </a:r>
              <a:r>
                <a:rPr lang="zh-CN" altLang="en-US" sz="2800" b="1" i="0" dirty="0">
                  <a:solidFill>
                    <a:srgbClr val="000000">
                      <a:alpha val="100000"/>
                    </a:srgbClr>
                  </a:solidFill>
                  <a:latin typeface="楷体"/>
                  <a:ea typeface="楷体"/>
                </a:rPr>
                <a:t>。</a:t>
              </a:r>
            </a:p>
          </p:txBody>
        </p:sp>
        <p:pic>
          <p:nvPicPr>
            <p:cNvPr id="10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9530"/>
              <a:ext cx="472445" cy="452990"/>
            </a:xfrm>
            <a:prstGeom prst="rect">
              <a:avLst/>
            </a:prstGeom>
          </p:spPr>
        </p:pic>
      </p:grpSp>
      <p:sp>
        <p:nvSpPr>
          <p:cNvPr id="11" name="文本4"/>
          <p:cNvSpPr txBox="1"/>
          <p:nvPr/>
        </p:nvSpPr>
        <p:spPr>
          <a:xfrm>
            <a:off x="2496503" y="2736533"/>
            <a:ext cx="5262562" cy="7747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（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n-2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）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·180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°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=2160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°</a:t>
            </a:r>
          </a:p>
        </p:txBody>
      </p:sp>
      <p:grpSp>
        <p:nvGrpSpPr>
          <p:cNvPr id="12" name="组合3"/>
          <p:cNvGrpSpPr/>
          <p:nvPr/>
        </p:nvGrpSpPr>
        <p:grpSpPr>
          <a:xfrm>
            <a:off x="2282190" y="5165408"/>
            <a:ext cx="4147185" cy="1292527"/>
            <a:chOff x="0" y="0"/>
            <a:chExt cx="4147185" cy="1292527"/>
          </a:xfrm>
        </p:grpSpPr>
        <p:sp>
          <p:nvSpPr>
            <p:cNvPr id="13" name="形状2"/>
            <p:cNvSpPr txBox="1"/>
            <p:nvPr/>
          </p:nvSpPr>
          <p:spPr>
            <a:xfrm>
              <a:off x="3810" y="49530"/>
              <a:ext cx="4143375" cy="1200150"/>
            </a:xfrm>
            <a:prstGeom prst="rect">
              <a:avLst/>
            </a:prstGeom>
            <a:solidFill>
              <a:srgbClr val="FFCC99">
                <a:alpha val="100000"/>
              </a:srgbClr>
            </a:solidFill>
            <a:ln w="28575">
              <a:solidFill>
                <a:srgbClr val="FF006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4" name="文本9"/>
            <p:cNvSpPr txBox="1"/>
            <p:nvPr/>
          </p:nvSpPr>
          <p:spPr>
            <a:xfrm>
              <a:off x="0" y="0"/>
              <a:ext cx="4143375" cy="129252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endParaRPr/>
            </a:p>
            <a:p>
              <a:pPr marL="0" algn="l"/>
              <a:endParaRPr/>
            </a:p>
            <a:p>
              <a:pPr marL="0" algn="l"/>
              <a:endParaRPr/>
            </a:p>
            <a:p>
              <a:pPr marL="0" algn="l">
                <a:lnSpc>
                  <a:spcPts val="2100"/>
                </a:lnSpc>
              </a:pPr>
              <a:r>
                <a:rPr lang="zh-CN" altLang="en-US" sz="1800" b="0" i="0" dirty="0">
                  <a:solidFill>
                    <a:srgbClr val="FF0000">
                      <a:alpha val="100000"/>
                    </a:srgbClr>
                  </a:solidFill>
                  <a:latin typeface="Calibri"/>
                  <a:ea typeface="Calibri"/>
                </a:rPr>
                <a:t> </a:t>
              </a:r>
            </a:p>
          </p:txBody>
        </p:sp>
      </p:grpSp>
      <p:sp>
        <p:nvSpPr>
          <p:cNvPr id="15" name="文本5"/>
          <p:cNvSpPr txBox="1"/>
          <p:nvPr/>
        </p:nvSpPr>
        <p:spPr>
          <a:xfrm>
            <a:off x="3210878" y="5236845"/>
            <a:ext cx="2619375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2160</a:t>
            </a: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÷</a:t>
            </a: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180=12</a:t>
            </a:r>
          </a:p>
        </p:txBody>
      </p:sp>
      <p:sp>
        <p:nvSpPr>
          <p:cNvPr id="16" name="文本6"/>
          <p:cNvSpPr txBox="1"/>
          <p:nvPr/>
        </p:nvSpPr>
        <p:spPr>
          <a:xfrm>
            <a:off x="3568065" y="5736908"/>
            <a:ext cx="1833563" cy="7143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 dirty="0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rPr>
              <a:t>12+2=14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id="{B906D879-3047-45CD-9257-D5BB5A6E9534}"/>
              </a:ext>
            </a:extLst>
          </p:cNvPr>
          <p:cNvSpPr/>
          <p:nvPr/>
        </p:nvSpPr>
        <p:spPr>
          <a:xfrm>
            <a:off x="3168361" y="685777"/>
            <a:ext cx="2201438" cy="805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1"/>
          <p:cNvSpPr txBox="1"/>
          <p:nvPr/>
        </p:nvSpPr>
        <p:spPr>
          <a:xfrm>
            <a:off x="198837" y="1762211"/>
            <a:ext cx="4509399" cy="80538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54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多边形内角和公式的常见应用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-23898" y="2250808"/>
            <a:ext cx="8504592" cy="30970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700"/>
              </a:lnSpc>
            </a:pPr>
            <a:r>
              <a:rPr lang="zh-CN" altLang="en-US" sz="254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（1）已知多边形的边数，求内角和</a:t>
            </a:r>
          </a:p>
          <a:p>
            <a:pPr marL="0" algn="l">
              <a:lnSpc>
                <a:spcPts val="5700"/>
              </a:lnSpc>
            </a:pPr>
            <a:r>
              <a:rPr lang="zh-CN" altLang="en-US" sz="254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（2）已知多边形的内角和，求边数</a:t>
            </a:r>
          </a:p>
          <a:p>
            <a:pPr marL="0" algn="l">
              <a:lnSpc>
                <a:spcPts val="5700"/>
              </a:lnSpc>
            </a:pPr>
            <a:r>
              <a:rPr lang="zh-CN" altLang="en-US" sz="254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（3）求正n边形每个内角的度数</a:t>
            </a:r>
          </a:p>
          <a:p>
            <a:pPr marL="0" algn="l">
              <a:lnSpc>
                <a:spcPts val="5700"/>
              </a:lnSpc>
            </a:pPr>
            <a:r>
              <a:rPr lang="zh-CN" altLang="en-US" sz="254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（4）已知n边形每个内角的度数，且度数都相等，求边数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3279953" y="829621"/>
            <a:ext cx="2089846" cy="71850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149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课堂小结</a:t>
            </a:r>
            <a:endParaRPr lang="zh-CN" altLang="en-US" sz="3149" b="0" i="0" dirty="0">
              <a:solidFill>
                <a:srgbClr val="000000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5" name="形状1"/>
          <p:cNvSpPr txBox="1"/>
          <p:nvPr/>
        </p:nvSpPr>
        <p:spPr>
          <a:xfrm>
            <a:off x="4678042" y="1705249"/>
            <a:ext cx="4926859" cy="41211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100"/>
              </a:lnSpc>
            </a:pPr>
            <a:r>
              <a:rPr lang="zh-CN" altLang="en-US" sz="2624" b="1" i="1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2624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边形内角和=</a:t>
            </a:r>
            <a:r>
              <a:rPr lang="zh-CN" altLang="en-US" sz="2624" b="1" i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(</a:t>
            </a:r>
            <a:r>
              <a:rPr lang="zh-CN" altLang="en-US" sz="2624" b="1" i="1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2624" b="1" i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-2)</a:t>
            </a:r>
            <a:r>
              <a:rPr lang="zh-CN" altLang="en-US" sz="2624" b="1" i="0" dirty="0">
                <a:solidFill>
                  <a:srgbClr val="FF0000">
                    <a:alpha val="100000"/>
                  </a:srgbClr>
                </a:solidFill>
                <a:latin typeface="黑体"/>
                <a:ea typeface="黑体"/>
              </a:rPr>
              <a:t>×</a:t>
            </a:r>
            <a:r>
              <a:rPr lang="zh-CN" altLang="en-US" sz="2624" b="1" i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180 </a:t>
            </a:r>
            <a:r>
              <a:rPr lang="zh-CN" altLang="en-US" sz="2624" b="1" i="0" dirty="0">
                <a:solidFill>
                  <a:srgbClr val="FF0000">
                    <a:alpha val="100000"/>
                  </a:srgbClr>
                </a:solidFill>
                <a:latin typeface="黑体"/>
                <a:ea typeface="黑体"/>
              </a:rPr>
              <a:t>°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33C4FA14-2BCB-4394-99FE-63CA0D6A45AE}"/>
              </a:ext>
            </a:extLst>
          </p:cNvPr>
          <p:cNvSpPr/>
          <p:nvPr/>
        </p:nvSpPr>
        <p:spPr>
          <a:xfrm>
            <a:off x="3590095" y="237398"/>
            <a:ext cx="1853348" cy="73047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1802EB4-8811-471F-8070-751D6E4A8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236" y="1020369"/>
            <a:ext cx="8701257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763" eaLnBrk="0" fontAlgn="base" hangingPunct="0">
              <a:spcBef>
                <a:spcPct val="0"/>
              </a:spcBef>
              <a:spcAft>
                <a:spcPct val="0"/>
              </a:spcAft>
              <a:tabLst>
                <a:tab pos="16430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6430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6430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6430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6430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430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430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430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4306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43063" algn="ctr"/>
              </a:tabLst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．过八边形的一个顶点画对角线，把这个八边形分割成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个三角形．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43063" algn="ctr"/>
              </a:tabLst>
            </a:pP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43063" algn="ctr"/>
              </a:tabLst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．一个多边形从一个顶点可引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条对角线，则这个多边形的内角和等于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(	)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43063" algn="ctr"/>
              </a:tabLst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360°	B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540°	C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720°	D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900°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43063" algn="ctr"/>
              </a:tabLst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43063" algn="ctr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.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正多边形的每个内角均为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120°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，则这个多边形的边数是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____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43063" algn="ctr"/>
              </a:tabLst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43063" algn="ctr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4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.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一个多边形的内角和比四边形的内角和多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720°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，并且这个多边形的各内角都相等，这个多边形的每个内角是多少度？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43063" algn="ctr"/>
              </a:tabLst>
            </a:pP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47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43063" algn="ctr"/>
              </a:tabLs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（拓展）一个多边形的内角和为 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1800°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，截去一个角后，求得到的多边形的内角和．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395C1C-3C16-493F-950C-CF642063EB15}"/>
              </a:ext>
            </a:extLst>
          </p:cNvPr>
          <p:cNvSpPr txBox="1"/>
          <p:nvPr/>
        </p:nvSpPr>
        <p:spPr>
          <a:xfrm>
            <a:off x="3516452" y="330598"/>
            <a:ext cx="184721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1148</Words>
  <Application>Microsoft Office PowerPoint</Application>
  <PresentationFormat>全屏显示(4:3)</PresentationFormat>
  <Paragraphs>249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等线</vt:lpstr>
      <vt:lpstr>黑体</vt:lpstr>
      <vt:lpstr>楷体</vt:lpstr>
      <vt:lpstr>宋体</vt:lpstr>
      <vt:lpstr>微软雅黑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王培7386</dc:creator>
  <cp:lastModifiedBy>913260250@qq.com</cp:lastModifiedBy>
  <cp:revision>9</cp:revision>
  <dcterms:created xsi:type="dcterms:W3CDTF">2025-09-23T03:05:11Z</dcterms:created>
  <dcterms:modified xsi:type="dcterms:W3CDTF">2025-10-13T09:51:34Z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5.2.4.8298</vt:lpwstr>
  </property>
  <property fmtid="{D5CDD505-2E9C-101B-9397-08002B2CF9AE}" pid="4" name="EasiNoteCoursewareInfo">
    <vt:lpwstr>bd400345-119f-42ad-bc49-565b007ee611:37</vt:lpwstr>
  </property>
  <property fmtid="{D5CDD505-2E9C-101B-9397-08002B2CF9AE}" pid="5" name="EasiNoteDocumentName">
    <vt:lpwstr>2</vt:lpwstr>
  </property>
  <property fmtid="{D5CDD505-2E9C-101B-9397-08002B2CF9AE}" pid="6" name="EasiNoteAuthor">
    <vt:lpwstr>ryhjzlixmkxhqjmnlnkmiz1651835311</vt:lpwstr>
  </property>
  <property fmtid="{D5CDD505-2E9C-101B-9397-08002B2CF9AE}" pid="7" name="EasiNoteUpstreamCoursewareInfo_0">
    <vt:lpwstr>bd400345-119f-42ad-bc49-565b007ee611</vt:lpwstr>
  </property>
</Properties>
</file>