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867" r:id="rId3"/>
    <p:sldId id="897" r:id="rId5"/>
    <p:sldId id="898" r:id="rId6"/>
    <p:sldId id="868" r:id="rId7"/>
    <p:sldId id="869" r:id="rId8"/>
    <p:sldId id="899" r:id="rId9"/>
    <p:sldId id="870" r:id="rId10"/>
    <p:sldId id="873" r:id="rId11"/>
    <p:sldId id="872" r:id="rId12"/>
    <p:sldId id="871" r:id="rId13"/>
    <p:sldId id="878" r:id="rId14"/>
    <p:sldId id="874" r:id="rId15"/>
    <p:sldId id="879" r:id="rId16"/>
    <p:sldId id="880" r:id="rId17"/>
    <p:sldId id="881" r:id="rId18"/>
    <p:sldId id="885" r:id="rId19"/>
    <p:sldId id="876" r:id="rId20"/>
    <p:sldId id="883" r:id="rId21"/>
    <p:sldId id="886" r:id="rId22"/>
    <p:sldId id="888" r:id="rId23"/>
    <p:sldId id="900" r:id="rId24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5" userDrawn="1">
          <p15:clr>
            <a:srgbClr val="A4A3A4"/>
          </p15:clr>
        </p15:guide>
        <p15:guide id="2" pos="424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0FBD"/>
    <a:srgbClr val="2B5AF1"/>
    <a:srgbClr val="071E64"/>
    <a:srgbClr val="1F4E79"/>
    <a:srgbClr val="CD2CD2"/>
    <a:srgbClr val="162B6D"/>
    <a:srgbClr val="092789"/>
    <a:srgbClr val="D920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6" autoAdjust="0"/>
    <p:restoredTop sz="98002" autoAdjust="0"/>
  </p:normalViewPr>
  <p:slideViewPr>
    <p:cSldViewPr snapToGrid="0" showGuides="1">
      <p:cViewPr varScale="1">
        <p:scale>
          <a:sx n="68" d="100"/>
          <a:sy n="68" d="100"/>
        </p:scale>
        <p:origin x="864" y="48"/>
      </p:cViewPr>
      <p:guideLst>
        <p:guide orient="horz" pos="2065"/>
        <p:guide pos="42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gs" Target="tags/tag35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7" Type="http://schemas.openxmlformats.org/officeDocument/2006/relationships/image" Target="../media/image17.wmf"/><Relationship Id="rId6" Type="http://schemas.openxmlformats.org/officeDocument/2006/relationships/image" Target="../media/image16.wmf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31186F9F-33F7-499D-9BE8-F754BC9C9915}" type="slidenum">
              <a:rPr lang="zh-CN" altLang="en-US" smtClean="0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5B87-2B97-4EFB-B1B0-D90DE38C76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20C89-813A-4886-8A80-80F58BF02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66A22-FB90-4509-9273-485732C202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tags" Target="../tags/tag1.xml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image" Target="../media/image7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3" Type="http://schemas.openxmlformats.org/officeDocument/2006/relationships/image" Target="../media/image8.png"/><Relationship Id="rId2" Type="http://schemas.openxmlformats.org/officeDocument/2006/relationships/hyperlink" Target="&#27743;&#21271;&#20013;&#23398;%20&#20613;&#28189;&#8212;&#20960;&#20309;&#30011;&#26495;&#36164;&#26009;\PPT&#37324;&#30340;&#20960;&#20309;&#30011;&#26495;&#36229;&#38142;&#25509;.gsp" TargetMode="Externa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2" Type="http://schemas.openxmlformats.org/officeDocument/2006/relationships/image" Target="../media/image9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oleObject" Target="../embeddings/oleObject4.bin"/><Relationship Id="rId7" Type="http://schemas.openxmlformats.org/officeDocument/2006/relationships/image" Target="../media/image12.png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.png"/><Relationship Id="rId4" Type="http://schemas.openxmlformats.org/officeDocument/2006/relationships/oleObject" Target="../embeddings/oleObject2.bin"/><Relationship Id="rId3" Type="http://schemas.openxmlformats.org/officeDocument/2006/relationships/image" Target="../media/image10.png"/><Relationship Id="rId22" Type="http://schemas.openxmlformats.org/officeDocument/2006/relationships/notesSlide" Target="../notesSlides/notesSlide11.xml"/><Relationship Id="rId21" Type="http://schemas.openxmlformats.org/officeDocument/2006/relationships/vmlDrawing" Target="../drawings/vmlDrawing1.vml"/><Relationship Id="rId20" Type="http://schemas.openxmlformats.org/officeDocument/2006/relationships/slideLayout" Target="../slideLayouts/slideLayout2.xml"/><Relationship Id="rId2" Type="http://schemas.openxmlformats.org/officeDocument/2006/relationships/oleObject" Target="../embeddings/oleObject1.bin"/><Relationship Id="rId19" Type="http://schemas.openxmlformats.org/officeDocument/2006/relationships/tags" Target="../tags/tag12.xml"/><Relationship Id="rId18" Type="http://schemas.openxmlformats.org/officeDocument/2006/relationships/image" Target="../media/image18.wmf"/><Relationship Id="rId17" Type="http://schemas.openxmlformats.org/officeDocument/2006/relationships/oleObject" Target="../embeddings/oleObject8.bin"/><Relationship Id="rId16" Type="http://schemas.openxmlformats.org/officeDocument/2006/relationships/image" Target="../media/image17.wmf"/><Relationship Id="rId15" Type="http://schemas.openxmlformats.org/officeDocument/2006/relationships/oleObject" Target="../embeddings/oleObject7.bin"/><Relationship Id="rId14" Type="http://schemas.openxmlformats.org/officeDocument/2006/relationships/image" Target="../media/image16.wmf"/><Relationship Id="rId13" Type="http://schemas.openxmlformats.org/officeDocument/2006/relationships/oleObject" Target="../embeddings/oleObject6.bin"/><Relationship Id="rId12" Type="http://schemas.openxmlformats.org/officeDocument/2006/relationships/image" Target="../media/image15.jpeg"/><Relationship Id="rId11" Type="http://schemas.openxmlformats.org/officeDocument/2006/relationships/image" Target="../media/image14.png"/><Relationship Id="rId10" Type="http://schemas.openxmlformats.org/officeDocument/2006/relationships/oleObject" Target="../embeddings/oleObject5.bin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7.xml"/><Relationship Id="rId2" Type="http://schemas.openxmlformats.org/officeDocument/2006/relationships/image" Target="../media/image19.pn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image" Target="../media/image22.png"/><Relationship Id="rId7" Type="http://schemas.openxmlformats.org/officeDocument/2006/relationships/tags" Target="../tags/tag20.xml"/><Relationship Id="rId6" Type="http://schemas.openxmlformats.org/officeDocument/2006/relationships/image" Target="../media/image21.png"/><Relationship Id="rId5" Type="http://schemas.openxmlformats.org/officeDocument/2006/relationships/tags" Target="../tags/tag19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1" Type="http://schemas.openxmlformats.org/officeDocument/2006/relationships/notesSlide" Target="../notesSlides/notesSlide17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image" Target="../media/image23.png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2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2700" y="382905"/>
            <a:ext cx="12164060" cy="5182235"/>
            <a:chOff x="20" y="603"/>
            <a:chExt cx="19156" cy="8161"/>
          </a:xfrm>
        </p:grpSpPr>
        <p:grpSp>
          <p:nvGrpSpPr>
            <p:cNvPr id="90" name="组合 89"/>
            <p:cNvGrpSpPr/>
            <p:nvPr/>
          </p:nvGrpSpPr>
          <p:grpSpPr>
            <a:xfrm>
              <a:off x="20" y="603"/>
              <a:ext cx="18508" cy="8161"/>
              <a:chOff x="24" y="474"/>
              <a:chExt cx="18508" cy="8161"/>
            </a:xfrm>
          </p:grpSpPr>
          <p:grpSp>
            <p:nvGrpSpPr>
              <p:cNvPr id="46" name="组合 45"/>
              <p:cNvGrpSpPr/>
              <p:nvPr/>
            </p:nvGrpSpPr>
            <p:grpSpPr>
              <a:xfrm rot="0">
                <a:off x="24" y="2723"/>
                <a:ext cx="14564" cy="5912"/>
                <a:chOff x="-20" y="2006"/>
                <a:chExt cx="14663" cy="5912"/>
              </a:xfrm>
            </p:grpSpPr>
            <p:sp>
              <p:nvSpPr>
                <p:cNvPr id="2" name="平行四边形 1"/>
                <p:cNvSpPr/>
                <p:nvPr/>
              </p:nvSpPr>
              <p:spPr>
                <a:xfrm>
                  <a:off x="-20" y="2006"/>
                  <a:ext cx="14663" cy="5096"/>
                </a:xfrm>
                <a:prstGeom prst="parallelogram">
                  <a:avLst>
                    <a:gd name="adj" fmla="val 0"/>
                  </a:avLst>
                </a:prstGeom>
                <a:solidFill>
                  <a:srgbClr val="002060">
                    <a:alpha val="85098"/>
                  </a:srgbClr>
                </a:solidFill>
                <a:ln>
                  <a:noFill/>
                </a:ln>
                <a:effectLst>
                  <a:outerShdw blurRad="279400" dist="279400" dir="5400000" algn="ctr" rotWithShape="0">
                    <a:srgbClr val="000000">
                      <a:alpha val="43137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705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6"/>
                <p:cNvSpPr/>
                <p:nvPr/>
              </p:nvSpPr>
              <p:spPr bwMode="auto">
                <a:xfrm>
                  <a:off x="175" y="2469"/>
                  <a:ext cx="1645" cy="1657"/>
                </a:xfrm>
                <a:prstGeom prst="roundRect">
                  <a:avLst/>
                </a:prstGeom>
                <a:blipFill dpi="0" rotWithShape="1">
                  <a:blip r:embed="rId1" cstate="print"/>
                  <a:srcRect/>
                  <a:stretch>
                    <a:fillRect/>
                  </a:stretch>
                </a:blipFill>
                <a:ln w="28575">
                  <a:solidFill>
                    <a:srgbClr val="F2F2F2"/>
                  </a:solidFill>
                  <a:prstDash val="solid"/>
                  <a:round/>
                </a:ln>
                <a:effectLst>
                  <a:outerShdw blurRad="279400" dist="279400" dir="2700005" algn="tl" rotWithShape="0">
                    <a:srgbClr val="000000">
                      <a:alpha val="23000"/>
                    </a:srgbClr>
                  </a:outerShdw>
                </a:effectLst>
              </p:spPr>
              <p:txBody>
                <a:bodyPr lIns="121913" tIns="60956" rIns="121913" bIns="60956"/>
                <a:lstStyle/>
                <a:p>
                  <a:pPr>
                    <a:defRPr/>
                  </a:pPr>
                  <a:endParaRPr lang="zh-CN" altLang="en-US" sz="1705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34" name="组合 33"/>
                <p:cNvGrpSpPr/>
                <p:nvPr/>
              </p:nvGrpSpPr>
              <p:grpSpPr>
                <a:xfrm rot="0">
                  <a:off x="2879" y="6300"/>
                  <a:ext cx="7411" cy="1618"/>
                  <a:chOff x="2925" y="6300"/>
                  <a:chExt cx="6729" cy="1618"/>
                </a:xfrm>
              </p:grpSpPr>
              <p:sp>
                <p:nvSpPr>
                  <p:cNvPr id="21" name="圆角矩形 20"/>
                  <p:cNvSpPr/>
                  <p:nvPr/>
                </p:nvSpPr>
                <p:spPr>
                  <a:xfrm>
                    <a:off x="2925" y="6300"/>
                    <a:ext cx="6729" cy="94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spcBef>
                        <a:spcPct val="20000"/>
                      </a:spcBef>
                      <a:buClrTx/>
                      <a:buSzTx/>
                      <a:buFont typeface="Arial" panose="020B0604020202020204" pitchFamily="34" charset="0"/>
                      <a:defRPr/>
                    </a:pPr>
                    <a:r>
                      <a:rPr lang="en-US" altLang="zh-CN" sz="2400" b="1" cap="all" dirty="0">
                        <a:solidFill>
                          <a:srgbClr val="071E6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lt"/>
                      </a:rPr>
                      <a:t>   </a:t>
                    </a:r>
                    <a:r>
                      <a:rPr lang="zh-CN" altLang="en-US" sz="2400" b="1" cap="all" dirty="0">
                        <a:solidFill>
                          <a:srgbClr val="071E6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lt"/>
                      </a:rPr>
                      <a:t>衡阳市第九中学</a:t>
                    </a:r>
                    <a:r>
                      <a:rPr lang="en-US" altLang="zh-CN" sz="2400" b="1" cap="all" dirty="0">
                        <a:solidFill>
                          <a:srgbClr val="071E6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lt"/>
                      </a:rPr>
                      <a:t> </a:t>
                    </a:r>
                    <a:r>
                      <a:rPr lang="zh-CN" altLang="en-US" sz="2400" b="1" cap="all" dirty="0">
                        <a:solidFill>
                          <a:srgbClr val="071E6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lt"/>
                      </a:rPr>
                      <a:t>张健俐</a:t>
                    </a:r>
                    <a:endParaRPr lang="zh-CN" altLang="en-US" sz="2400" b="1" cap="all" dirty="0">
                      <a:solidFill>
                        <a:srgbClr val="071E64"/>
                      </a:solidFill>
                      <a:latin typeface="宋体" panose="02010600030101010101" pitchFamily="2" charset="-122"/>
                      <a:ea typeface="宋体" panose="02010600030101010101" pitchFamily="2" charset="-122"/>
                      <a:cs typeface="宋体" panose="02010600030101010101" pitchFamily="2" charset="-122"/>
                      <a:sym typeface="+mn-lt"/>
                    </a:endParaRPr>
                  </a:p>
                </p:txBody>
              </p:sp>
              <p:pic>
                <p:nvPicPr>
                  <p:cNvPr id="4" name="图片 3" descr="校门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rcRect/>
                  <a:stretch>
                    <a:fillRect/>
                  </a:stretch>
                </p:blipFill>
                <p:spPr>
                  <a:xfrm>
                    <a:off x="7772" y="6666"/>
                    <a:ext cx="1448" cy="1252"/>
                  </a:xfrm>
                  <a:prstGeom prst="rect">
                    <a:avLst/>
                  </a:prstGeom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sp>
                <p:nvSpPr>
                  <p:cNvPr id="24" name="Freeform 9"/>
                  <p:cNvSpPr/>
                  <p:nvPr/>
                </p:nvSpPr>
                <p:spPr bwMode="auto">
                  <a:xfrm>
                    <a:off x="3329" y="6541"/>
                    <a:ext cx="573" cy="515"/>
                  </a:xfrm>
                  <a:prstGeom prst="roundRect">
                    <a:avLst/>
                  </a:prstGeom>
                  <a:solidFill>
                    <a:srgbClr val="0070C0"/>
                  </a:solidFill>
                  <a:ln w="28575">
                    <a:solidFill>
                      <a:srgbClr val="F2F2F2"/>
                    </a:solidFill>
                    <a:prstDash val="solid"/>
                    <a:round/>
                  </a:ln>
                  <a:effectLst>
                    <a:outerShdw blurRad="279400" dist="279400" dir="2700005" algn="tl" rotWithShape="0">
                      <a:srgbClr val="000000">
                        <a:alpha val="23000"/>
                      </a:srgbClr>
                    </a:outerShdw>
                  </a:effectLst>
                </p:spPr>
                <p:txBody>
                  <a:bodyPr lIns="121913" tIns="60956" rIns="121913" bIns="60956"/>
                  <a:lstStyle/>
                  <a:p>
                    <a:pPr>
                      <a:defRPr/>
                    </a:pPr>
                    <a:endParaRPr lang="zh-CN" altLang="en-US" sz="1705">
                      <a:solidFill>
                        <a:srgbClr val="000000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74" name="组合 73"/>
              <p:cNvGrpSpPr/>
              <p:nvPr/>
            </p:nvGrpSpPr>
            <p:grpSpPr>
              <a:xfrm rot="0">
                <a:off x="11388" y="474"/>
                <a:ext cx="7144" cy="783"/>
                <a:chOff x="8580" y="134"/>
                <a:chExt cx="5426" cy="1034"/>
              </a:xfrm>
            </p:grpSpPr>
            <p:grpSp>
              <p:nvGrpSpPr>
                <p:cNvPr id="77" name="组合 76"/>
                <p:cNvGrpSpPr/>
                <p:nvPr/>
              </p:nvGrpSpPr>
              <p:grpSpPr>
                <a:xfrm rot="0">
                  <a:off x="8580" y="262"/>
                  <a:ext cx="1735" cy="906"/>
                  <a:chOff x="8580" y="262"/>
                  <a:chExt cx="1735" cy="906"/>
                </a:xfrm>
              </p:grpSpPr>
              <p:sp>
                <p:nvSpPr>
                  <p:cNvPr id="82" name="同心圆 81"/>
                  <p:cNvSpPr/>
                  <p:nvPr/>
                </p:nvSpPr>
                <p:spPr>
                  <a:xfrm>
                    <a:off x="9807" y="645"/>
                    <a:ext cx="508" cy="523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ysClr val="window" lastClr="FFFFFF"/>
                      </a:gs>
                      <a:gs pos="55000">
                        <a:sysClr val="window" lastClr="FFFFFF">
                          <a:lumMod val="95000"/>
                        </a:sysClr>
                      </a:gs>
                      <a:gs pos="100000">
                        <a:sysClr val="window" lastClr="FFFFFF">
                          <a:lumMod val="65000"/>
                        </a:sysClr>
                      </a:gs>
                    </a:gsLst>
                    <a:lin ang="8100000" scaled="0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grpSp>
                <p:nvGrpSpPr>
                  <p:cNvPr id="84" name="淘宝店chenying0907出品 83"/>
                  <p:cNvGrpSpPr/>
                  <p:nvPr/>
                </p:nvGrpSpPr>
                <p:grpSpPr>
                  <a:xfrm>
                    <a:off x="8580" y="262"/>
                    <a:ext cx="309" cy="264"/>
                    <a:chOff x="304800" y="673100"/>
                    <a:chExt cx="4000500" cy="4000500"/>
                  </a:xfrm>
                  <a:effectLst>
                    <a:outerShdw blurRad="444500" dist="254000" dir="8100000" algn="tr" rotWithShape="0">
                      <a:prstClr val="black">
                        <a:alpha val="50000"/>
                      </a:prstClr>
                    </a:outerShdw>
                  </a:effectLst>
                </p:grpSpPr>
                <p:sp>
                  <p:nvSpPr>
                    <p:cNvPr id="85" name="同心圆 84"/>
                    <p:cNvSpPr/>
                    <p:nvPr/>
                  </p:nvSpPr>
                  <p:spPr>
                    <a:xfrm>
                      <a:off x="304800" y="673100"/>
                      <a:ext cx="4000500" cy="4000500"/>
                    </a:xfrm>
                    <a:prstGeom prst="donut">
                      <a:avLst>
                        <a:gd name="adj" fmla="val 4879"/>
                      </a:avLst>
                    </a:prstGeom>
                    <a:gradFill>
                      <a:gsLst>
                        <a:gs pos="0">
                          <a:sysClr val="window" lastClr="FFFFFF"/>
                        </a:gs>
                        <a:gs pos="55000">
                          <a:sysClr val="window" lastClr="FFFFFF">
                            <a:lumMod val="95000"/>
                          </a:sysClr>
                        </a:gs>
                        <a:gs pos="100000">
                          <a:sysClr val="window" lastClr="FFFFFF">
                            <a:lumMod val="65000"/>
                          </a:sysClr>
                        </a:gs>
                      </a:gsLst>
                      <a:lin ang="8100000" scaled="0"/>
                    </a:gra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86" name="淘宝店chenying0907出品 85"/>
                    <p:cNvSpPr/>
                    <p:nvPr/>
                  </p:nvSpPr>
                  <p:spPr>
                    <a:xfrm>
                      <a:off x="392112" y="760412"/>
                      <a:ext cx="3825874" cy="382587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ysClr val="window" lastClr="FFFFFF"/>
                        </a:gs>
                        <a:gs pos="51000">
                          <a:sysClr val="window" lastClr="FFFFFF">
                            <a:lumMod val="95000"/>
                          </a:sysClr>
                        </a:gs>
                        <a:gs pos="100000">
                          <a:sysClr val="window" lastClr="FFFFFF">
                            <a:lumMod val="75000"/>
                          </a:sysClr>
                        </a:gs>
                      </a:gsLst>
                      <a:lin ang="18900000" scaled="0"/>
                    </a:gra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sp>
              <p:nvSpPr>
                <p:cNvPr id="87" name="淘宝店chenying0907出品 85"/>
                <p:cNvSpPr/>
                <p:nvPr/>
              </p:nvSpPr>
              <p:spPr>
                <a:xfrm>
                  <a:off x="13236" y="134"/>
                  <a:ext cx="584" cy="628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淘宝店chenying0907出品 85"/>
                <p:cNvSpPr/>
                <p:nvPr/>
              </p:nvSpPr>
              <p:spPr>
                <a:xfrm>
                  <a:off x="13710" y="357"/>
                  <a:ext cx="296" cy="252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pic>
          <p:nvPicPr>
            <p:cNvPr id="3074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62" y="2852"/>
              <a:ext cx="4714" cy="509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5" name="文本框 94"/>
          <p:cNvSpPr txBox="1"/>
          <p:nvPr/>
        </p:nvSpPr>
        <p:spPr>
          <a:xfrm>
            <a:off x="135890" y="2387600"/>
            <a:ext cx="8608695" cy="2430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5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en-US" altLang="zh-CN" sz="5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.2</a:t>
            </a:r>
            <a:endParaRPr lang="en-US" altLang="zh-CN" sz="5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/>
            <a:r>
              <a:rPr lang="zh-CN" altLang="en-US" sz="5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多边形的</a:t>
            </a:r>
            <a:r>
              <a:rPr lang="zh-CN" altLang="en-US" sz="5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内角和</a:t>
            </a:r>
            <a:endParaRPr lang="zh-CN" altLang="en-US" sz="5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/>
            <a:endParaRPr lang="zh-CN" sz="4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1946427" y="5960732"/>
            <a:ext cx="4460471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2025</a:t>
            </a:r>
            <a:r>
              <a:rPr lang="zh-CN" altLang="en-US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年</a:t>
            </a:r>
            <a:r>
              <a:rPr lang="en-US" altLang="zh-CN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9</a:t>
            </a:r>
            <a:r>
              <a:rPr lang="zh-CN" altLang="en-US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月</a:t>
            </a:r>
            <a:r>
              <a:rPr lang="en-US" altLang="zh-CN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22</a:t>
            </a:r>
            <a:r>
              <a:rPr lang="zh-CN" altLang="en-US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日</a:t>
            </a:r>
            <a:endParaRPr lang="zh-CN" altLang="en-US" sz="2400" b="1" cap="all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grpSp>
        <p:nvGrpSpPr>
          <p:cNvPr id="108" name="组合 107"/>
          <p:cNvGrpSpPr/>
          <p:nvPr/>
        </p:nvGrpSpPr>
        <p:grpSpPr>
          <a:xfrm rot="0">
            <a:off x="332740" y="429260"/>
            <a:ext cx="5339715" cy="727710"/>
            <a:chOff x="322" y="224"/>
            <a:chExt cx="8409" cy="1146"/>
          </a:xfrm>
        </p:grpSpPr>
        <p:grpSp>
          <p:nvGrpSpPr>
            <p:cNvPr id="110" name="组合 109"/>
            <p:cNvGrpSpPr/>
            <p:nvPr/>
          </p:nvGrpSpPr>
          <p:grpSpPr>
            <a:xfrm>
              <a:off x="322" y="224"/>
              <a:ext cx="1820" cy="1146"/>
              <a:chOff x="261" y="382"/>
              <a:chExt cx="1119" cy="766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660" y="382"/>
                <a:ext cx="720" cy="76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31750"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13500000" scaled="1"/>
                  <a:tileRect/>
                </a:gradFill>
              </a:ln>
              <a:effectLst>
                <a:outerShdw blurRad="114300" dist="1016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261" y="539"/>
                <a:ext cx="435" cy="46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3500000" scaled="0"/>
                <a:tileRect/>
              </a:gradFill>
              <a:ln w="31750"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0"/>
                  <a:tileRect/>
                </a:gradFill>
              </a:ln>
              <a:effectLst>
                <a:outerShdw blurRad="114300" dist="1016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114" name="直接连接符 113"/>
            <p:cNvCxnSpPr/>
            <p:nvPr/>
          </p:nvCxnSpPr>
          <p:spPr>
            <a:xfrm>
              <a:off x="2141" y="1167"/>
              <a:ext cx="6590" cy="6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00" y="382905"/>
            <a:ext cx="789305" cy="7893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764905" y="6364605"/>
            <a:ext cx="34721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08760" y="512445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841136" y="5439410"/>
            <a:ext cx="482810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华东师大版</a:t>
            </a:r>
            <a:r>
              <a:rPr lang="en-US" altLang="zh-CN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 </a:t>
            </a:r>
            <a:r>
              <a:rPr lang="zh-CN" altLang="en-US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七年级</a:t>
            </a:r>
            <a:r>
              <a:rPr lang="zh-CN" altLang="en-US" sz="2400" b="1" cap="all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下册</a:t>
            </a:r>
            <a:endParaRPr lang="zh-CN" altLang="en-US" sz="2400" b="1" cap="all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60655" y="215265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320"/>
              <a:chOff x="6959" y="355"/>
              <a:chExt cx="8360" cy="1512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499"/>
                <a:chOff x="4656367" y="83185"/>
                <a:chExt cx="6135659" cy="1095375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1992154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14976" y="221459"/>
                  <a:ext cx="6077050" cy="949186"/>
                  <a:chOff x="4714976" y="221459"/>
                  <a:chExt cx="6077050" cy="949186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14976" y="221459"/>
                    <a:ext cx="980346" cy="2684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情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50127" y="229579"/>
                    <a:ext cx="788961" cy="8504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境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374023" y="227174"/>
                    <a:ext cx="689474" cy="828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引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197747" y="228011"/>
                    <a:ext cx="858528" cy="9424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9700" y="285115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水立方视频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84810" y="1046480"/>
            <a:ext cx="11462385" cy="55130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60655" y="215265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320"/>
              <a:chOff x="6959" y="355"/>
              <a:chExt cx="8360" cy="1512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499"/>
                <a:chOff x="4656367" y="83185"/>
                <a:chExt cx="6135659" cy="1095375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1992154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14976" y="221459"/>
                  <a:ext cx="6077050" cy="949186"/>
                  <a:chOff x="4714976" y="221459"/>
                  <a:chExt cx="6077050" cy="949186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14976" y="221459"/>
                    <a:ext cx="980346" cy="2684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情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50127" y="229579"/>
                    <a:ext cx="788961" cy="8504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境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374023" y="227174"/>
                    <a:ext cx="689474" cy="828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引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197747" y="228011"/>
                    <a:ext cx="858528" cy="9424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9700" y="285115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1" t="36595" r="4560" b="12704"/>
          <a:stretch>
            <a:fillRect/>
          </a:stretch>
        </p:blipFill>
        <p:spPr>
          <a:xfrm>
            <a:off x="0" y="2136877"/>
            <a:ext cx="12192000" cy="4721121"/>
          </a:xfrm>
          <a:prstGeom prst="rect">
            <a:avLst/>
          </a:prstGeom>
        </p:spPr>
      </p:pic>
      <p:sp>
        <p:nvSpPr>
          <p:cNvPr id="6" name="任意多边形: 形状 4"/>
          <p:cNvSpPr/>
          <p:nvPr/>
        </p:nvSpPr>
        <p:spPr>
          <a:xfrm>
            <a:off x="4471289" y="5142384"/>
            <a:ext cx="234753" cy="376583"/>
          </a:xfrm>
          <a:custGeom>
            <a:avLst/>
            <a:gdLst>
              <a:gd name="connsiteX0" fmla="*/ 0 w 152400"/>
              <a:gd name="connsiteY0" fmla="*/ 0 h 244475"/>
              <a:gd name="connsiteX1" fmla="*/ 133350 w 152400"/>
              <a:gd name="connsiteY1" fmla="*/ 244475 h 244475"/>
              <a:gd name="connsiteX2" fmla="*/ 152400 w 152400"/>
              <a:gd name="connsiteY2" fmla="*/ 85725 h 244475"/>
              <a:gd name="connsiteX3" fmla="*/ 0 w 152400"/>
              <a:gd name="connsiteY3" fmla="*/ 0 h 24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" h="244475">
                <a:moveTo>
                  <a:pt x="0" y="0"/>
                </a:moveTo>
                <a:lnTo>
                  <a:pt x="133350" y="244475"/>
                </a:lnTo>
                <a:lnTo>
                  <a:pt x="152400" y="8572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7" name="任意多边形: 形状 6"/>
          <p:cNvSpPr/>
          <p:nvPr/>
        </p:nvSpPr>
        <p:spPr>
          <a:xfrm>
            <a:off x="2211789" y="4310967"/>
            <a:ext cx="337457" cy="430381"/>
          </a:xfrm>
          <a:custGeom>
            <a:avLst/>
            <a:gdLst>
              <a:gd name="connsiteX0" fmla="*/ 0 w 219075"/>
              <a:gd name="connsiteY0" fmla="*/ 44450 h 279400"/>
              <a:gd name="connsiteX1" fmla="*/ 12700 w 219075"/>
              <a:gd name="connsiteY1" fmla="*/ 279400 h 279400"/>
              <a:gd name="connsiteX2" fmla="*/ 219075 w 219075"/>
              <a:gd name="connsiteY2" fmla="*/ 174625 h 279400"/>
              <a:gd name="connsiteX3" fmla="*/ 95250 w 219075"/>
              <a:gd name="connsiteY3" fmla="*/ 0 h 279400"/>
              <a:gd name="connsiteX4" fmla="*/ 0 w 219075"/>
              <a:gd name="connsiteY4" fmla="*/ 444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075" h="279400">
                <a:moveTo>
                  <a:pt x="0" y="44450"/>
                </a:moveTo>
                <a:lnTo>
                  <a:pt x="12700" y="279400"/>
                </a:lnTo>
                <a:lnTo>
                  <a:pt x="219075" y="174625"/>
                </a:lnTo>
                <a:lnTo>
                  <a:pt x="9525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8" name="任意多边形: 形状 7"/>
          <p:cNvSpPr/>
          <p:nvPr/>
        </p:nvSpPr>
        <p:spPr>
          <a:xfrm>
            <a:off x="5116861" y="4061541"/>
            <a:ext cx="616227" cy="660244"/>
          </a:xfrm>
          <a:custGeom>
            <a:avLst/>
            <a:gdLst>
              <a:gd name="connsiteX0" fmla="*/ 142875 w 400050"/>
              <a:gd name="connsiteY0" fmla="*/ 0 h 428625"/>
              <a:gd name="connsiteX1" fmla="*/ 0 w 400050"/>
              <a:gd name="connsiteY1" fmla="*/ 187325 h 428625"/>
              <a:gd name="connsiteX2" fmla="*/ 111125 w 400050"/>
              <a:gd name="connsiteY2" fmla="*/ 428625 h 428625"/>
              <a:gd name="connsiteX3" fmla="*/ 301625 w 400050"/>
              <a:gd name="connsiteY3" fmla="*/ 428625 h 428625"/>
              <a:gd name="connsiteX4" fmla="*/ 400050 w 400050"/>
              <a:gd name="connsiteY4" fmla="*/ 263525 h 428625"/>
              <a:gd name="connsiteX5" fmla="*/ 295275 w 400050"/>
              <a:gd name="connsiteY5" fmla="*/ 38100 h 428625"/>
              <a:gd name="connsiteX6" fmla="*/ 142875 w 400050"/>
              <a:gd name="connsiteY6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0050" h="428625">
                <a:moveTo>
                  <a:pt x="142875" y="0"/>
                </a:moveTo>
                <a:lnTo>
                  <a:pt x="0" y="187325"/>
                </a:lnTo>
                <a:lnTo>
                  <a:pt x="111125" y="428625"/>
                </a:lnTo>
                <a:lnTo>
                  <a:pt x="301625" y="428625"/>
                </a:lnTo>
                <a:lnTo>
                  <a:pt x="400050" y="263525"/>
                </a:lnTo>
                <a:lnTo>
                  <a:pt x="295275" y="38100"/>
                </a:lnTo>
                <a:lnTo>
                  <a:pt x="142875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9" name="任意多边形: 形状 8"/>
          <p:cNvSpPr/>
          <p:nvPr/>
        </p:nvSpPr>
        <p:spPr>
          <a:xfrm>
            <a:off x="6590567" y="3964464"/>
            <a:ext cx="547309" cy="675496"/>
          </a:xfrm>
          <a:custGeom>
            <a:avLst/>
            <a:gdLst>
              <a:gd name="connsiteX0" fmla="*/ 292100 w 412750"/>
              <a:gd name="connsiteY0" fmla="*/ 19050 h 447675"/>
              <a:gd name="connsiteX1" fmla="*/ 412750 w 412750"/>
              <a:gd name="connsiteY1" fmla="*/ 276225 h 447675"/>
              <a:gd name="connsiteX2" fmla="*/ 352425 w 412750"/>
              <a:gd name="connsiteY2" fmla="*/ 400050 h 447675"/>
              <a:gd name="connsiteX3" fmla="*/ 161925 w 412750"/>
              <a:gd name="connsiteY3" fmla="*/ 447675 h 447675"/>
              <a:gd name="connsiteX4" fmla="*/ 0 w 412750"/>
              <a:gd name="connsiteY4" fmla="*/ 301625 h 447675"/>
              <a:gd name="connsiteX5" fmla="*/ 38100 w 412750"/>
              <a:gd name="connsiteY5" fmla="*/ 92075 h 447675"/>
              <a:gd name="connsiteX6" fmla="*/ 171450 w 412750"/>
              <a:gd name="connsiteY6" fmla="*/ 0 h 447675"/>
              <a:gd name="connsiteX7" fmla="*/ 292100 w 412750"/>
              <a:gd name="connsiteY7" fmla="*/ 19050 h 447675"/>
              <a:gd name="connsiteX0-1" fmla="*/ 292100 w 412750"/>
              <a:gd name="connsiteY0-2" fmla="*/ 63022 h 491647"/>
              <a:gd name="connsiteX1-3" fmla="*/ 412750 w 412750"/>
              <a:gd name="connsiteY1-4" fmla="*/ 320197 h 491647"/>
              <a:gd name="connsiteX2-5" fmla="*/ 352425 w 412750"/>
              <a:gd name="connsiteY2-6" fmla="*/ 444022 h 491647"/>
              <a:gd name="connsiteX3-7" fmla="*/ 161925 w 412750"/>
              <a:gd name="connsiteY3-8" fmla="*/ 491647 h 491647"/>
              <a:gd name="connsiteX4-9" fmla="*/ 0 w 412750"/>
              <a:gd name="connsiteY4-10" fmla="*/ 345597 h 491647"/>
              <a:gd name="connsiteX5-11" fmla="*/ 38100 w 412750"/>
              <a:gd name="connsiteY5-12" fmla="*/ 136047 h 491647"/>
              <a:gd name="connsiteX6-13" fmla="*/ 242904 w 412750"/>
              <a:gd name="connsiteY6-14" fmla="*/ 0 h 491647"/>
              <a:gd name="connsiteX7-15" fmla="*/ 292100 w 412750"/>
              <a:gd name="connsiteY7-16" fmla="*/ 63022 h 491647"/>
              <a:gd name="connsiteX0-17" fmla="*/ 369051 w 412750"/>
              <a:gd name="connsiteY0-18" fmla="*/ 134476 h 491647"/>
              <a:gd name="connsiteX1-19" fmla="*/ 412750 w 412750"/>
              <a:gd name="connsiteY1-20" fmla="*/ 320197 h 491647"/>
              <a:gd name="connsiteX2-21" fmla="*/ 352425 w 412750"/>
              <a:gd name="connsiteY2-22" fmla="*/ 444022 h 491647"/>
              <a:gd name="connsiteX3-23" fmla="*/ 161925 w 412750"/>
              <a:gd name="connsiteY3-24" fmla="*/ 491647 h 491647"/>
              <a:gd name="connsiteX4-25" fmla="*/ 0 w 412750"/>
              <a:gd name="connsiteY4-26" fmla="*/ 345597 h 491647"/>
              <a:gd name="connsiteX5-27" fmla="*/ 38100 w 412750"/>
              <a:gd name="connsiteY5-28" fmla="*/ 136047 h 491647"/>
              <a:gd name="connsiteX6-29" fmla="*/ 242904 w 412750"/>
              <a:gd name="connsiteY6-30" fmla="*/ 0 h 491647"/>
              <a:gd name="connsiteX7-31" fmla="*/ 369051 w 412750"/>
              <a:gd name="connsiteY7-32" fmla="*/ 134476 h 491647"/>
              <a:gd name="connsiteX0-33" fmla="*/ 369051 w 412750"/>
              <a:gd name="connsiteY0-34" fmla="*/ 134476 h 491647"/>
              <a:gd name="connsiteX1-35" fmla="*/ 412750 w 412750"/>
              <a:gd name="connsiteY1-36" fmla="*/ 320197 h 491647"/>
              <a:gd name="connsiteX2-37" fmla="*/ 352425 w 412750"/>
              <a:gd name="connsiteY2-38" fmla="*/ 444022 h 491647"/>
              <a:gd name="connsiteX3-39" fmla="*/ 161925 w 412750"/>
              <a:gd name="connsiteY3-40" fmla="*/ 491647 h 491647"/>
              <a:gd name="connsiteX4-41" fmla="*/ 0 w 412750"/>
              <a:gd name="connsiteY4-42" fmla="*/ 345597 h 491647"/>
              <a:gd name="connsiteX5-43" fmla="*/ 43596 w 412750"/>
              <a:gd name="connsiteY5-44" fmla="*/ 59096 h 491647"/>
              <a:gd name="connsiteX6-45" fmla="*/ 242904 w 412750"/>
              <a:gd name="connsiteY6-46" fmla="*/ 0 h 491647"/>
              <a:gd name="connsiteX7-47" fmla="*/ 369051 w 412750"/>
              <a:gd name="connsiteY7-48" fmla="*/ 134476 h 491647"/>
              <a:gd name="connsiteX0-49" fmla="*/ 325455 w 369154"/>
              <a:gd name="connsiteY0-50" fmla="*/ 134476 h 491647"/>
              <a:gd name="connsiteX1-51" fmla="*/ 369154 w 369154"/>
              <a:gd name="connsiteY1-52" fmla="*/ 320197 h 491647"/>
              <a:gd name="connsiteX2-53" fmla="*/ 308829 w 369154"/>
              <a:gd name="connsiteY2-54" fmla="*/ 444022 h 491647"/>
              <a:gd name="connsiteX3-55" fmla="*/ 118329 w 369154"/>
              <a:gd name="connsiteY3-56" fmla="*/ 491647 h 491647"/>
              <a:gd name="connsiteX4-57" fmla="*/ 19614 w 369154"/>
              <a:gd name="connsiteY4-58" fmla="*/ 296129 h 491647"/>
              <a:gd name="connsiteX5-59" fmla="*/ 0 w 369154"/>
              <a:gd name="connsiteY5-60" fmla="*/ 59096 h 491647"/>
              <a:gd name="connsiteX6-61" fmla="*/ 199308 w 369154"/>
              <a:gd name="connsiteY6-62" fmla="*/ 0 h 491647"/>
              <a:gd name="connsiteX7-63" fmla="*/ 325455 w 369154"/>
              <a:gd name="connsiteY7-64" fmla="*/ 134476 h 491647"/>
              <a:gd name="connsiteX0-65" fmla="*/ 355309 w 399008"/>
              <a:gd name="connsiteY0-66" fmla="*/ 134476 h 491647"/>
              <a:gd name="connsiteX1-67" fmla="*/ 399008 w 399008"/>
              <a:gd name="connsiteY1-68" fmla="*/ 320197 h 491647"/>
              <a:gd name="connsiteX2-69" fmla="*/ 338683 w 399008"/>
              <a:gd name="connsiteY2-70" fmla="*/ 444022 h 491647"/>
              <a:gd name="connsiteX3-71" fmla="*/ 148183 w 399008"/>
              <a:gd name="connsiteY3-72" fmla="*/ 491647 h 491647"/>
              <a:gd name="connsiteX4-73" fmla="*/ 0 w 399008"/>
              <a:gd name="connsiteY4-74" fmla="*/ 235668 h 491647"/>
              <a:gd name="connsiteX5-75" fmla="*/ 29854 w 399008"/>
              <a:gd name="connsiteY5-76" fmla="*/ 59096 h 491647"/>
              <a:gd name="connsiteX6-77" fmla="*/ 229162 w 399008"/>
              <a:gd name="connsiteY6-78" fmla="*/ 0 h 491647"/>
              <a:gd name="connsiteX7-79" fmla="*/ 355309 w 399008"/>
              <a:gd name="connsiteY7-80" fmla="*/ 134476 h 491647"/>
              <a:gd name="connsiteX0-81" fmla="*/ 355309 w 399008"/>
              <a:gd name="connsiteY0-82" fmla="*/ 134476 h 444022"/>
              <a:gd name="connsiteX1-83" fmla="*/ 399008 w 399008"/>
              <a:gd name="connsiteY1-84" fmla="*/ 320197 h 444022"/>
              <a:gd name="connsiteX2-85" fmla="*/ 338683 w 399008"/>
              <a:gd name="connsiteY2-86" fmla="*/ 444022 h 444022"/>
              <a:gd name="connsiteX3-87" fmla="*/ 126197 w 399008"/>
              <a:gd name="connsiteY3-88" fmla="*/ 252550 h 444022"/>
              <a:gd name="connsiteX4-89" fmla="*/ 0 w 399008"/>
              <a:gd name="connsiteY4-90" fmla="*/ 235668 h 444022"/>
              <a:gd name="connsiteX5-91" fmla="*/ 29854 w 399008"/>
              <a:gd name="connsiteY5-92" fmla="*/ 59096 h 444022"/>
              <a:gd name="connsiteX6-93" fmla="*/ 229162 w 399008"/>
              <a:gd name="connsiteY6-94" fmla="*/ 0 h 444022"/>
              <a:gd name="connsiteX7-95" fmla="*/ 355309 w 399008"/>
              <a:gd name="connsiteY7-96" fmla="*/ 134476 h 444022"/>
              <a:gd name="connsiteX0-97" fmla="*/ 355309 w 399008"/>
              <a:gd name="connsiteY0-98" fmla="*/ 134476 h 444022"/>
              <a:gd name="connsiteX1-99" fmla="*/ 399008 w 399008"/>
              <a:gd name="connsiteY1-100" fmla="*/ 320197 h 444022"/>
              <a:gd name="connsiteX2-101" fmla="*/ 338683 w 399008"/>
              <a:gd name="connsiteY2-102" fmla="*/ 444022 h 444022"/>
              <a:gd name="connsiteX3-103" fmla="*/ 159176 w 399008"/>
              <a:gd name="connsiteY3-104" fmla="*/ 431186 h 444022"/>
              <a:gd name="connsiteX4-105" fmla="*/ 0 w 399008"/>
              <a:gd name="connsiteY4-106" fmla="*/ 235668 h 444022"/>
              <a:gd name="connsiteX5-107" fmla="*/ 29854 w 399008"/>
              <a:gd name="connsiteY5-108" fmla="*/ 59096 h 444022"/>
              <a:gd name="connsiteX6-109" fmla="*/ 229162 w 399008"/>
              <a:gd name="connsiteY6-110" fmla="*/ 0 h 444022"/>
              <a:gd name="connsiteX7-111" fmla="*/ 355309 w 399008"/>
              <a:gd name="connsiteY7-112" fmla="*/ 134476 h 444022"/>
              <a:gd name="connsiteX0-113" fmla="*/ 355309 w 399008"/>
              <a:gd name="connsiteY0-114" fmla="*/ 134476 h 431186"/>
              <a:gd name="connsiteX1-115" fmla="*/ 399008 w 399008"/>
              <a:gd name="connsiteY1-116" fmla="*/ 320197 h 431186"/>
              <a:gd name="connsiteX2-117" fmla="*/ 247991 w 399008"/>
              <a:gd name="connsiteY2-118" fmla="*/ 303862 h 431186"/>
              <a:gd name="connsiteX3-119" fmla="*/ 159176 w 399008"/>
              <a:gd name="connsiteY3-120" fmla="*/ 431186 h 431186"/>
              <a:gd name="connsiteX4-121" fmla="*/ 0 w 399008"/>
              <a:gd name="connsiteY4-122" fmla="*/ 235668 h 431186"/>
              <a:gd name="connsiteX5-123" fmla="*/ 29854 w 399008"/>
              <a:gd name="connsiteY5-124" fmla="*/ 59096 h 431186"/>
              <a:gd name="connsiteX6-125" fmla="*/ 229162 w 399008"/>
              <a:gd name="connsiteY6-126" fmla="*/ 0 h 431186"/>
              <a:gd name="connsiteX7-127" fmla="*/ 355309 w 399008"/>
              <a:gd name="connsiteY7-128" fmla="*/ 134476 h 431186"/>
              <a:gd name="connsiteX0-129" fmla="*/ 355309 w 399008"/>
              <a:gd name="connsiteY0-130" fmla="*/ 134476 h 438526"/>
              <a:gd name="connsiteX1-131" fmla="*/ 399008 w 399008"/>
              <a:gd name="connsiteY1-132" fmla="*/ 320197 h 438526"/>
              <a:gd name="connsiteX2-133" fmla="*/ 256236 w 399008"/>
              <a:gd name="connsiteY2-134" fmla="*/ 438526 h 438526"/>
              <a:gd name="connsiteX3-135" fmla="*/ 159176 w 399008"/>
              <a:gd name="connsiteY3-136" fmla="*/ 431186 h 438526"/>
              <a:gd name="connsiteX4-137" fmla="*/ 0 w 399008"/>
              <a:gd name="connsiteY4-138" fmla="*/ 235668 h 438526"/>
              <a:gd name="connsiteX5-139" fmla="*/ 29854 w 399008"/>
              <a:gd name="connsiteY5-140" fmla="*/ 59096 h 438526"/>
              <a:gd name="connsiteX6-141" fmla="*/ 229162 w 399008"/>
              <a:gd name="connsiteY6-142" fmla="*/ 0 h 438526"/>
              <a:gd name="connsiteX7-143" fmla="*/ 355309 w 399008"/>
              <a:gd name="connsiteY7-144" fmla="*/ 134476 h 438526"/>
              <a:gd name="connsiteX0-145" fmla="*/ 355309 w 355309"/>
              <a:gd name="connsiteY0-146" fmla="*/ 134476 h 438526"/>
              <a:gd name="connsiteX1-147" fmla="*/ 247855 w 355309"/>
              <a:gd name="connsiteY1-148" fmla="*/ 344931 h 438526"/>
              <a:gd name="connsiteX2-149" fmla="*/ 256236 w 355309"/>
              <a:gd name="connsiteY2-150" fmla="*/ 438526 h 438526"/>
              <a:gd name="connsiteX3-151" fmla="*/ 159176 w 355309"/>
              <a:gd name="connsiteY3-152" fmla="*/ 431186 h 438526"/>
              <a:gd name="connsiteX4-153" fmla="*/ 0 w 355309"/>
              <a:gd name="connsiteY4-154" fmla="*/ 235668 h 438526"/>
              <a:gd name="connsiteX5-155" fmla="*/ 29854 w 355309"/>
              <a:gd name="connsiteY5-156" fmla="*/ 59096 h 438526"/>
              <a:gd name="connsiteX6-157" fmla="*/ 229162 w 355309"/>
              <a:gd name="connsiteY6-158" fmla="*/ 0 h 438526"/>
              <a:gd name="connsiteX7-159" fmla="*/ 355309 w 355309"/>
              <a:gd name="connsiteY7-160" fmla="*/ 134476 h 438526"/>
              <a:gd name="connsiteX0-161" fmla="*/ 355309 w 355309"/>
              <a:gd name="connsiteY0-162" fmla="*/ 134476 h 438526"/>
              <a:gd name="connsiteX1-163" fmla="*/ 349540 w 355309"/>
              <a:gd name="connsiteY1-164" fmla="*/ 372413 h 438526"/>
              <a:gd name="connsiteX2-165" fmla="*/ 256236 w 355309"/>
              <a:gd name="connsiteY2-166" fmla="*/ 438526 h 438526"/>
              <a:gd name="connsiteX3-167" fmla="*/ 159176 w 355309"/>
              <a:gd name="connsiteY3-168" fmla="*/ 431186 h 438526"/>
              <a:gd name="connsiteX4-169" fmla="*/ 0 w 355309"/>
              <a:gd name="connsiteY4-170" fmla="*/ 235668 h 438526"/>
              <a:gd name="connsiteX5-171" fmla="*/ 29854 w 355309"/>
              <a:gd name="connsiteY5-172" fmla="*/ 59096 h 438526"/>
              <a:gd name="connsiteX6-173" fmla="*/ 229162 w 355309"/>
              <a:gd name="connsiteY6-174" fmla="*/ 0 h 438526"/>
              <a:gd name="connsiteX7-175" fmla="*/ 355309 w 355309"/>
              <a:gd name="connsiteY7-176" fmla="*/ 134476 h 4385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355309" h="438525">
                <a:moveTo>
                  <a:pt x="355309" y="134476"/>
                </a:moveTo>
                <a:lnTo>
                  <a:pt x="349540" y="372413"/>
                </a:lnTo>
                <a:lnTo>
                  <a:pt x="256236" y="438526"/>
                </a:lnTo>
                <a:lnTo>
                  <a:pt x="159176" y="431186"/>
                </a:lnTo>
                <a:lnTo>
                  <a:pt x="0" y="235668"/>
                </a:lnTo>
                <a:lnTo>
                  <a:pt x="29854" y="59096"/>
                </a:lnTo>
                <a:lnTo>
                  <a:pt x="229162" y="0"/>
                </a:lnTo>
                <a:lnTo>
                  <a:pt x="355309" y="134476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11" name="任意多边形: 形状 9"/>
          <p:cNvSpPr/>
          <p:nvPr/>
        </p:nvSpPr>
        <p:spPr>
          <a:xfrm>
            <a:off x="3052989" y="4775583"/>
            <a:ext cx="376583" cy="537976"/>
          </a:xfrm>
          <a:custGeom>
            <a:avLst/>
            <a:gdLst>
              <a:gd name="connsiteX0" fmla="*/ 0 w 244475"/>
              <a:gd name="connsiteY0" fmla="*/ 92075 h 349250"/>
              <a:gd name="connsiteX1" fmla="*/ 9525 w 244475"/>
              <a:gd name="connsiteY1" fmla="*/ 311150 h 349250"/>
              <a:gd name="connsiteX2" fmla="*/ 187325 w 244475"/>
              <a:gd name="connsiteY2" fmla="*/ 349250 h 349250"/>
              <a:gd name="connsiteX3" fmla="*/ 244475 w 244475"/>
              <a:gd name="connsiteY3" fmla="*/ 247650 h 349250"/>
              <a:gd name="connsiteX4" fmla="*/ 155575 w 244475"/>
              <a:gd name="connsiteY4" fmla="*/ 0 h 349250"/>
              <a:gd name="connsiteX5" fmla="*/ 0 w 244475"/>
              <a:gd name="connsiteY5" fmla="*/ 92075 h 34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475" h="349250">
                <a:moveTo>
                  <a:pt x="0" y="92075"/>
                </a:moveTo>
                <a:lnTo>
                  <a:pt x="9525" y="311150"/>
                </a:lnTo>
                <a:lnTo>
                  <a:pt x="187325" y="349250"/>
                </a:lnTo>
                <a:lnTo>
                  <a:pt x="244475" y="247650"/>
                </a:lnTo>
                <a:lnTo>
                  <a:pt x="155575" y="0"/>
                </a:lnTo>
                <a:lnTo>
                  <a:pt x="0" y="92075"/>
                </a:lnTo>
                <a:close/>
              </a:path>
            </a:pathLst>
          </a:cu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33" name="Rectangle 8"/>
          <p:cNvSpPr/>
          <p:nvPr/>
        </p:nvSpPr>
        <p:spPr>
          <a:xfrm>
            <a:off x="688975" y="1369060"/>
            <a:ext cx="1108138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你能从水立方的外立面中想象出几个由线段围成的图形吗</a:t>
            </a:r>
            <a:r>
              <a:rPr lang="zh-CN" altLang="en-US" sz="3600" b="1">
                <a:latin typeface="Arial" panose="020B0604020202020204" pitchFamily="34" charset="0"/>
                <a:ea typeface="汉仪君黑-55W" panose="00020600040101010101" charset="-122"/>
              </a:rPr>
              <a:t>？</a:t>
            </a:r>
            <a:endParaRPr lang="zh-CN" altLang="en-US" sz="3600" b="1">
              <a:latin typeface="Arial" panose="020B0604020202020204" pitchFamily="34" charset="0"/>
              <a:ea typeface="汉仪君黑-55W" panose="00020600040101010101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1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60655" y="215265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320"/>
              <a:chOff x="6959" y="355"/>
              <a:chExt cx="8360" cy="1512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499"/>
                <a:chOff x="4656367" y="83185"/>
                <a:chExt cx="6135659" cy="1095375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1992154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14976" y="221459"/>
                  <a:ext cx="6077050" cy="949186"/>
                  <a:chOff x="4714976" y="221459"/>
                  <a:chExt cx="6077050" cy="949186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14976" y="221459"/>
                    <a:ext cx="980346" cy="2684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50127" y="229579"/>
                    <a:ext cx="788961" cy="8504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识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374023" y="227174"/>
                    <a:ext cx="689474" cy="828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回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197747" y="228011"/>
                    <a:ext cx="858528" cy="9424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顾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9700" y="285115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48" name="Rectangle 4"/>
          <p:cNvSpPr/>
          <p:nvPr/>
        </p:nvSpPr>
        <p:spPr>
          <a:xfrm>
            <a:off x="1759585" y="1431925"/>
            <a:ext cx="6349365" cy="64516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ctr">
            <a:spAutoFit/>
          </a:bodyPr>
          <a:p>
            <a:r>
              <a:rPr lang="zh-CN" altLang="zh-CN" sz="3600" b="1" dirty="0">
                <a:latin typeface="Times New Roman" panose="02020603050405020304" pitchFamily="18" charset="0"/>
              </a:rPr>
              <a:t> </a:t>
            </a:r>
            <a:r>
              <a:rPr lang="zh-CN" altLang="zh-CN" sz="3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你能说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出三角形的定义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？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7773" name="Text Box 13"/>
          <p:cNvSpPr txBox="1"/>
          <p:nvPr/>
        </p:nvSpPr>
        <p:spPr>
          <a:xfrm>
            <a:off x="612775" y="2157730"/>
            <a:ext cx="1116330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5000"/>
              </a:lnSpc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由</a:t>
            </a:r>
            <a:r>
              <a:rPr lang="zh-CN" altLang="en-US" sz="3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三条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不在同一条直线上的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线段</a:t>
            </a:r>
            <a:r>
              <a:rPr lang="zh-CN" altLang="en-US" sz="32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首尾顺次连结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组成的平面图形，叫做三角形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.   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18210" y="3395719"/>
            <a:ext cx="2236470" cy="1977347"/>
            <a:chOff x="12825" y="4978"/>
            <a:chExt cx="4278" cy="4472"/>
          </a:xfrm>
        </p:grpSpPr>
        <p:sp>
          <p:nvSpPr>
            <p:cNvPr id="3077" name="AutoShape 5"/>
            <p:cNvSpPr>
              <a:spLocks noChangeArrowheads="1"/>
            </p:cNvSpPr>
            <p:nvPr/>
          </p:nvSpPr>
          <p:spPr bwMode="auto">
            <a:xfrm>
              <a:off x="13389" y="5830"/>
              <a:ext cx="3120" cy="3000"/>
            </a:xfrm>
            <a:prstGeom prst="triangle">
              <a:avLst>
                <a:gd name="adj" fmla="val 69972"/>
              </a:avLst>
            </a:prstGeom>
            <a:solidFill>
              <a:srgbClr val="00FF00"/>
            </a:solidFill>
            <a:ln w="9525">
              <a:solidFill>
                <a:srgbClr val="FF0000"/>
              </a:solidFill>
              <a:miter lim="800000"/>
            </a:ln>
            <a:effectLst/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16" name="Text Box 20"/>
            <p:cNvSpPr txBox="1">
              <a:spLocks noChangeArrowheads="1"/>
            </p:cNvSpPr>
            <p:nvPr/>
          </p:nvSpPr>
          <p:spPr bwMode="auto">
            <a:xfrm>
              <a:off x="15197" y="4978"/>
              <a:ext cx="710" cy="104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A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12825" y="8374"/>
              <a:ext cx="710" cy="104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B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16393" y="8409"/>
              <a:ext cx="710" cy="104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C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905884" y="3303275"/>
            <a:ext cx="3549653" cy="2120576"/>
            <a:chOff x="2764180" y="2008026"/>
            <a:chExt cx="4013403" cy="2322289"/>
          </a:xfrm>
        </p:grpSpPr>
        <p:sp>
          <p:nvSpPr>
            <p:cNvPr id="22" name="Line 9"/>
            <p:cNvSpPr>
              <a:spLocks noChangeShapeType="1"/>
            </p:cNvSpPr>
            <p:nvPr/>
          </p:nvSpPr>
          <p:spPr bwMode="auto">
            <a:xfrm>
              <a:off x="3186113" y="2470150"/>
              <a:ext cx="2205037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/>
            <a:p>
              <a:endParaRPr lang="zh-CN" altLang="en-US"/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>
              <a:off x="3186113" y="2470150"/>
              <a:ext cx="900112" cy="148431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/>
            <a:p>
              <a:endParaRPr lang="zh-CN" altLang="en-US"/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 flipV="1">
              <a:off x="4086225" y="3495675"/>
              <a:ext cx="2339975" cy="4492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/>
            <a:p>
              <a:endParaRPr lang="zh-CN" altLang="en-US"/>
            </a:p>
          </p:txBody>
        </p:sp>
        <p:sp>
          <p:nvSpPr>
            <p:cNvPr id="29" name="Line 12"/>
            <p:cNvSpPr>
              <a:spLocks noChangeShapeType="1"/>
            </p:cNvSpPr>
            <p:nvPr/>
          </p:nvSpPr>
          <p:spPr bwMode="auto">
            <a:xfrm flipH="1" flipV="1">
              <a:off x="5381625" y="2470150"/>
              <a:ext cx="1035050" cy="103505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/>
            <a:p>
              <a:endParaRPr lang="zh-CN" altLang="en-US"/>
            </a:p>
          </p:txBody>
        </p:sp>
        <p:sp>
          <p:nvSpPr>
            <p:cNvPr id="33" name="Text Box 20"/>
            <p:cNvSpPr txBox="1">
              <a:spLocks noChangeArrowheads="1"/>
            </p:cNvSpPr>
            <p:nvPr/>
          </p:nvSpPr>
          <p:spPr bwMode="auto">
            <a:xfrm>
              <a:off x="2764180" y="2192307"/>
              <a:ext cx="463085" cy="57162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no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A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34" name="Text Box 21"/>
            <p:cNvSpPr txBox="1">
              <a:spLocks noChangeArrowheads="1"/>
            </p:cNvSpPr>
            <p:nvPr/>
          </p:nvSpPr>
          <p:spPr bwMode="auto">
            <a:xfrm>
              <a:off x="3723195" y="3826148"/>
              <a:ext cx="450850" cy="50416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D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35" name="Text Box 22"/>
            <p:cNvSpPr txBox="1">
              <a:spLocks noChangeArrowheads="1"/>
            </p:cNvSpPr>
            <p:nvPr/>
          </p:nvSpPr>
          <p:spPr bwMode="auto">
            <a:xfrm>
              <a:off x="6326733" y="3356110"/>
              <a:ext cx="450850" cy="50416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C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36" name="Text Box 23"/>
            <p:cNvSpPr txBox="1">
              <a:spLocks noChangeArrowheads="1"/>
            </p:cNvSpPr>
            <p:nvPr/>
          </p:nvSpPr>
          <p:spPr bwMode="auto">
            <a:xfrm>
              <a:off x="5241437" y="2008026"/>
              <a:ext cx="450850" cy="50416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B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141335" y="2737485"/>
            <a:ext cx="2917190" cy="2638364"/>
            <a:chOff x="3561424" y="674502"/>
            <a:chExt cx="3212495" cy="3153190"/>
          </a:xfrm>
        </p:grpSpPr>
        <p:sp>
          <p:nvSpPr>
            <p:cNvPr id="11279" name="Line 15"/>
            <p:cNvSpPr>
              <a:spLocks noChangeShapeType="1"/>
            </p:cNvSpPr>
            <p:nvPr/>
          </p:nvSpPr>
          <p:spPr bwMode="auto">
            <a:xfrm flipV="1">
              <a:off x="3954463" y="1125538"/>
              <a:ext cx="1169987" cy="103505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/>
            <a:p>
              <a:endParaRPr lang="zh-CN" altLang="en-US"/>
            </a:p>
          </p:txBody>
        </p:sp>
        <p:sp>
          <p:nvSpPr>
            <p:cNvPr id="11280" name="Line 16"/>
            <p:cNvSpPr>
              <a:spLocks noChangeShapeType="1"/>
            </p:cNvSpPr>
            <p:nvPr/>
          </p:nvSpPr>
          <p:spPr bwMode="auto">
            <a:xfrm>
              <a:off x="5114925" y="1135063"/>
              <a:ext cx="1169988" cy="630237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/>
            <a:p>
              <a:endParaRPr lang="zh-CN" altLang="en-US"/>
            </a:p>
          </p:txBody>
        </p:sp>
        <p:sp>
          <p:nvSpPr>
            <p:cNvPr id="11281" name="Line 17"/>
            <p:cNvSpPr>
              <a:spLocks noChangeShapeType="1"/>
            </p:cNvSpPr>
            <p:nvPr/>
          </p:nvSpPr>
          <p:spPr bwMode="auto">
            <a:xfrm flipH="1">
              <a:off x="5915025" y="1765300"/>
              <a:ext cx="360363" cy="16652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/>
            <a:p>
              <a:endParaRPr lang="zh-CN" altLang="en-US"/>
            </a:p>
          </p:txBody>
        </p:sp>
        <p:sp>
          <p:nvSpPr>
            <p:cNvPr id="11282" name="Line 18"/>
            <p:cNvSpPr>
              <a:spLocks noChangeShapeType="1"/>
            </p:cNvSpPr>
            <p:nvPr/>
          </p:nvSpPr>
          <p:spPr bwMode="auto">
            <a:xfrm flipH="1">
              <a:off x="4664075" y="3430588"/>
              <a:ext cx="1260475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/>
            <a:p>
              <a:endParaRPr lang="zh-CN" altLang="en-US"/>
            </a:p>
          </p:txBody>
        </p:sp>
        <p:sp>
          <p:nvSpPr>
            <p:cNvPr id="11283" name="Line 19"/>
            <p:cNvSpPr>
              <a:spLocks noChangeShapeType="1"/>
            </p:cNvSpPr>
            <p:nvPr/>
          </p:nvSpPr>
          <p:spPr bwMode="auto">
            <a:xfrm flipH="1" flipV="1">
              <a:off x="3954463" y="2133600"/>
              <a:ext cx="719137" cy="130651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</p:spPr>
          <p:txBody>
            <a:bodyPr/>
            <a:p>
              <a:endParaRPr lang="zh-CN" altLang="en-US"/>
            </a:p>
          </p:txBody>
        </p:sp>
        <p:sp>
          <p:nvSpPr>
            <p:cNvPr id="11285" name="Text Box 21"/>
            <p:cNvSpPr txBox="1">
              <a:spLocks noChangeArrowheads="1"/>
            </p:cNvSpPr>
            <p:nvPr/>
          </p:nvSpPr>
          <p:spPr bwMode="auto">
            <a:xfrm>
              <a:off x="3561424" y="1804325"/>
              <a:ext cx="585788" cy="55020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A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11286" name="Text Box 22"/>
            <p:cNvSpPr txBox="1">
              <a:spLocks noChangeArrowheads="1"/>
            </p:cNvSpPr>
            <p:nvPr/>
          </p:nvSpPr>
          <p:spPr bwMode="auto">
            <a:xfrm>
              <a:off x="4302314" y="3277484"/>
              <a:ext cx="585787" cy="55020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E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11287" name="Text Box 23"/>
            <p:cNvSpPr txBox="1">
              <a:spLocks noChangeArrowheads="1"/>
            </p:cNvSpPr>
            <p:nvPr/>
          </p:nvSpPr>
          <p:spPr bwMode="auto">
            <a:xfrm>
              <a:off x="5859948" y="3254632"/>
              <a:ext cx="585787" cy="55020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D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11288" name="Text Box 24"/>
            <p:cNvSpPr txBox="1">
              <a:spLocks noChangeArrowheads="1"/>
            </p:cNvSpPr>
            <p:nvPr/>
          </p:nvSpPr>
          <p:spPr bwMode="auto">
            <a:xfrm>
              <a:off x="6187974" y="1504302"/>
              <a:ext cx="585945" cy="55623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no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C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11289" name="Text Box 25"/>
            <p:cNvSpPr txBox="1">
              <a:spLocks noChangeArrowheads="1"/>
            </p:cNvSpPr>
            <p:nvPr/>
          </p:nvSpPr>
          <p:spPr bwMode="auto">
            <a:xfrm>
              <a:off x="4894255" y="674502"/>
              <a:ext cx="585787" cy="55020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B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6155" name="AutoShape 11"/>
          <p:cNvSpPr/>
          <p:nvPr/>
        </p:nvSpPr>
        <p:spPr>
          <a:xfrm>
            <a:off x="599440" y="1381760"/>
            <a:ext cx="1426845" cy="576580"/>
          </a:xfrm>
          <a:prstGeom prst="roundRect">
            <a:avLst>
              <a:gd name="adj" fmla="val 21667"/>
            </a:avLst>
          </a:prstGeom>
          <a:noFill/>
          <a:ln w="9525">
            <a:noFill/>
          </a:ln>
        </p:spPr>
        <p:txBody>
          <a:bodyPr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问题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Rectangle 4"/>
          <p:cNvSpPr/>
          <p:nvPr/>
        </p:nvSpPr>
        <p:spPr>
          <a:xfrm>
            <a:off x="1683385" y="5543233"/>
            <a:ext cx="9852660" cy="58356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ctr">
            <a:spAutoFit/>
          </a:bodyPr>
          <a:p>
            <a:r>
              <a:rPr lang="zh-CN" altLang="zh-CN" sz="3200" b="1" dirty="0">
                <a:latin typeface="Times New Roman" panose="02020603050405020304" pitchFamily="18" charset="0"/>
              </a:rPr>
              <a:t> </a:t>
            </a:r>
            <a:r>
              <a:rPr lang="zh-CN" altLang="zh-CN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类比三角形的定义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你能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给出四边形、五边形的定义么？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AutoShape 11"/>
          <p:cNvSpPr/>
          <p:nvPr/>
        </p:nvSpPr>
        <p:spPr>
          <a:xfrm>
            <a:off x="561975" y="5509895"/>
            <a:ext cx="1426845" cy="576580"/>
          </a:xfrm>
          <a:prstGeom prst="roundRect">
            <a:avLst>
              <a:gd name="adj" fmla="val 21667"/>
            </a:avLst>
          </a:prstGeom>
          <a:noFill/>
          <a:ln w="9525">
            <a:noFill/>
          </a:ln>
        </p:spPr>
        <p:txBody>
          <a:bodyPr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问题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/>
      <p:bldP spid="6148" grpId="0" bldLvl="0" animBg="1"/>
      <p:bldP spid="117773" grpId="0"/>
      <p:bldP spid="38" grpId="0" bldLvl="0" animBg="1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新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探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55" y="240942"/>
                    <a:ext cx="858575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究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26145" y="645350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4990" y="1379220"/>
            <a:ext cx="46094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探究一</a:t>
            </a:r>
            <a:r>
              <a:rPr lang="zh-CN" altLang="en-US" sz="32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+mn-ea"/>
              </a:rPr>
              <a:t>：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多边形的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定义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199" name="Rectangle 7"/>
          <p:cNvSpPr/>
          <p:nvPr/>
        </p:nvSpPr>
        <p:spPr>
          <a:xfrm>
            <a:off x="634365" y="1983740"/>
            <a:ext cx="1103439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00000"/>
              </a:lnSpc>
            </a:pPr>
            <a:r>
              <a:rPr lang="zh-CN" altLang="zh-CN" sz="3200" b="1" dirty="0">
                <a:latin typeface="Times New Roman" panose="02020603050405020304" pitchFamily="18" charset="0"/>
              </a:rPr>
              <a:t>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由</a:t>
            </a:r>
            <a:r>
              <a:rPr lang="zh-CN" altLang="zh-CN" sz="3200" b="1" i="1" dirty="0">
                <a:solidFill>
                  <a:srgbClr val="FF006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条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不在同一直线上的线段首尾顺次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连结组成的平面图形，称为</a:t>
            </a:r>
            <a:r>
              <a:rPr lang="zh-CN" altLang="zh-CN" sz="3200" b="1" i="1" dirty="0">
                <a:solidFill>
                  <a:srgbClr val="FF006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边形，</a:t>
            </a:r>
            <a:r>
              <a:rPr kumimoji="1"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又称为多边形．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178" name="AutoShape 10"/>
          <p:cNvSpPr/>
          <p:nvPr/>
        </p:nvSpPr>
        <p:spPr>
          <a:xfrm>
            <a:off x="4689475" y="3678555"/>
            <a:ext cx="2545080" cy="2301875"/>
          </a:xfrm>
          <a:prstGeom prst="pentagon">
            <a:avLst/>
          </a:prstGeom>
          <a:noFill/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5" name="Group 13"/>
          <p:cNvGrpSpPr/>
          <p:nvPr/>
        </p:nvGrpSpPr>
        <p:grpSpPr>
          <a:xfrm>
            <a:off x="7315835" y="3446780"/>
            <a:ext cx="2980055" cy="1105149"/>
            <a:chOff x="0" y="0"/>
            <a:chExt cx="2304" cy="830"/>
          </a:xfrm>
        </p:grpSpPr>
        <p:sp>
          <p:nvSpPr>
            <p:cNvPr id="7192" name="Line 14"/>
            <p:cNvSpPr/>
            <p:nvPr/>
          </p:nvSpPr>
          <p:spPr>
            <a:xfrm flipH="1">
              <a:off x="0" y="635"/>
              <a:ext cx="1079" cy="195"/>
            </a:xfrm>
            <a:prstGeom prst="line">
              <a:avLst/>
            </a:prstGeom>
            <a:ln w="762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193" name="AutoShape 15"/>
            <p:cNvSpPr/>
            <p:nvPr/>
          </p:nvSpPr>
          <p:spPr>
            <a:xfrm>
              <a:off x="1042" y="98"/>
              <a:ext cx="1248" cy="519"/>
            </a:xfrm>
            <a:prstGeom prst="wedgeEllipseCallout">
              <a:avLst>
                <a:gd name="adj1" fmla="val -48089"/>
                <a:gd name="adj2" fmla="val 51216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zh-CN" sz="3200" b="1" dirty="0">
                <a:latin typeface="Tahoma" panose="020B0604030504040204" pitchFamily="34" charset="0"/>
              </a:endParaRPr>
            </a:p>
          </p:txBody>
        </p:sp>
        <p:sp>
          <p:nvSpPr>
            <p:cNvPr id="7194" name="Text Box 16"/>
            <p:cNvSpPr txBox="1"/>
            <p:nvPr/>
          </p:nvSpPr>
          <p:spPr>
            <a:xfrm>
              <a:off x="1306" y="0"/>
              <a:ext cx="998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endParaRPr lang="zh-CN" altLang="zh-CN" sz="40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241" name="Text Box 25"/>
          <p:cNvSpPr txBox="1"/>
          <p:nvPr/>
        </p:nvSpPr>
        <p:spPr>
          <a:xfrm>
            <a:off x="8957945" y="3639185"/>
            <a:ext cx="13023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顶点</a:t>
            </a:r>
            <a:endParaRPr lang="zh-CN" altLang="en-US" sz="4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7" name="Group 17"/>
          <p:cNvGrpSpPr/>
          <p:nvPr/>
        </p:nvGrpSpPr>
        <p:grpSpPr>
          <a:xfrm>
            <a:off x="7078980" y="4758690"/>
            <a:ext cx="2901315" cy="645795"/>
            <a:chOff x="0" y="-33"/>
            <a:chExt cx="2223" cy="417"/>
          </a:xfrm>
        </p:grpSpPr>
        <p:sp>
          <p:nvSpPr>
            <p:cNvPr id="7190" name="Line 18"/>
            <p:cNvSpPr/>
            <p:nvPr/>
          </p:nvSpPr>
          <p:spPr>
            <a:xfrm flipH="1" flipV="1">
              <a:off x="0" y="198"/>
              <a:ext cx="1037" cy="29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191" name="AutoShape 19"/>
            <p:cNvSpPr/>
            <p:nvPr/>
          </p:nvSpPr>
          <p:spPr>
            <a:xfrm>
              <a:off x="1263" y="-33"/>
              <a:ext cx="960" cy="417"/>
            </a:xfrm>
            <a:prstGeom prst="wedgeEllipseCallout">
              <a:avLst>
                <a:gd name="adj1" fmla="val -70833"/>
                <a:gd name="adj2" fmla="val 10417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zh-CN" sz="32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9236" name="Text Box 20"/>
          <p:cNvSpPr txBox="1"/>
          <p:nvPr/>
        </p:nvSpPr>
        <p:spPr>
          <a:xfrm>
            <a:off x="9073515" y="4805680"/>
            <a:ext cx="7708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  <a:endParaRPr lang="zh-CN" altLang="en-US" sz="4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" name="Group 21"/>
          <p:cNvGrpSpPr/>
          <p:nvPr/>
        </p:nvGrpSpPr>
        <p:grpSpPr>
          <a:xfrm>
            <a:off x="6638925" y="5479415"/>
            <a:ext cx="2521585" cy="685165"/>
            <a:chOff x="-177" y="-277"/>
            <a:chExt cx="1824" cy="904"/>
          </a:xfrm>
        </p:grpSpPr>
        <p:sp>
          <p:nvSpPr>
            <p:cNvPr id="7188" name="Line 22"/>
            <p:cNvSpPr/>
            <p:nvPr/>
          </p:nvSpPr>
          <p:spPr>
            <a:xfrm flipH="1" flipV="1">
              <a:off x="-177" y="183"/>
              <a:ext cx="728" cy="444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189" name="AutoShape 23"/>
            <p:cNvSpPr/>
            <p:nvPr/>
          </p:nvSpPr>
          <p:spPr>
            <a:xfrm>
              <a:off x="591" y="-277"/>
              <a:ext cx="1056" cy="813"/>
            </a:xfrm>
            <a:prstGeom prst="wedgeRoundRectCallout">
              <a:avLst>
                <a:gd name="adj1" fmla="val -47157"/>
                <a:gd name="adj2" fmla="val 70000"/>
                <a:gd name="adj3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zh-CN" sz="36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7179" name="Arc 11"/>
          <p:cNvSpPr/>
          <p:nvPr/>
        </p:nvSpPr>
        <p:spPr>
          <a:xfrm rot="21022199" flipH="1">
            <a:off x="6503670" y="5724525"/>
            <a:ext cx="361315" cy="233045"/>
          </a:xfrm>
          <a:custGeom>
            <a:avLst/>
            <a:gdLst>
              <a:gd name="txL" fmla="*/ 0 w 37932"/>
              <a:gd name="txT" fmla="*/ 0 h 21600"/>
              <a:gd name="txR" fmla="*/ 37932 w 37932"/>
              <a:gd name="txB" fmla="*/ 21600 h 2160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7932" h="21600" fill="none">
                <a:moveTo>
                  <a:pt x="0" y="7464"/>
                </a:moveTo>
                <a:cubicBezTo>
                  <a:pt x="4102" y="2723"/>
                  <a:pt x="10062" y="-1"/>
                  <a:pt x="16332" y="0"/>
                </a:cubicBezTo>
                <a:cubicBezTo>
                  <a:pt x="28261" y="0"/>
                  <a:pt x="37932" y="9670"/>
                  <a:pt x="37932" y="21600"/>
                </a:cubicBezTo>
              </a:path>
              <a:path w="37932" h="21600" stroke="0">
                <a:moveTo>
                  <a:pt x="0" y="7464"/>
                </a:moveTo>
                <a:cubicBezTo>
                  <a:pt x="4102" y="2723"/>
                  <a:pt x="10062" y="-1"/>
                  <a:pt x="16332" y="0"/>
                </a:cubicBezTo>
                <a:cubicBezTo>
                  <a:pt x="28261" y="0"/>
                  <a:pt x="37932" y="9670"/>
                  <a:pt x="37932" y="21600"/>
                </a:cubicBezTo>
                <a:lnTo>
                  <a:pt x="16332" y="21600"/>
                </a:lnTo>
                <a:close/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593205" y="5980430"/>
            <a:ext cx="152400" cy="531495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弧形 10"/>
          <p:cNvSpPr/>
          <p:nvPr/>
        </p:nvSpPr>
        <p:spPr>
          <a:xfrm rot="12060000">
            <a:off x="6441440" y="5889625"/>
            <a:ext cx="463550" cy="433070"/>
          </a:xfrm>
          <a:prstGeom prst="arc">
            <a:avLst>
              <a:gd name="adj1" fmla="val 15052988"/>
              <a:gd name="adj2" fmla="val 337670"/>
            </a:avLst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Text Box 20"/>
          <p:cNvSpPr txBox="1"/>
          <p:nvPr/>
        </p:nvSpPr>
        <p:spPr>
          <a:xfrm>
            <a:off x="7898765" y="5487670"/>
            <a:ext cx="10585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内角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Group 21"/>
          <p:cNvGrpSpPr/>
          <p:nvPr/>
        </p:nvGrpSpPr>
        <p:grpSpPr>
          <a:xfrm>
            <a:off x="3667125" y="5578475"/>
            <a:ext cx="2049780" cy="836295"/>
            <a:chOff x="1056" y="641"/>
            <a:chExt cx="1837" cy="1104"/>
          </a:xfrm>
        </p:grpSpPr>
        <p:sp>
          <p:nvSpPr>
            <p:cNvPr id="15" name="Line 22"/>
            <p:cNvSpPr/>
            <p:nvPr/>
          </p:nvSpPr>
          <p:spPr>
            <a:xfrm rot="9660000" flipH="1" flipV="1">
              <a:off x="2165" y="1301"/>
              <a:ext cx="728" cy="444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6" name="AutoShape 23"/>
            <p:cNvSpPr/>
            <p:nvPr/>
          </p:nvSpPr>
          <p:spPr>
            <a:xfrm flipH="1">
              <a:off x="1056" y="641"/>
              <a:ext cx="1056" cy="813"/>
            </a:xfrm>
            <a:prstGeom prst="wedgeRoundRectCallout">
              <a:avLst>
                <a:gd name="adj1" fmla="val -47157"/>
                <a:gd name="adj2" fmla="val 70000"/>
                <a:gd name="adj3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zh-CN" sz="36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17" name="Text Box 20"/>
          <p:cNvSpPr txBox="1"/>
          <p:nvPr/>
        </p:nvSpPr>
        <p:spPr>
          <a:xfrm>
            <a:off x="3710305" y="5606415"/>
            <a:ext cx="13430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外角</a:t>
            </a:r>
            <a:endParaRPr lang="zh-CN" altLang="en-US" sz="4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962015" y="3707130"/>
            <a:ext cx="762000" cy="2300605"/>
          </a:xfrm>
          <a:prstGeom prst="line">
            <a:avLst/>
          </a:prstGeom>
          <a:ln w="571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21"/>
          <p:cNvGrpSpPr/>
          <p:nvPr/>
        </p:nvGrpSpPr>
        <p:grpSpPr>
          <a:xfrm>
            <a:off x="3394075" y="3934460"/>
            <a:ext cx="2710180" cy="1031875"/>
            <a:chOff x="1128" y="810"/>
            <a:chExt cx="1889" cy="1362"/>
          </a:xfrm>
        </p:grpSpPr>
        <p:sp>
          <p:nvSpPr>
            <p:cNvPr id="22" name="Line 22"/>
            <p:cNvSpPr/>
            <p:nvPr/>
          </p:nvSpPr>
          <p:spPr>
            <a:xfrm rot="10500000" flipH="1" flipV="1">
              <a:off x="2259" y="1728"/>
              <a:ext cx="758" cy="444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3" name="AutoShape 23"/>
            <p:cNvSpPr/>
            <p:nvPr/>
          </p:nvSpPr>
          <p:spPr>
            <a:xfrm flipH="1">
              <a:off x="1128" y="810"/>
              <a:ext cx="1351" cy="813"/>
            </a:xfrm>
            <a:prstGeom prst="wedgeRoundRectCallout">
              <a:avLst>
                <a:gd name="adj1" fmla="val -36049"/>
                <a:gd name="adj2" fmla="val 78193"/>
                <a:gd name="adj3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zh-CN" sz="36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24" name="Text Box 20"/>
          <p:cNvSpPr txBox="1"/>
          <p:nvPr/>
        </p:nvSpPr>
        <p:spPr>
          <a:xfrm>
            <a:off x="3648075" y="3959225"/>
            <a:ext cx="16357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对角线</a:t>
            </a:r>
            <a:endParaRPr lang="zh-CN" altLang="en-US" sz="4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56260" y="3143885"/>
            <a:ext cx="112737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多边形中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连结</a:t>
            </a:r>
            <a:r>
              <a:rPr lang="zh-CN" altLang="en-US" sz="32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不相邻的两个顶点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的线段叫做多边形的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对角线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.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145655" y="4490720"/>
            <a:ext cx="135890" cy="1435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241" grpId="0"/>
      <p:bldP spid="9236" grpId="0"/>
      <p:bldP spid="7178" grpId="0" bldLvl="0" animBg="1"/>
      <p:bldP spid="7179" grpId="0" bldLvl="0" animBg="1"/>
      <p:bldP spid="8199" grpId="0"/>
      <p:bldP spid="11" grpId="0" bldLvl="0" animBg="1"/>
      <p:bldP spid="12" grpId="0"/>
      <p:bldP spid="17" grpId="0"/>
      <p:bldP spid="24" grpId="0"/>
      <p:bldP spid="29" grpId="0"/>
      <p:bldP spid="3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60655" y="21336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新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探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55" y="240942"/>
                    <a:ext cx="858575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究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 Box 2"/>
          <p:cNvSpPr txBox="1"/>
          <p:nvPr/>
        </p:nvSpPr>
        <p:spPr>
          <a:xfrm>
            <a:off x="961178" y="5042391"/>
            <a:ext cx="2687835" cy="66611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endParaRPr lang="zh-CN" altLang="en-US" sz="3735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400050" y="5327650"/>
            <a:ext cx="11667490" cy="121094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p>
            <a:pPr indent="457200">
              <a:lnSpc>
                <a:spcPct val="130000"/>
              </a:lnSpc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如图</a:t>
            </a: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 1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是凸多边形</a:t>
            </a:r>
            <a:r>
              <a:rPr lang="zh-CN" altLang="en-US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；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图</a:t>
            </a: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 2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不是凸多边形</a:t>
            </a:r>
            <a:r>
              <a:rPr lang="zh-CN" altLang="en-US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今后如果没有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特别说明</a:t>
            </a:r>
            <a:r>
              <a:rPr lang="zh-CN" altLang="en-US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我们讲的多边形都是凸多边形</a:t>
            </a: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. 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grpSp>
        <p:nvGrpSpPr>
          <p:cNvPr id="5" name="Group 6"/>
          <p:cNvGrpSpPr/>
          <p:nvPr/>
        </p:nvGrpSpPr>
        <p:grpSpPr>
          <a:xfrm>
            <a:off x="8308975" y="2491740"/>
            <a:ext cx="2278380" cy="2288540"/>
            <a:chOff x="0" y="0"/>
            <a:chExt cx="1596" cy="1589"/>
          </a:xfrm>
        </p:grpSpPr>
        <p:sp>
          <p:nvSpPr>
            <p:cNvPr id="6" name="AutoShape 7"/>
            <p:cNvSpPr>
              <a:spLocks noChangeAspect="1"/>
            </p:cNvSpPr>
            <p:nvPr/>
          </p:nvSpPr>
          <p:spPr>
            <a:xfrm>
              <a:off x="0" y="0"/>
              <a:ext cx="1596" cy="158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/>
            <a:p>
              <a:endParaRPr lang="zh-CN" altLang="en-US" sz="3735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Line 8"/>
            <p:cNvSpPr/>
            <p:nvPr/>
          </p:nvSpPr>
          <p:spPr>
            <a:xfrm flipH="1">
              <a:off x="25" y="31"/>
              <a:ext cx="1153" cy="1512"/>
            </a:xfrm>
            <a:prstGeom prst="line">
              <a:avLst/>
            </a:prstGeom>
            <a:ln w="57150" cap="flat" cmpd="sng">
              <a:solidFill>
                <a:srgbClr val="00008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8" name="Line 9"/>
            <p:cNvSpPr/>
            <p:nvPr/>
          </p:nvSpPr>
          <p:spPr>
            <a:xfrm>
              <a:off x="25" y="1543"/>
              <a:ext cx="1546" cy="16"/>
            </a:xfrm>
            <a:prstGeom prst="line">
              <a:avLst/>
            </a:prstGeom>
            <a:ln w="57150" cap="flat" cmpd="sng">
              <a:solidFill>
                <a:srgbClr val="00008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9" name="Line 10"/>
            <p:cNvSpPr/>
            <p:nvPr/>
          </p:nvSpPr>
          <p:spPr>
            <a:xfrm flipH="1">
              <a:off x="988" y="31"/>
              <a:ext cx="190" cy="978"/>
            </a:xfrm>
            <a:prstGeom prst="line">
              <a:avLst/>
            </a:prstGeom>
            <a:ln w="57150" cap="flat" cmpd="sng">
              <a:solidFill>
                <a:srgbClr val="00008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11" name="Line 11"/>
            <p:cNvSpPr/>
            <p:nvPr/>
          </p:nvSpPr>
          <p:spPr>
            <a:xfrm>
              <a:off x="988" y="1009"/>
              <a:ext cx="583" cy="550"/>
            </a:xfrm>
            <a:prstGeom prst="line">
              <a:avLst/>
            </a:prstGeom>
            <a:ln w="57150" cap="flat" cmpd="sng">
              <a:solidFill>
                <a:srgbClr val="00008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12" name="Oval 12"/>
            <p:cNvSpPr/>
            <p:nvPr/>
          </p:nvSpPr>
          <p:spPr>
            <a:xfrm>
              <a:off x="1153" y="0"/>
              <a:ext cx="51" cy="61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 sz="3735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0" y="1513"/>
              <a:ext cx="51" cy="61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 sz="3735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546" y="1528"/>
              <a:ext cx="50" cy="61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 sz="3735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963" y="978"/>
              <a:ext cx="50" cy="61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 sz="3735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7446645" y="3424238"/>
            <a:ext cx="1159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图</a:t>
            </a:r>
            <a:r>
              <a:rPr lang="en-US" altLang="zh-CN" sz="2800">
                <a:latin typeface="Times New Roman" panose="02020603050405020304" pitchFamily="18" charset="0"/>
                <a:ea typeface="汉仪君黑-55W" panose="00020600040101010101" charset="-122"/>
                <a:cs typeface="Times New Roman" panose="02020603050405020304" pitchFamily="18" charset="0"/>
              </a:rPr>
              <a:t>2</a:t>
            </a:r>
            <a:endParaRPr lang="en-US" altLang="zh-CN" sz="2800">
              <a:latin typeface="Times New Roman" panose="02020603050405020304" pitchFamily="18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18" name="Text Box 18"/>
          <p:cNvSpPr txBox="1"/>
          <p:nvPr/>
        </p:nvSpPr>
        <p:spPr>
          <a:xfrm>
            <a:off x="501015" y="1290955"/>
            <a:ext cx="11414760" cy="1038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如果把它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任何一边双向延长</a:t>
            </a:r>
            <a:r>
              <a:rPr lang="zh-CN" altLang="en-US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其他各边都在延长所得直线的同一旁</a:t>
            </a:r>
            <a:r>
              <a:rPr lang="zh-CN" altLang="en-US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这样的多边形叫做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凸多边形</a:t>
            </a: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. 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2000250" y="2879725"/>
            <a:ext cx="2481580" cy="192468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l" t="t" r="r" b="b"/>
            <a:pathLst>
              <a:path w="1005" h="864">
                <a:moveTo>
                  <a:pt x="144" y="0"/>
                </a:moveTo>
                <a:lnTo>
                  <a:pt x="0" y="672"/>
                </a:lnTo>
                <a:lnTo>
                  <a:pt x="624" y="864"/>
                </a:lnTo>
                <a:lnTo>
                  <a:pt x="1008" y="576"/>
                </a:lnTo>
                <a:lnTo>
                  <a:pt x="144" y="0"/>
                </a:lnTo>
                <a:close/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373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Line 20"/>
          <p:cNvSpPr/>
          <p:nvPr/>
        </p:nvSpPr>
        <p:spPr>
          <a:xfrm flipH="1">
            <a:off x="1784350" y="2141855"/>
            <a:ext cx="738505" cy="3175000"/>
          </a:xfrm>
          <a:prstGeom prst="line">
            <a:avLst/>
          </a:prstGeom>
          <a:ln w="57150" cap="flat" cmpd="sng">
            <a:solidFill>
              <a:srgbClr val="FF00FF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p/>
        </p:txBody>
      </p:sp>
      <p:sp>
        <p:nvSpPr>
          <p:cNvPr id="22" name="Line 21"/>
          <p:cNvSpPr/>
          <p:nvPr/>
        </p:nvSpPr>
        <p:spPr>
          <a:xfrm rot="1020000">
            <a:off x="1288415" y="3003550"/>
            <a:ext cx="4359275" cy="1097280"/>
          </a:xfrm>
          <a:prstGeom prst="line">
            <a:avLst/>
          </a:prstGeom>
          <a:ln w="57150" cap="flat" cmpd="sng">
            <a:solidFill>
              <a:srgbClr val="FF00FF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p/>
        </p:txBody>
      </p:sp>
      <p:sp>
        <p:nvSpPr>
          <p:cNvPr id="23" name="Line 22"/>
          <p:cNvSpPr/>
          <p:nvPr/>
        </p:nvSpPr>
        <p:spPr>
          <a:xfrm flipV="1">
            <a:off x="2953329" y="3276853"/>
            <a:ext cx="2844449" cy="1930162"/>
          </a:xfrm>
          <a:prstGeom prst="line">
            <a:avLst/>
          </a:prstGeom>
          <a:ln w="57150" cap="flat" cmpd="sng">
            <a:solidFill>
              <a:srgbClr val="FF00FF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p/>
        </p:txBody>
      </p:sp>
      <p:sp>
        <p:nvSpPr>
          <p:cNvPr id="24" name="Line 23"/>
          <p:cNvSpPr/>
          <p:nvPr/>
        </p:nvSpPr>
        <p:spPr>
          <a:xfrm>
            <a:off x="501227" y="4804578"/>
            <a:ext cx="3898419" cy="1117462"/>
          </a:xfrm>
          <a:prstGeom prst="line">
            <a:avLst/>
          </a:prstGeom>
          <a:ln w="57150" cap="flat" cmpd="sng">
            <a:solidFill>
              <a:srgbClr val="FF00FF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p/>
        </p:txBody>
      </p:sp>
      <p:sp>
        <p:nvSpPr>
          <p:cNvPr id="29" name="Line 24"/>
          <p:cNvSpPr/>
          <p:nvPr/>
        </p:nvSpPr>
        <p:spPr>
          <a:xfrm flipH="1">
            <a:off x="9411970" y="1692275"/>
            <a:ext cx="741045" cy="3883025"/>
          </a:xfrm>
          <a:prstGeom prst="line">
            <a:avLst/>
          </a:prstGeom>
          <a:ln w="57150" cap="flat" cmpd="sng">
            <a:solidFill>
              <a:srgbClr val="FF6600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p/>
        </p:txBody>
      </p:sp>
      <p:sp>
        <p:nvSpPr>
          <p:cNvPr id="33" name="Rectangle 25"/>
          <p:cNvSpPr/>
          <p:nvPr/>
        </p:nvSpPr>
        <p:spPr>
          <a:xfrm>
            <a:off x="923290" y="3354705"/>
            <a:ext cx="11684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图</a:t>
            </a: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1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34" name="Text Box 26"/>
          <p:cNvSpPr txBox="1"/>
          <p:nvPr/>
        </p:nvSpPr>
        <p:spPr>
          <a:xfrm>
            <a:off x="1722257" y="2491452"/>
            <a:ext cx="9142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A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35" name="Text Box 27"/>
          <p:cNvSpPr txBox="1"/>
          <p:nvPr/>
        </p:nvSpPr>
        <p:spPr>
          <a:xfrm>
            <a:off x="3069514" y="4763841"/>
            <a:ext cx="9142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C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28"/>
          <p:cNvSpPr txBox="1"/>
          <p:nvPr/>
        </p:nvSpPr>
        <p:spPr>
          <a:xfrm>
            <a:off x="1375410" y="4184015"/>
            <a:ext cx="914400" cy="71628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noAutofit/>
          </a:bodyPr>
          <a:p>
            <a:pPr algn="ctr"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B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37" name="Text Box 29"/>
          <p:cNvSpPr txBox="1"/>
          <p:nvPr/>
        </p:nvSpPr>
        <p:spPr>
          <a:xfrm>
            <a:off x="4225226" y="3933821"/>
            <a:ext cx="9142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D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38" name="Text Box 30"/>
          <p:cNvSpPr txBox="1"/>
          <p:nvPr/>
        </p:nvSpPr>
        <p:spPr>
          <a:xfrm>
            <a:off x="9732345" y="2078579"/>
            <a:ext cx="9142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A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49" name="Text Box 31"/>
          <p:cNvSpPr txBox="1"/>
          <p:nvPr/>
        </p:nvSpPr>
        <p:spPr>
          <a:xfrm>
            <a:off x="10341870" y="4483620"/>
            <a:ext cx="9142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C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50" name="Text Box 32"/>
          <p:cNvSpPr txBox="1"/>
          <p:nvPr/>
        </p:nvSpPr>
        <p:spPr>
          <a:xfrm>
            <a:off x="7722261" y="4533163"/>
            <a:ext cx="9142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B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51" name="Text Box 33"/>
          <p:cNvSpPr txBox="1"/>
          <p:nvPr/>
        </p:nvSpPr>
        <p:spPr>
          <a:xfrm>
            <a:off x="9587603" y="3623968"/>
            <a:ext cx="9142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汉仪君黑-55W" panose="00020600040101010101" charset="-122"/>
                <a:cs typeface="Times New Roman" panose="02020603050405020304" pitchFamily="18" charset="0"/>
              </a:rPr>
              <a:t>D</a:t>
            </a:r>
            <a:endParaRPr lang="en-US" altLang="zh-CN" sz="2800">
              <a:latin typeface="Arial" panose="020B0604020202020204" pitchFamily="34" charset="0"/>
              <a:ea typeface="汉仪君黑-55W" panose="00020600040101010101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1463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新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探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55" y="240942"/>
                    <a:ext cx="858575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究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63" name="Text Box 24"/>
          <p:cNvSpPr txBox="1"/>
          <p:nvPr/>
        </p:nvSpPr>
        <p:spPr>
          <a:xfrm>
            <a:off x="2031365" y="1271270"/>
            <a:ext cx="77050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作出多边形中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从一个顶点出发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的对角线</a:t>
            </a:r>
            <a:endParaRPr lang="en-US" alt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41" name="Group 2"/>
          <p:cNvGrpSpPr/>
          <p:nvPr/>
        </p:nvGrpSpPr>
        <p:grpSpPr>
          <a:xfrm rot="0">
            <a:off x="767080" y="1819910"/>
            <a:ext cx="1484630" cy="1414145"/>
            <a:chOff x="0" y="0"/>
            <a:chExt cx="1248" cy="1248"/>
          </a:xfrm>
        </p:grpSpPr>
        <p:sp>
          <p:nvSpPr>
            <p:cNvPr id="10242" name="Line 3"/>
            <p:cNvSpPr/>
            <p:nvPr/>
          </p:nvSpPr>
          <p:spPr>
            <a:xfrm flipH="1">
              <a:off x="0" y="0"/>
              <a:ext cx="624" cy="1248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43" name="Line 4"/>
            <p:cNvSpPr/>
            <p:nvPr/>
          </p:nvSpPr>
          <p:spPr>
            <a:xfrm flipV="1">
              <a:off x="0" y="1152"/>
              <a:ext cx="1248" cy="9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44" name="Line 5"/>
            <p:cNvSpPr/>
            <p:nvPr/>
          </p:nvSpPr>
          <p:spPr>
            <a:xfrm flipH="1" flipV="1">
              <a:off x="624" y="0"/>
              <a:ext cx="624" cy="1152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0245" name="Group 6"/>
          <p:cNvGrpSpPr/>
          <p:nvPr/>
        </p:nvGrpSpPr>
        <p:grpSpPr>
          <a:xfrm rot="6900000">
            <a:off x="2940050" y="2025650"/>
            <a:ext cx="1767840" cy="1375410"/>
            <a:chOff x="0" y="0"/>
            <a:chExt cx="1584" cy="1488"/>
          </a:xfrm>
        </p:grpSpPr>
        <p:sp>
          <p:nvSpPr>
            <p:cNvPr id="10246" name="Line 7"/>
            <p:cNvSpPr/>
            <p:nvPr/>
          </p:nvSpPr>
          <p:spPr>
            <a:xfrm flipV="1">
              <a:off x="0" y="0"/>
              <a:ext cx="912" cy="288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47" name="Line 8"/>
            <p:cNvSpPr/>
            <p:nvPr/>
          </p:nvSpPr>
          <p:spPr>
            <a:xfrm>
              <a:off x="0" y="288"/>
              <a:ext cx="96" cy="86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48" name="Line 9"/>
            <p:cNvSpPr/>
            <p:nvPr/>
          </p:nvSpPr>
          <p:spPr>
            <a:xfrm>
              <a:off x="912" y="0"/>
              <a:ext cx="672" cy="1488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49" name="Line 10"/>
            <p:cNvSpPr/>
            <p:nvPr/>
          </p:nvSpPr>
          <p:spPr>
            <a:xfrm flipH="1" flipV="1">
              <a:off x="96" y="1152"/>
              <a:ext cx="1488" cy="33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0274" name="AutoShape 35"/>
          <p:cNvSpPr/>
          <p:nvPr/>
        </p:nvSpPr>
        <p:spPr>
          <a:xfrm>
            <a:off x="9736455" y="1667510"/>
            <a:ext cx="1539875" cy="1518920"/>
          </a:xfrm>
          <a:prstGeom prst="octagon">
            <a:avLst>
              <a:gd name="adj" fmla="val 29287"/>
            </a:avLst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>
              <a:buFont typeface="Arial" panose="020B0604020202020204" pitchFamily="34" charset="0"/>
              <a:buNone/>
            </a:pPr>
            <a:endParaRPr lang="zh-CN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250" name="Group 11"/>
          <p:cNvGrpSpPr/>
          <p:nvPr/>
        </p:nvGrpSpPr>
        <p:grpSpPr>
          <a:xfrm rot="1320000">
            <a:off x="5079365" y="1800860"/>
            <a:ext cx="1719580" cy="1470025"/>
            <a:chOff x="0" y="0"/>
            <a:chExt cx="1392" cy="1248"/>
          </a:xfrm>
        </p:grpSpPr>
        <p:sp>
          <p:nvSpPr>
            <p:cNvPr id="10251" name="Line 12"/>
            <p:cNvSpPr/>
            <p:nvPr/>
          </p:nvSpPr>
          <p:spPr>
            <a:xfrm flipV="1">
              <a:off x="336" y="0"/>
              <a:ext cx="816" cy="48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2" name="Line 13"/>
            <p:cNvSpPr/>
            <p:nvPr/>
          </p:nvSpPr>
          <p:spPr>
            <a:xfrm flipH="1">
              <a:off x="0" y="48"/>
              <a:ext cx="336" cy="528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3" name="Line 14"/>
            <p:cNvSpPr/>
            <p:nvPr/>
          </p:nvSpPr>
          <p:spPr>
            <a:xfrm>
              <a:off x="1152" y="0"/>
              <a:ext cx="240" cy="86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4" name="Line 15"/>
            <p:cNvSpPr/>
            <p:nvPr/>
          </p:nvSpPr>
          <p:spPr>
            <a:xfrm flipH="1">
              <a:off x="528" y="864"/>
              <a:ext cx="864" cy="38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5" name="Line 16"/>
            <p:cNvSpPr/>
            <p:nvPr/>
          </p:nvSpPr>
          <p:spPr>
            <a:xfrm flipH="1" flipV="1">
              <a:off x="0" y="576"/>
              <a:ext cx="528" cy="672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0256" name="Group 17"/>
          <p:cNvGrpSpPr/>
          <p:nvPr/>
        </p:nvGrpSpPr>
        <p:grpSpPr>
          <a:xfrm>
            <a:off x="7334885" y="1812290"/>
            <a:ext cx="1683385" cy="1378585"/>
            <a:chOff x="0" y="0"/>
            <a:chExt cx="1872" cy="1488"/>
          </a:xfrm>
        </p:grpSpPr>
        <p:sp>
          <p:nvSpPr>
            <p:cNvPr id="10257" name="Line 18"/>
            <p:cNvSpPr/>
            <p:nvPr/>
          </p:nvSpPr>
          <p:spPr>
            <a:xfrm>
              <a:off x="480" y="0"/>
              <a:ext cx="1008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8" name="Line 19"/>
            <p:cNvSpPr/>
            <p:nvPr/>
          </p:nvSpPr>
          <p:spPr>
            <a:xfrm flipH="1">
              <a:off x="0" y="0"/>
              <a:ext cx="480" cy="672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9" name="Line 20"/>
            <p:cNvSpPr/>
            <p:nvPr/>
          </p:nvSpPr>
          <p:spPr>
            <a:xfrm>
              <a:off x="0" y="672"/>
              <a:ext cx="528" cy="81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60" name="Line 21"/>
            <p:cNvSpPr/>
            <p:nvPr/>
          </p:nvSpPr>
          <p:spPr>
            <a:xfrm>
              <a:off x="528" y="1488"/>
              <a:ext cx="1104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61" name="Line 22"/>
            <p:cNvSpPr/>
            <p:nvPr/>
          </p:nvSpPr>
          <p:spPr>
            <a:xfrm>
              <a:off x="1488" y="0"/>
              <a:ext cx="384" cy="72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62" name="Line 23"/>
            <p:cNvSpPr/>
            <p:nvPr/>
          </p:nvSpPr>
          <p:spPr>
            <a:xfrm flipH="1">
              <a:off x="1608" y="720"/>
              <a:ext cx="264" cy="768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8199" name="Rectangle 7"/>
          <p:cNvSpPr/>
          <p:nvPr/>
        </p:nvSpPr>
        <p:spPr>
          <a:xfrm>
            <a:off x="401955" y="5659755"/>
            <a:ext cx="112718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边形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从一个顶点出发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charset="-122"/>
                <a:sym typeface="+mn-ea"/>
              </a:rPr>
              <a:t>，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可作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charset="-122"/>
                <a:sym typeface="+mn-ea"/>
              </a:rPr>
              <a:t>（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charset="-122"/>
                <a:sym typeface="+mn-ea"/>
              </a:rPr>
              <a:t>-3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charset="-122"/>
                <a:sym typeface="+mn-ea"/>
              </a:rPr>
              <a:t>）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条对角线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charset="-122"/>
                <a:sym typeface="+mn-ea"/>
              </a:rPr>
              <a:t>，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分成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charset="-122"/>
                <a:sym typeface="+mn-ea"/>
              </a:rPr>
              <a:t>（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charset="-122"/>
                <a:sym typeface="+mn-ea"/>
              </a:rPr>
              <a:t>-2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charset="-122"/>
                <a:sym typeface="+mn-ea"/>
              </a:rPr>
              <a:t>）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个三角形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charset="-122"/>
              <a:sym typeface="+mn-ea"/>
            </a:endParaRPr>
          </a:p>
        </p:txBody>
      </p:sp>
      <p:graphicFrame>
        <p:nvGraphicFramePr>
          <p:cNvPr id="19" name="表格 18"/>
          <p:cNvGraphicFramePr/>
          <p:nvPr>
            <p:custDataLst>
              <p:tags r:id="rId2"/>
            </p:custDataLst>
          </p:nvPr>
        </p:nvGraphicFramePr>
        <p:xfrm>
          <a:off x="1779270" y="3259455"/>
          <a:ext cx="8767445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835"/>
                <a:gridCol w="1005205"/>
                <a:gridCol w="1005840"/>
                <a:gridCol w="1005840"/>
                <a:gridCol w="1005205"/>
                <a:gridCol w="1005840"/>
                <a:gridCol w="1005205"/>
                <a:gridCol w="1006475"/>
              </a:tblGrid>
              <a:tr h="82296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>
                          <a:solidFill>
                            <a:schemeClr val="tx1"/>
                          </a:solidFill>
                          <a:sym typeface="+mn-ea"/>
                        </a:rPr>
                        <a:t>    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边数</a:t>
                      </a:r>
                      <a:r>
                        <a:rPr lang="en-US" altLang="zh-CN" sz="2400">
                          <a:solidFill>
                            <a:schemeClr val="tx1"/>
                          </a:solidFill>
                          <a:sym typeface="+mn-ea"/>
                        </a:rPr>
                        <a:t>n</a:t>
                      </a:r>
                      <a:endParaRPr lang="en-US" altLang="zh-CN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3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4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5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6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8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……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n</a:t>
                      </a:r>
                      <a:endParaRPr lang="en-US" altLang="zh-CN" sz="2400"/>
                    </a:p>
                  </a:txBody>
                  <a:tcPr anchor="ctr" anchorCtr="0"/>
                </a:tc>
              </a:tr>
              <a:tr h="822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sym typeface="+mn-ea"/>
                        </a:rPr>
                        <a:t>对角线条数</a:t>
                      </a:r>
                      <a:endParaRPr lang="zh-CN" altLang="en-US" sz="24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 0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3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5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>
                          <a:sym typeface="+mn-ea"/>
                        </a:rPr>
                        <a:t>……</a:t>
                      </a:r>
                      <a:endParaRPr lang="en-US" altLang="zh-CN" sz="2400"/>
                    </a:p>
                    <a:p>
                      <a:pPr algn="ctr">
                        <a:buNone/>
                      </a:pP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n-3</a:t>
                      </a:r>
                      <a:endParaRPr lang="en-US" altLang="zh-CN" sz="2400"/>
                    </a:p>
                  </a:txBody>
                  <a:tcPr anchor="ctr" anchorCtr="0"/>
                </a:tc>
              </a:tr>
              <a:tr h="822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sym typeface="+mn-ea"/>
                        </a:rPr>
                        <a:t>三角形个数</a:t>
                      </a:r>
                      <a:endParaRPr lang="zh-CN" altLang="en-US" sz="24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3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4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6</a:t>
                      </a: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>
                          <a:sym typeface="+mn-ea"/>
                        </a:rPr>
                        <a:t>……</a:t>
                      </a:r>
                      <a:endParaRPr lang="en-US" altLang="zh-CN" sz="2400"/>
                    </a:p>
                    <a:p>
                      <a:pPr algn="ctr">
                        <a:buNone/>
                      </a:pPr>
                      <a:endParaRPr lang="en-US" altLang="zh-CN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n-2</a:t>
                      </a:r>
                      <a:endParaRPr lang="en-US" altLang="zh-CN" sz="2400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3561715" y="4182745"/>
            <a:ext cx="638810" cy="497205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596765" y="4182745"/>
            <a:ext cx="577850" cy="497205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79745" y="4182745"/>
            <a:ext cx="537845" cy="497205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600190" y="4182745"/>
            <a:ext cx="593090" cy="497205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78725" y="4182745"/>
            <a:ext cx="608330" cy="497205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637395" y="4182745"/>
            <a:ext cx="720725" cy="497205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61715" y="4994275"/>
            <a:ext cx="638810" cy="497205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596765" y="4994275"/>
            <a:ext cx="577850" cy="497205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579745" y="4994275"/>
            <a:ext cx="537845" cy="497205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600190" y="4994275"/>
            <a:ext cx="593090" cy="497205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578725" y="4994275"/>
            <a:ext cx="608330" cy="497205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637395" y="4994275"/>
            <a:ext cx="720090" cy="497205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54990" y="1282065"/>
            <a:ext cx="16960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探究二</a:t>
            </a:r>
            <a:r>
              <a:rPr lang="zh-CN" altLang="en-US" sz="32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+mn-ea"/>
              </a:rPr>
              <a:t>：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  <p:bldP spid="2" grpId="0" bldLvl="0" animBg="1"/>
      <p:bldP spid="2" grpId="1" bldLvl="0" animBg="1"/>
      <p:bldP spid="4" grpId="0" bldLvl="0" animBg="1"/>
      <p:bldP spid="4" grpId="1" bldLvl="0" animBg="1"/>
      <p:bldP spid="5" grpId="0" bldLvl="0" animBg="1"/>
      <p:bldP spid="5" grpId="1" bldLvl="0" animBg="1"/>
      <p:bldP spid="29" grpId="0" bldLvl="0" animBg="1"/>
      <p:bldP spid="29" grpId="1" bldLvl="0" animBg="1"/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9" grpId="0" bldLvl="0" animBg="1"/>
      <p:bldP spid="9" grpId="1" bldLvl="0" animBg="1"/>
      <p:bldP spid="11" grpId="0" bldLvl="0" animBg="1"/>
      <p:bldP spid="11" grpId="1" bldLvl="0" animBg="1"/>
      <p:bldP spid="12" grpId="0" bldLvl="0" animBg="1"/>
      <p:bldP spid="12" grpId="1" bldLvl="0" animBg="1"/>
      <p:bldP spid="14" grpId="0" bldLvl="0" animBg="1"/>
      <p:bldP spid="14" grpId="1" bldLvl="0" animBg="1"/>
      <p:bldP spid="15" grpId="0" bldLvl="0" animBg="1"/>
      <p:bldP spid="15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新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应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66" y="240815"/>
                    <a:ext cx="858528" cy="5521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用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338" name="Rectangle 5"/>
          <p:cNvSpPr/>
          <p:nvPr/>
        </p:nvSpPr>
        <p:spPr>
          <a:xfrm>
            <a:off x="874395" y="1525905"/>
            <a:ext cx="183388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口答</a:t>
            </a:r>
            <a:r>
              <a:rPr lang="zh-CN" altLang="en-US" sz="3600" b="1" dirty="0">
                <a:solidFill>
                  <a:srgbClr val="FF0000"/>
                </a:solidFill>
              </a:rPr>
              <a:t>：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3561" name="Rectangle 9"/>
          <p:cNvSpPr/>
          <p:nvPr/>
        </p:nvSpPr>
        <p:spPr>
          <a:xfrm>
            <a:off x="815340" y="3881755"/>
            <a:ext cx="111715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None/>
            </a:pPr>
            <a:r>
              <a:rPr lang="en-US" altLang="zh-CN" b="1" dirty="0"/>
              <a:t>2.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若过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边形</a:t>
            </a:r>
            <a:r>
              <a:rPr lang="zh-CN" altLang="en-US" b="1" dirty="0">
                <a:solidFill>
                  <a:srgbClr val="FF0000"/>
                </a:solidFill>
              </a:rPr>
              <a:t>一个顶点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条对角线</a:t>
            </a:r>
            <a:r>
              <a:rPr lang="zh-CN" altLang="en-US" b="1" dirty="0"/>
              <a:t>，则</a:t>
            </a:r>
            <a:r>
              <a:rPr lang="en-US" altLang="zh-CN" b="1" dirty="0"/>
              <a:t>n=</a:t>
            </a:r>
            <a:r>
              <a:rPr lang="zh-CN" altLang="en-US" b="1" u="sng" dirty="0"/>
              <a:t>       </a:t>
            </a:r>
            <a:r>
              <a:rPr lang="zh-CN" altLang="en-US" b="1" dirty="0"/>
              <a:t>．</a:t>
            </a:r>
            <a:endParaRPr lang="zh-CN" altLang="en-US" b="1" dirty="0"/>
          </a:p>
        </p:txBody>
      </p:sp>
      <p:sp>
        <p:nvSpPr>
          <p:cNvPr id="23562" name="Text Box 10"/>
          <p:cNvSpPr txBox="1"/>
          <p:nvPr/>
        </p:nvSpPr>
        <p:spPr>
          <a:xfrm>
            <a:off x="8382635" y="3821748"/>
            <a:ext cx="10080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en-US" altLang="zh-CN" b="1" dirty="0">
                <a:solidFill>
                  <a:srgbClr val="FF0000"/>
                </a:solidFill>
              </a:rPr>
              <a:t>10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  <p:sp>
        <p:nvSpPr>
          <p:cNvPr id="23563" name="Rectangle 11"/>
          <p:cNvSpPr/>
          <p:nvPr/>
        </p:nvSpPr>
        <p:spPr>
          <a:xfrm>
            <a:off x="807720" y="4514850"/>
            <a:ext cx="1104519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b="1" dirty="0"/>
              <a:t>3.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若过多边形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一个顶点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的所有对角线将这个多边形分成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个三角形</a:t>
            </a:r>
            <a:r>
              <a:rPr lang="zh-CN" altLang="en-US" b="1" dirty="0"/>
              <a:t>，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则是</a:t>
            </a:r>
            <a:r>
              <a:rPr lang="zh-CN" altLang="en-US" b="1" u="sng" dirty="0"/>
              <a:t>      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边形</a:t>
            </a:r>
            <a:r>
              <a:rPr lang="zh-CN" altLang="en-US" b="1" dirty="0"/>
              <a:t>．</a:t>
            </a:r>
            <a:r>
              <a:rPr lang="zh-CN" altLang="en-US" dirty="0"/>
              <a:t> </a:t>
            </a:r>
            <a:endParaRPr lang="zh-CN" altLang="en-US" dirty="0"/>
          </a:p>
        </p:txBody>
      </p:sp>
      <p:sp>
        <p:nvSpPr>
          <p:cNvPr id="23565" name="Text Box 13"/>
          <p:cNvSpPr txBox="1"/>
          <p:nvPr/>
        </p:nvSpPr>
        <p:spPr>
          <a:xfrm>
            <a:off x="3353753" y="5413375"/>
            <a:ext cx="10080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Rectangle 9"/>
          <p:cNvSpPr/>
          <p:nvPr/>
        </p:nvSpPr>
        <p:spPr>
          <a:xfrm>
            <a:off x="799465" y="2198370"/>
            <a:ext cx="10863580" cy="1660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b="1" dirty="0"/>
              <a:t>1.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从八边形的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一个顶点出发</a:t>
            </a:r>
            <a:r>
              <a:rPr lang="zh-CN" altLang="en-US" b="1" dirty="0">
                <a:solidFill>
                  <a:srgbClr val="FF0000"/>
                </a:solidFill>
              </a:rPr>
              <a:t>，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可以作</a:t>
            </a:r>
            <a:r>
              <a:rPr lang="zh-CN" altLang="en-US" b="1" u="sng" dirty="0">
                <a:sym typeface="+mn-ea"/>
              </a:rPr>
              <a:t>      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条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对角线</a:t>
            </a:r>
            <a:r>
              <a:rPr lang="zh-CN" altLang="en-US" b="1" dirty="0"/>
              <a:t>，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分成</a:t>
            </a:r>
            <a:r>
              <a:rPr lang="zh-CN" altLang="en-US" b="1" u="sng" dirty="0"/>
              <a:t> </a:t>
            </a:r>
            <a:r>
              <a:rPr lang="en-US" altLang="zh-CN" b="1" u="sng" dirty="0"/>
              <a:t>           </a:t>
            </a:r>
            <a:endParaRPr lang="en-US" altLang="zh-CN" b="1" u="sng" dirty="0"/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个三角形</a:t>
            </a:r>
            <a:endParaRPr lang="zh-CN" altLang="en-US" b="1" dirty="0"/>
          </a:p>
        </p:txBody>
      </p:sp>
      <p:sp>
        <p:nvSpPr>
          <p:cNvPr id="4" name="Text Box 10"/>
          <p:cNvSpPr txBox="1"/>
          <p:nvPr/>
        </p:nvSpPr>
        <p:spPr>
          <a:xfrm>
            <a:off x="7917180" y="2431098"/>
            <a:ext cx="10080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 Box 10"/>
          <p:cNvSpPr txBox="1"/>
          <p:nvPr/>
        </p:nvSpPr>
        <p:spPr>
          <a:xfrm>
            <a:off x="884555" y="3157220"/>
            <a:ext cx="7505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1" grpId="0"/>
      <p:bldP spid="23562" grpId="0"/>
      <p:bldP spid="23563" grpId="0"/>
      <p:bldP spid="23565" grpId="0"/>
      <p:bldP spid="2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新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探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55" y="240942"/>
                    <a:ext cx="858575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究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/>
          <p:nvPr>
            <p:ph type="sldNum" sz="quarter" idx="12"/>
          </p:nvPr>
        </p:nvSpPr>
        <p:spPr>
          <a:xfrm>
            <a:off x="8671560" y="6508750"/>
            <a:ext cx="2743200" cy="365125"/>
          </a:xfrm>
        </p:spPr>
        <p:txBody>
          <a:bodyPr/>
          <a:p>
            <a:pPr lvl="0"/>
            <a:r>
              <a:rPr lang="de-DE" altLang="en-US" dirty="0">
                <a:latin typeface="Arial" panose="020B0604020202020204" pitchFamily="34" charset="0"/>
              </a:rPr>
              <a:t>Page </a:t>
            </a:r>
            <a:r>
              <a:rPr lang="de-DE" altLang="en-US" sz="1000" b="0" dirty="0">
                <a:latin typeface="Arial" panose="020B0604020202020204" pitchFamily="34" charset="0"/>
                <a:sym typeface="MS UI Gothic" panose="020B0600070205080204" charset="-128"/>
              </a:rPr>
              <a:t></a:t>
            </a:r>
            <a:r>
              <a:rPr lang="de-DE" altLang="en-US" sz="1000" b="0" dirty="0">
                <a:latin typeface="Arial" panose="020B0604020202020204" pitchFamily="34" charset="0"/>
              </a:rPr>
              <a:t> </a:t>
            </a:r>
            <a:fld id="{9A0DB2DC-4C9A-4742-B13C-FB6460FD3503}" type="slidenum">
              <a:rPr lang="zh-CN" altLang="en-US" sz="1000" b="0" dirty="0">
                <a:latin typeface="Arial" panose="020B0604020202020204" pitchFamily="34" charset="0"/>
              </a:rPr>
            </a:fld>
            <a:endParaRPr lang="zh-CN" altLang="en-US" sz="1000" b="0" dirty="0"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5950" y="1345565"/>
            <a:ext cx="50247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探究三</a:t>
            </a:r>
            <a:r>
              <a:rPr lang="zh-CN" altLang="en-US" sz="32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+mn-ea"/>
              </a:rPr>
              <a:t>：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多边形的内角和</a:t>
            </a:r>
            <a:endParaRPr lang="zh-CN" altLang="en-US" sz="32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  <a:sym typeface="+mn-ea"/>
            </a:endParaRPr>
          </a:p>
        </p:txBody>
      </p:sp>
      <p:sp>
        <p:nvSpPr>
          <p:cNvPr id="147463" name="Text Box 7"/>
          <p:cNvSpPr txBox="1">
            <a:spLocks noChangeArrowheads="1"/>
          </p:cNvSpPr>
          <p:nvPr/>
        </p:nvSpPr>
        <p:spPr bwMode="auto">
          <a:xfrm>
            <a:off x="525780" y="2987675"/>
            <a:ext cx="3786505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kumimoji="1"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zh-CN" sz="3200" b="1">
                <a:solidFill>
                  <a:srgbClr val="0066FF"/>
                </a:solidFill>
                <a:latin typeface="Times New Roman" panose="02020603050405020304" pitchFamily="18" charset="0"/>
              </a:rPr>
              <a:t>.</a:t>
            </a:r>
            <a:r>
              <a:rPr kumimoji="1" lang="zh-CN" altLang="en-US" sz="32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四边形的内角和</a:t>
            </a:r>
            <a:endParaRPr kumimoji="1" lang="zh-CN" altLang="en-US" sz="3200" b="1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44" name="Picture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3757295"/>
            <a:ext cx="3000375" cy="2398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TextBox 2"/>
          <p:cNvSpPr txBox="1"/>
          <p:nvPr/>
        </p:nvSpPr>
        <p:spPr>
          <a:xfrm>
            <a:off x="5008245" y="5085080"/>
            <a:ext cx="452374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证明你的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猜想吗</a:t>
            </a:r>
            <a:r>
              <a:rPr lang="zh-CN" altLang="en-US" sz="4000" b="1" dirty="0">
                <a:latin typeface="Arial" panose="020B0604020202020204" pitchFamily="34" charset="0"/>
              </a:rPr>
              <a:t>？</a:t>
            </a:r>
            <a:endParaRPr lang="zh-CN" altLang="en-US" sz="4000" b="1" dirty="0">
              <a:latin typeface="Arial" panose="020B0604020202020204" pitchFamily="34" charset="0"/>
            </a:endParaRPr>
          </a:p>
        </p:txBody>
      </p:sp>
      <p:sp>
        <p:nvSpPr>
          <p:cNvPr id="10243" name="TextBox 3"/>
          <p:cNvSpPr txBox="1"/>
          <p:nvPr/>
        </p:nvSpPr>
        <p:spPr>
          <a:xfrm>
            <a:off x="4181475" y="3914775"/>
            <a:ext cx="7519035" cy="848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猜想</a:t>
            </a:r>
            <a:r>
              <a:rPr lang="zh-CN" altLang="en-US" sz="3200" b="1" dirty="0">
                <a:latin typeface="Arial" panose="020B0604020202020204" pitchFamily="34" charset="0"/>
              </a:rPr>
              <a:t>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四边形的四个内角的和等于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360°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703402" y="2209833"/>
            <a:ext cx="700877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dirty="0" smtClean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1</a:t>
            </a:r>
            <a:r>
              <a:rPr lang="en-US" altLang="zh-CN" sz="3200" dirty="0" smtClean="0">
                <a:latin typeface="华文楷体" panose="02010600040101010101" charset="-122"/>
                <a:ea typeface="华文楷体" panose="02010600040101010101" charset="-122"/>
              </a:rPr>
              <a:t>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三角形的内角和是</a:t>
            </a:r>
            <a:r>
              <a:rPr lang="zh-CN" altLang="en-US" sz="3200" dirty="0" smtClean="0">
                <a:latin typeface="华文楷体" panose="02010600040101010101" charset="-122"/>
                <a:ea typeface="华文楷体" panose="02010600040101010101" charset="-122"/>
              </a:rPr>
              <a:t>：</a:t>
            </a:r>
            <a:r>
              <a:rPr lang="en-US" altLang="zh-CN" sz="3200" dirty="0" smtClean="0">
                <a:latin typeface="华文楷体" panose="02010600040101010101" charset="-122"/>
                <a:ea typeface="华文楷体" panose="02010600040101010101" charset="-122"/>
              </a:rPr>
              <a:t>_________.</a:t>
            </a:r>
            <a:endParaRPr lang="en-US" altLang="zh-CN" sz="3200" dirty="0" smtClean="0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64430" y="2127885"/>
            <a:ext cx="13690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smtClean="0">
                <a:solidFill>
                  <a:srgbClr val="FF0000"/>
                </a:solidFill>
                <a:latin typeface="Times New Roman" panose="02020603050405020304" pitchFamily="18" charset="0"/>
                <a:ea typeface="MS Mincho" charset="0"/>
                <a:cs typeface="Times New Roman" panose="02020603050405020304" pitchFamily="18" charset="0"/>
              </a:rPr>
              <a:t>180</a:t>
            </a:r>
            <a:r>
              <a:rPr lang="zh-CN" alt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ea typeface="MS Mincho" charset="0"/>
                <a:cs typeface="Times New Roman" panose="02020603050405020304" pitchFamily="18" charset="0"/>
              </a:rPr>
              <a:t>°</a:t>
            </a:r>
            <a:endParaRPr lang="zh-CN" altLang="en-US" sz="3200" b="1" smtClean="0">
              <a:solidFill>
                <a:srgbClr val="FF0000"/>
              </a:solidFill>
              <a:latin typeface="Times New Roman" panose="02020603050405020304" pitchFamily="18" charset="0"/>
              <a:ea typeface="MS Mincho" charset="0"/>
              <a:cs typeface="Times New Roman" panose="02020603050405020304" pitchFamily="18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42" grpId="0"/>
      <p:bldP spid="10243" grpId="1"/>
      <p:bldP spid="5" grpId="0"/>
      <p:bldP spid="147463" grpId="0" bldLvl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证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明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猜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55" y="223012"/>
                    <a:ext cx="858575" cy="2520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想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734425" y="647382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17"/>
              <p:cNvSpPr txBox="1"/>
              <p:nvPr/>
            </p:nvSpPr>
            <p:spPr>
              <a:xfrm>
                <a:off x="681355" y="1212215"/>
                <a:ext cx="11181715" cy="855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3200" b="1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已知</a:t>
                </a:r>
                <a:r>
                  <a:rPr lang="zh-CN" altLang="en-US" sz="3200" smtClean="0">
                    <a:latin typeface="Cambria Math" panose="02040503050406030204"/>
                  </a:rPr>
                  <a:t>：</a:t>
                </a:r>
                <a:r>
                  <a:rPr lang="zh-CN" altLang="en-US" sz="3200" b="1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任意四边形</a:t>
                </a:r>
                <a:r>
                  <a:rPr lang="en-US" altLang="zh-CN" sz="3200" smtClean="0">
                    <a:latin typeface="Cambria Math" panose="02040503050406030204"/>
                  </a:rPr>
                  <a:t>ABCD</a:t>
                </a:r>
                <a:r>
                  <a:rPr lang="zh-CN" altLang="en-US" sz="3200" smtClean="0">
                    <a:latin typeface="Cambria Math" panose="02040503050406030204"/>
                  </a:rPr>
                  <a:t>，</a:t>
                </a:r>
                <a:r>
                  <a:rPr lang="zh-CN" altLang="en-US" sz="3200" b="1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求证</a:t>
                </a:r>
                <a14:m>
                  <m:oMath xmlns:m="http://schemas.openxmlformats.org/officeDocument/2006/math">
                    <m:r>
                      <a:rPr lang="en-US" altLang="zh-CN" sz="3200" i="1" smtClean="0">
                        <a:latin typeface="Cambria Math" panose="02040503050406030204"/>
                      </a:rPr>
                      <m:t>：</m:t>
                    </m:r>
                    <m:r>
                      <a:rPr lang="zh-CN" altLang="en-US" sz="3200" i="1" smtClean="0">
                        <a:latin typeface="Cambria Math" panose="02040503050406030204"/>
                      </a:rPr>
                      <m:t>∠</m:t>
                    </m:r>
                    <m:r>
                      <a:rPr lang="en-US" altLang="zh-CN" sz="3200" b="0" i="1" smtClean="0">
                        <a:latin typeface="Cambria Math" panose="02040503050406030204"/>
                      </a:rPr>
                      <m:t>𝐴</m:t>
                    </m:r>
                    <m:r>
                      <a:rPr lang="en-US" altLang="zh-CN" sz="3200" b="0" i="1" smtClean="0">
                        <a:latin typeface="Cambria Math" panose="02040503050406030204"/>
                      </a:rPr>
                      <m:t>+∠</m:t>
                    </m:r>
                    <m:r>
                      <a:rPr lang="en-US" altLang="zh-CN" sz="3200" b="0" i="1" smtClean="0">
                        <a:latin typeface="Cambria Math" panose="02040503050406030204"/>
                        <a:ea typeface="Cambria Math" panose="02040503050406030204"/>
                      </a:rPr>
                      <m:t>𝐵</m:t>
                    </m:r>
                    <m:r>
                      <a:rPr lang="en-US" altLang="zh-CN" sz="3200" b="0" i="1" smtClean="0">
                        <a:latin typeface="Cambria Math" panose="02040503050406030204"/>
                        <a:ea typeface="Cambria Math" panose="02040503050406030204"/>
                      </a:rPr>
                      <m:t>+∠</m:t>
                    </m:r>
                    <m:r>
                      <a:rPr lang="en-US" altLang="zh-CN" sz="3200" b="0" i="1" smtClean="0">
                        <a:latin typeface="Cambria Math" panose="02040503050406030204"/>
                        <a:ea typeface="Cambria Math" panose="02040503050406030204"/>
                      </a:rPr>
                      <m:t>𝐶</m:t>
                    </m:r>
                    <m:r>
                      <a:rPr lang="en-US" altLang="zh-CN" sz="3200" b="0" i="1" smtClean="0">
                        <a:latin typeface="Cambria Math" panose="02040503050406030204"/>
                        <a:ea typeface="Cambria Math" panose="02040503050406030204"/>
                      </a:rPr>
                      <m:t>+∠</m:t>
                    </m:r>
                    <m:r>
                      <a:rPr lang="en-US" altLang="zh-CN" sz="3200" b="0" i="1" smtClean="0">
                        <a:latin typeface="Cambria Math" panose="02040503050406030204"/>
                        <a:ea typeface="Cambria Math" panose="02040503050406030204"/>
                      </a:rPr>
                      <m:t>𝐷</m:t>
                    </m:r>
                    <m:r>
                      <a:rPr lang="en-US" altLang="zh-CN" sz="3200" b="0" i="1" smtClean="0">
                        <a:latin typeface="Cambria Math" panose="02040503050406030204"/>
                        <a:ea typeface="Cambria Math" panose="02040503050406030204"/>
                      </a:rPr>
                      <m:t>=</m:t>
                    </m:r>
                    <m:r>
                      <a:rPr lang="en-US" altLang="zh-CN" sz="3200" b="0" i="1" smtClean="0">
                        <a:latin typeface="Cambria Math" panose="02040503050406030204"/>
                        <a:ea typeface="Cambria Math" panose="02040503050406030204"/>
                      </a:rPr>
                      <m:t>360</m:t>
                    </m:r>
                    <m:r>
                      <a:rPr lang="zh-CN" altLang="en-US" sz="3200" b="0" i="1" smtClean="0">
                        <a:latin typeface="Cambria Math" panose="02040503050406030204"/>
                        <a:ea typeface="MS Mincho" charset="0"/>
                        <a:cs typeface="Cambria Math" panose="02040503050406030204"/>
                      </a:rPr>
                      <m:t>°</m:t>
                    </m:r>
                    <m:r>
                      <a:rPr lang="en-US" altLang="zh-CN" sz="3200" b="0" i="1" smtClean="0">
                        <a:latin typeface="Cambria Math" panose="02040503050406030204"/>
                        <a:ea typeface="Cambria Math" panose="02040503050406030204"/>
                      </a:rPr>
                      <m:t>.</m:t>
                    </m:r>
                  </m:oMath>
                </a14:m>
                <a:endParaRPr lang="zh-CN" altLang="en-US" sz="3200" b="0" i="1" smtClean="0">
                  <a:latin typeface="Cambria Math" panose="02040503050406030204"/>
                  <a:ea typeface="Cambria Math" panose="02040503050406030204"/>
                </a:endParaRPr>
              </a:p>
            </p:txBody>
          </p:sp>
        </mc:Choice>
        <mc:Fallback>
          <p:sp>
            <p:nvSpPr>
              <p:cNvPr id="7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55" y="1212215"/>
                <a:ext cx="11181715" cy="8559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17"/>
          <p:cNvSpPr txBox="1"/>
          <p:nvPr/>
        </p:nvSpPr>
        <p:spPr>
          <a:xfrm>
            <a:off x="1036955" y="1841500"/>
            <a:ext cx="43256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证明</a:t>
            </a:r>
            <a:r>
              <a:rPr lang="zh-CN" altLang="en-US" sz="3200" smtClean="0">
                <a:solidFill>
                  <a:srgbClr val="FF0000"/>
                </a:solidFill>
                <a:latin typeface="Cambria Math" panose="02040503050406030204"/>
              </a:rPr>
              <a:t>：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如图</a:t>
            </a:r>
            <a:r>
              <a:rPr lang="zh-CN" altLang="en-US" sz="3200" smtClean="0">
                <a:solidFill>
                  <a:srgbClr val="FF0000"/>
                </a:solidFill>
                <a:latin typeface="Cambria Math" panose="02040503050406030204"/>
              </a:rPr>
              <a:t>，</a:t>
            </a:r>
            <a:r>
              <a:rPr lang="zh-CN" altLang="en-US" sz="32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连结</a:t>
            </a:r>
            <a:r>
              <a:rPr lang="en-US" altLang="zh-CN" sz="3200" smtClean="0">
                <a:solidFill>
                  <a:srgbClr val="FF0000"/>
                </a:solidFill>
                <a:latin typeface="Cambria Math" panose="02040503050406030204"/>
              </a:rPr>
              <a:t>BD</a:t>
            </a:r>
            <a:endParaRPr lang="en-US" altLang="zh-CN" sz="3200" smtClean="0">
              <a:solidFill>
                <a:srgbClr val="FF0000"/>
              </a:solidFill>
              <a:latin typeface="Cambria Math" panose="02040503050406030204"/>
            </a:endParaRP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725805" y="5715635"/>
            <a:ext cx="5440045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kumimoji="1" lang="en-US" altLang="zh-CN" sz="3600" b="1" smtClean="0"/>
              <a:t>∴</a:t>
            </a:r>
            <a:r>
              <a:rPr kumimoji="1"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</a:rPr>
              <a:t>四边形的内角和为</a:t>
            </a:r>
            <a:r>
              <a:rPr kumimoji="1"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360</a:t>
            </a:r>
            <a:r>
              <a:rPr kumimoji="1" lang="zh-CN" altLang="en-US" sz="36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°</a:t>
            </a:r>
            <a:endParaRPr kumimoji="1" lang="zh-CN" altLang="en-US" sz="3600" b="1" baseline="300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68070" y="2672080"/>
            <a:ext cx="362521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kumimoji="1" lang="zh-CN" altLang="zh-CN" sz="3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∠</a:t>
            </a:r>
            <a:r>
              <a:rPr kumimoji="1" lang="en-US" altLang="zh-C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A+</a:t>
            </a:r>
            <a:r>
              <a:rPr kumimoji="1" lang="zh-CN" altLang="zh-C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∠</a:t>
            </a:r>
            <a:r>
              <a:rPr kumimoji="1" lang="en-US" altLang="zh-C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B+</a:t>
            </a:r>
            <a:r>
              <a:rPr kumimoji="1" lang="zh-CN" altLang="zh-C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∠</a:t>
            </a:r>
            <a:r>
              <a:rPr kumimoji="1" lang="en-US" altLang="zh-C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C+</a:t>
            </a:r>
            <a:r>
              <a:rPr kumimoji="1" lang="zh-CN" altLang="zh-C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∠</a:t>
            </a:r>
            <a:r>
              <a:rPr kumimoji="1" lang="en-US" altLang="zh-C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endParaRPr kumimoji="1" lang="en-US" altLang="zh-CN" sz="3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59180" y="3917315"/>
            <a:ext cx="6214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spcBef>
                <a:spcPct val="50000"/>
              </a:spcBef>
            </a:pPr>
            <a:r>
              <a:rPr kumimoji="1" lang="en-US" altLang="zh-C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=(∠A+∠1+∠2)+(∠3+∠4+∠C)</a:t>
            </a:r>
            <a:endParaRPr kumimoji="1" lang="en-US" altLang="zh-CN" sz="3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80135" y="4573905"/>
            <a:ext cx="22517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spcBef>
                <a:spcPct val="50000"/>
              </a:spcBef>
            </a:pPr>
            <a:r>
              <a:rPr kumimoji="1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</a:t>
            </a:r>
            <a:r>
              <a:rPr kumimoji="1"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180</a:t>
            </a:r>
            <a:r>
              <a:rPr kumimoji="1"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°×</a:t>
            </a:r>
            <a:r>
              <a:rPr kumimoji="1"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endParaRPr kumimoji="1" lang="en-US" altLang="zh-CN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78865" y="5163185"/>
            <a:ext cx="128587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kumimoji="1" lang="en-US" altLang="zh-CN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=360</a:t>
            </a:r>
            <a:r>
              <a:rPr kumimoji="1" lang="zh-CN" altLang="en-US" sz="3200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°</a:t>
            </a:r>
            <a:endParaRPr kumimoji="1" lang="zh-CN" altLang="en-US" sz="3200" baseline="30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55370" y="3355975"/>
            <a:ext cx="5461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spcBef>
                <a:spcPct val="50000"/>
              </a:spcBef>
            </a:pPr>
            <a:r>
              <a:rPr kumimoji="1" lang="en-US" altLang="zh-C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=∠A+∠1+∠3+∠C+∠2+∠4</a:t>
            </a:r>
            <a:endParaRPr kumimoji="1" lang="en-US" altLang="zh-CN" sz="3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6421418" y="2439045"/>
            <a:ext cx="5772150" cy="3255010"/>
            <a:chOff x="2006624" y="2278712"/>
            <a:chExt cx="5772150" cy="3255010"/>
          </a:xfrm>
        </p:grpSpPr>
        <p:grpSp>
          <p:nvGrpSpPr>
            <p:cNvPr id="53" name="Group 2"/>
            <p:cNvGrpSpPr/>
            <p:nvPr/>
          </p:nvGrpSpPr>
          <p:grpSpPr>
            <a:xfrm>
              <a:off x="2819424" y="2665427"/>
              <a:ext cx="4267200" cy="2287588"/>
              <a:chOff x="1440" y="1248"/>
              <a:chExt cx="2688" cy="1441"/>
            </a:xfrm>
          </p:grpSpPr>
          <p:sp>
            <p:nvSpPr>
              <p:cNvPr id="54" name="Freeform 3"/>
              <p:cNvSpPr/>
              <p:nvPr/>
            </p:nvSpPr>
            <p:spPr bwMode="auto">
              <a:xfrm>
                <a:off x="1446" y="2688"/>
                <a:ext cx="2676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76" y="0"/>
                  </a:cxn>
                </a:cxnLst>
                <a:rect l="0" t="0" r="r" b="b"/>
                <a:pathLst>
                  <a:path w="2676" h="1">
                    <a:moveTo>
                      <a:pt x="0" y="0"/>
                    </a:moveTo>
                    <a:lnTo>
                      <a:pt x="2676" y="0"/>
                    </a:lnTo>
                  </a:path>
                </a:pathLst>
              </a:custGeom>
              <a:noFill/>
              <a:ln w="38100" cmpd="sng">
                <a:solidFill>
                  <a:srgbClr val="3366FF"/>
                </a:solidFill>
                <a:round/>
              </a:ln>
              <a:effectLst/>
            </p:spPr>
            <p:txBody>
              <a:bodyPr wrap="none" anchor="ctr"/>
              <a:p>
                <a:endParaRPr lang="zh-CN" altLang="en-US"/>
              </a:p>
            </p:txBody>
          </p:sp>
          <p:sp>
            <p:nvSpPr>
              <p:cNvPr id="58" name="Line 4"/>
              <p:cNvSpPr>
                <a:spLocks noChangeShapeType="1"/>
              </p:cNvSpPr>
              <p:nvPr/>
            </p:nvSpPr>
            <p:spPr bwMode="auto">
              <a:xfrm flipV="1">
                <a:off x="1440" y="1584"/>
                <a:ext cx="624" cy="1104"/>
              </a:xfrm>
              <a:prstGeom prst="line">
                <a:avLst/>
              </a:prstGeom>
              <a:noFill/>
              <a:ln w="38100">
                <a:solidFill>
                  <a:srgbClr val="3366FF"/>
                </a:solidFill>
                <a:round/>
              </a:ln>
              <a:effectLst/>
            </p:spPr>
            <p:txBody>
              <a:bodyPr wrap="none" anchor="ctr"/>
              <a:p>
                <a:endParaRPr lang="zh-CN" altLang="en-US"/>
              </a:p>
            </p:txBody>
          </p:sp>
          <p:sp>
            <p:nvSpPr>
              <p:cNvPr id="59" name="Line 5"/>
              <p:cNvSpPr>
                <a:spLocks noChangeShapeType="1"/>
              </p:cNvSpPr>
              <p:nvPr/>
            </p:nvSpPr>
            <p:spPr bwMode="auto">
              <a:xfrm flipV="1">
                <a:off x="2064" y="1248"/>
                <a:ext cx="1584" cy="336"/>
              </a:xfrm>
              <a:prstGeom prst="line">
                <a:avLst/>
              </a:prstGeom>
              <a:noFill/>
              <a:ln w="38100">
                <a:solidFill>
                  <a:srgbClr val="3366FF"/>
                </a:solidFill>
                <a:round/>
              </a:ln>
              <a:effectLst/>
            </p:spPr>
            <p:txBody>
              <a:bodyPr wrap="none" anchor="ctr"/>
              <a:p>
                <a:endParaRPr lang="zh-CN" altLang="en-US"/>
              </a:p>
            </p:txBody>
          </p:sp>
          <p:sp>
            <p:nvSpPr>
              <p:cNvPr id="66" name="Line 6"/>
              <p:cNvSpPr>
                <a:spLocks noChangeShapeType="1"/>
              </p:cNvSpPr>
              <p:nvPr/>
            </p:nvSpPr>
            <p:spPr bwMode="auto">
              <a:xfrm>
                <a:off x="3648" y="1248"/>
                <a:ext cx="480" cy="1440"/>
              </a:xfrm>
              <a:prstGeom prst="line">
                <a:avLst/>
              </a:prstGeom>
              <a:noFill/>
              <a:ln w="38100">
                <a:solidFill>
                  <a:srgbClr val="3366FF"/>
                </a:solidFill>
                <a:round/>
              </a:ln>
              <a:effectLst/>
            </p:spPr>
            <p:txBody>
              <a:bodyPr wrap="none" anchor="ctr"/>
              <a:p>
                <a:endParaRPr lang="zh-CN" altLang="en-US"/>
              </a:p>
            </p:txBody>
          </p:sp>
        </p:grpSp>
        <p:sp>
          <p:nvSpPr>
            <p:cNvPr id="67" name="Text Box 8"/>
            <p:cNvSpPr txBox="1">
              <a:spLocks noChangeArrowheads="1"/>
            </p:cNvSpPr>
            <p:nvPr/>
          </p:nvSpPr>
          <p:spPr bwMode="auto">
            <a:xfrm>
              <a:off x="3011194" y="2736547"/>
              <a:ext cx="1295400" cy="5835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r>
                <a:rPr kumimoji="1"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8" name="Text Box 9"/>
            <p:cNvSpPr txBox="1">
              <a:spLocks noChangeArrowheads="1"/>
            </p:cNvSpPr>
            <p:nvPr/>
          </p:nvSpPr>
          <p:spPr bwMode="auto">
            <a:xfrm>
              <a:off x="5904254" y="2278712"/>
              <a:ext cx="1295400" cy="71120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noAutofit/>
            </a:bodyPr>
            <a:p>
              <a:pPr algn="ctr">
                <a:spcBef>
                  <a:spcPct val="50000"/>
                </a:spcBef>
              </a:pPr>
              <a:r>
                <a:rPr kumimoji="1"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D</a:t>
              </a:r>
              <a:endParaRPr kumimoji="1"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9" name="Text Box 10"/>
            <p:cNvSpPr txBox="1">
              <a:spLocks noChangeArrowheads="1"/>
            </p:cNvSpPr>
            <p:nvPr/>
          </p:nvSpPr>
          <p:spPr bwMode="auto">
            <a:xfrm>
              <a:off x="6483374" y="4950157"/>
              <a:ext cx="1295400" cy="5835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r>
                <a:rPr kumimoji="1"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C</a:t>
              </a:r>
              <a:endParaRPr kumimoji="1"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" name="Text Box 11"/>
            <p:cNvSpPr txBox="1">
              <a:spLocks noChangeArrowheads="1"/>
            </p:cNvSpPr>
            <p:nvPr/>
          </p:nvSpPr>
          <p:spPr bwMode="auto">
            <a:xfrm>
              <a:off x="2006624" y="4731717"/>
              <a:ext cx="1295400" cy="5835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r>
                <a:rPr kumimoji="1"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B</a:t>
              </a:r>
              <a:endParaRPr kumimoji="1"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71" name="Line 15"/>
          <p:cNvSpPr>
            <a:spLocks noChangeShapeType="1"/>
          </p:cNvSpPr>
          <p:nvPr/>
        </p:nvSpPr>
        <p:spPr bwMode="auto">
          <a:xfrm flipV="1">
            <a:off x="7277124" y="2803531"/>
            <a:ext cx="3505200" cy="2286000"/>
          </a:xfrm>
          <a:prstGeom prst="line">
            <a:avLst/>
          </a:prstGeom>
          <a:noFill/>
          <a:ln w="38100">
            <a:solidFill>
              <a:srgbClr val="FF3300"/>
            </a:solidFill>
            <a:prstDash val="dash"/>
            <a:round/>
          </a:ln>
          <a:effectLst/>
        </p:spPr>
        <p:txBody>
          <a:bodyPr/>
          <a:p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7325587" y="2559038"/>
            <a:ext cx="3661511" cy="2879433"/>
            <a:chOff x="2865982" y="1589423"/>
            <a:chExt cx="3661511" cy="2879433"/>
          </a:xfrm>
        </p:grpSpPr>
        <p:sp>
          <p:nvSpPr>
            <p:cNvPr id="73" name="弧形 72"/>
            <p:cNvSpPr/>
            <p:nvPr/>
          </p:nvSpPr>
          <p:spPr>
            <a:xfrm rot="702275">
              <a:off x="2865982" y="3603488"/>
              <a:ext cx="416388" cy="495877"/>
            </a:xfrm>
            <a:prstGeom prst="arc">
              <a:avLst>
                <a:gd name="adj1" fmla="val 16200000"/>
                <a:gd name="adj2" fmla="val 20063682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2800" b="1"/>
            </a:p>
          </p:txBody>
        </p:sp>
        <p:sp>
          <p:nvSpPr>
            <p:cNvPr id="74" name="弧形 73"/>
            <p:cNvSpPr/>
            <p:nvPr/>
          </p:nvSpPr>
          <p:spPr>
            <a:xfrm rot="1455674">
              <a:off x="2889204" y="3911427"/>
              <a:ext cx="375532" cy="557429"/>
            </a:xfrm>
            <a:prstGeom prst="arc">
              <a:avLst>
                <a:gd name="adj1" fmla="val 16200000"/>
                <a:gd name="adj2" fmla="val 19230438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2800" b="1"/>
            </a:p>
          </p:txBody>
        </p:sp>
        <p:sp>
          <p:nvSpPr>
            <p:cNvPr id="75" name="弧形 74"/>
            <p:cNvSpPr/>
            <p:nvPr/>
          </p:nvSpPr>
          <p:spPr>
            <a:xfrm rot="10642965">
              <a:off x="5941807" y="1656207"/>
              <a:ext cx="585686" cy="557428"/>
            </a:xfrm>
            <a:prstGeom prst="arc">
              <a:avLst>
                <a:gd name="adj1" fmla="val 14410153"/>
                <a:gd name="adj2" fmla="val 20063682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2800" b="1"/>
            </a:p>
          </p:txBody>
        </p:sp>
        <p:sp>
          <p:nvSpPr>
            <p:cNvPr id="76" name="弧形 75"/>
            <p:cNvSpPr/>
            <p:nvPr/>
          </p:nvSpPr>
          <p:spPr>
            <a:xfrm rot="11124030">
              <a:off x="5832273" y="1589423"/>
              <a:ext cx="375530" cy="557428"/>
            </a:xfrm>
            <a:prstGeom prst="arc">
              <a:avLst>
                <a:gd name="adj1" fmla="val 17127396"/>
                <a:gd name="adj2" fmla="val 19565878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2800" b="1"/>
            </a:p>
          </p:txBody>
        </p:sp>
        <p:sp>
          <p:nvSpPr>
            <p:cNvPr id="77" name="TextBox 23"/>
            <p:cNvSpPr txBox="1"/>
            <p:nvPr/>
          </p:nvSpPr>
          <p:spPr>
            <a:xfrm rot="20232786">
              <a:off x="3157814" y="3396962"/>
              <a:ext cx="325694" cy="472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smtClean="0"/>
                <a:t>1</a:t>
              </a:r>
              <a:endParaRPr lang="zh-CN" altLang="en-US" sz="2400" b="1"/>
            </a:p>
          </p:txBody>
        </p:sp>
        <p:sp>
          <p:nvSpPr>
            <p:cNvPr id="78" name="TextBox 25"/>
            <p:cNvSpPr txBox="1"/>
            <p:nvPr/>
          </p:nvSpPr>
          <p:spPr>
            <a:xfrm>
              <a:off x="5500693" y="1896884"/>
              <a:ext cx="300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smtClean="0"/>
                <a:t>2</a:t>
              </a:r>
              <a:endParaRPr lang="zh-CN" altLang="en-US" sz="2400" b="1"/>
            </a:p>
          </p:txBody>
        </p:sp>
        <p:sp>
          <p:nvSpPr>
            <p:cNvPr id="79" name="TextBox 26"/>
            <p:cNvSpPr txBox="1"/>
            <p:nvPr/>
          </p:nvSpPr>
          <p:spPr>
            <a:xfrm rot="20424968">
              <a:off x="3284160" y="3746392"/>
              <a:ext cx="300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smtClean="0"/>
                <a:t>3</a:t>
              </a:r>
              <a:endParaRPr lang="zh-CN" altLang="en-US" sz="2400" b="1"/>
            </a:p>
          </p:txBody>
        </p:sp>
        <p:sp>
          <p:nvSpPr>
            <p:cNvPr id="80" name="TextBox 27"/>
            <p:cNvSpPr txBox="1"/>
            <p:nvPr/>
          </p:nvSpPr>
          <p:spPr>
            <a:xfrm>
              <a:off x="6000759" y="2144235"/>
              <a:ext cx="300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smtClean="0"/>
                <a:t>4</a:t>
              </a:r>
              <a:endParaRPr lang="zh-CN" altLang="en-US" sz="2400" b="1"/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 bldLvl="0" animBg="1"/>
      <p:bldP spid="9" grpId="0"/>
      <p:bldP spid="11" grpId="0"/>
      <p:bldP spid="33" grpId="0"/>
      <p:bldP spid="34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3"/>
          <p:cNvSpPr txBox="1"/>
          <p:nvPr/>
        </p:nvSpPr>
        <p:spPr>
          <a:xfrm>
            <a:off x="1241743" y="999474"/>
            <a:ext cx="8643966" cy="3415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673356" y="223012"/>
                  <a:ext cx="6118670" cy="1038355"/>
                  <a:chOff x="4673356" y="223012"/>
                  <a:chExt cx="6118670" cy="1038355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673356" y="237116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归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纳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963" y="227196"/>
                    <a:ext cx="689474" cy="8869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推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8168" y="223012"/>
                    <a:ext cx="1759320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理</a:t>
                    </a:r>
                    <a:r>
                      <a:rPr lang="en-US" altLang="zh-CN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 1</a:t>
                    </a:r>
                    <a:endParaRPr lang="en-US" altLang="zh-CN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" name="直接连接符 19"/>
          <p:cNvCxnSpPr/>
          <p:nvPr/>
        </p:nvCxnSpPr>
        <p:spPr>
          <a:xfrm>
            <a:off x="776605" y="5505133"/>
            <a:ext cx="737235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384587" y="1213788"/>
          <a:ext cx="1676400" cy="172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位图图像" r:id="rId2" imgW="838200" imgH="885825" progId="PBrush">
                  <p:embed/>
                </p:oleObj>
              </mc:Choice>
              <mc:Fallback>
                <p:oleObj name="位图图像" r:id="rId2" imgW="838200" imgH="885825" progId="PBrush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84587" y="1213788"/>
                        <a:ext cx="1676400" cy="17240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2851459" y="1380488"/>
          <a:ext cx="1676400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位图图像" r:id="rId4" imgW="866775" imgH="800100" progId="PBrush">
                  <p:embed/>
                </p:oleObj>
              </mc:Choice>
              <mc:Fallback>
                <p:oleObj name="位图图像" r:id="rId4" imgW="866775" imgH="800100" progId="PBrush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51459" y="1380488"/>
                        <a:ext cx="1676400" cy="15478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4373880" y="1285238"/>
          <a:ext cx="1676400" cy="164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位图图像" r:id="rId6" imgW="981075" imgH="962025" progId="PBrush">
                  <p:embed/>
                </p:oleObj>
              </mc:Choice>
              <mc:Fallback>
                <p:oleObj name="位图图像" r:id="rId6" imgW="981075" imgH="962025" progId="PBrush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73880" y="1285238"/>
                        <a:ext cx="1676400" cy="16430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6028057" y="1356664"/>
          <a:ext cx="2256988" cy="1643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位图图像" r:id="rId8" imgW="1057275" imgH="962025" progId="PBrush">
                  <p:embed/>
                </p:oleObj>
              </mc:Choice>
              <mc:Fallback>
                <p:oleObj name="位图图像" r:id="rId8" imgW="1057275" imgH="962025" progId="PBrush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28057" y="1356664"/>
                        <a:ext cx="2256988" cy="164307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8052147" y="1213788"/>
          <a:ext cx="1905000" cy="175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位图图像" r:id="rId10" imgW="942975" imgH="866775" progId="PBrush">
                  <p:embed/>
                </p:oleObj>
              </mc:Choice>
              <mc:Fallback>
                <p:oleObj name="位图图像" r:id="rId10" imgW="942975" imgH="866775" progId="PBrush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052147" y="1213788"/>
                        <a:ext cx="1905000" cy="17510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1854518" y="3645853"/>
            <a:ext cx="731520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/>
              <a:t>   </a:t>
            </a:r>
            <a:r>
              <a:rPr lang="zh-CN" altLang="en-US" b="1">
                <a:solidFill>
                  <a:schemeClr val="tx2"/>
                </a:solidFill>
              </a:rPr>
              <a:t>请你认真地想一想，你能通过怎样的方法把多边形</a:t>
            </a:r>
            <a:r>
              <a:rPr lang="zh-CN" altLang="en-US" b="1">
                <a:solidFill>
                  <a:srgbClr val="CC0000"/>
                </a:solidFill>
              </a:rPr>
              <a:t>转化</a:t>
            </a:r>
            <a:r>
              <a:rPr lang="zh-CN" altLang="en-US" b="1">
                <a:solidFill>
                  <a:schemeClr val="tx2"/>
                </a:solidFill>
              </a:rPr>
              <a:t>为三角形？</a:t>
            </a:r>
            <a:endParaRPr lang="zh-CN" altLang="en-US" b="1">
              <a:solidFill>
                <a:schemeClr val="tx2"/>
              </a:solidFill>
            </a:endParaRPr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3170536" y="1647186"/>
            <a:ext cx="969981" cy="995362"/>
          </a:xfrm>
          <a:prstGeom prst="line">
            <a:avLst/>
          </a:prstGeom>
          <a:noFill/>
          <a:ln w="25400">
            <a:solidFill>
              <a:srgbClr val="CC00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5123181" y="1570978"/>
            <a:ext cx="762000" cy="990600"/>
          </a:xfrm>
          <a:prstGeom prst="line">
            <a:avLst/>
          </a:prstGeom>
          <a:noFill/>
          <a:ln w="28575">
            <a:solidFill>
              <a:srgbClr val="00CC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4599296" y="2142482"/>
            <a:ext cx="1285883" cy="385762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6885313" y="1642416"/>
            <a:ext cx="571504" cy="928694"/>
          </a:xfrm>
          <a:prstGeom prst="line">
            <a:avLst/>
          </a:prstGeom>
          <a:noFill/>
          <a:ln w="28575">
            <a:solidFill>
              <a:srgbClr val="00CC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6313809" y="2142482"/>
            <a:ext cx="1214446" cy="500066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>
            <a:off x="7528255" y="1856730"/>
            <a:ext cx="76200" cy="76200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>
            <a:off x="8385511" y="2213920"/>
            <a:ext cx="1143008" cy="571504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8671263" y="1713854"/>
            <a:ext cx="785818" cy="1000132"/>
          </a:xfrm>
          <a:prstGeom prst="line">
            <a:avLst/>
          </a:prstGeom>
          <a:noFill/>
          <a:ln w="28575">
            <a:solidFill>
              <a:srgbClr val="00CC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9099891" y="1499540"/>
            <a:ext cx="428628" cy="1285884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H="1">
            <a:off x="9528519" y="1928168"/>
            <a:ext cx="142876" cy="78581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pic>
        <p:nvPicPr>
          <p:cNvPr id="17428" name="Picture 20" descr="QX94"/>
          <p:cNvPicPr>
            <a:picLocks noChangeAspect="1" noChangeArrowheads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583565" y="3237865"/>
            <a:ext cx="10436860" cy="2643505"/>
          </a:xfrm>
          <a:prstGeom prst="rect">
            <a:avLst/>
          </a:prstGeom>
          <a:noFill/>
        </p:spPr>
      </p:pic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5851841" y="4505359"/>
            <a:ext cx="4572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CC0000"/>
                </a:solidFill>
              </a:rPr>
              <a:t>3</a:t>
            </a:r>
            <a:endParaRPr lang="en-US" altLang="zh-CN" sz="2800" b="1">
              <a:solidFill>
                <a:srgbClr val="CC0000"/>
              </a:solidFill>
            </a:endParaRP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6828164" y="4505359"/>
            <a:ext cx="6858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CC0000"/>
                </a:solidFill>
              </a:rPr>
              <a:t>4</a:t>
            </a:r>
            <a:endParaRPr lang="en-US" altLang="zh-CN" sz="2800" b="1">
              <a:solidFill>
                <a:srgbClr val="CC0000"/>
              </a:solidFill>
            </a:endParaRP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7818765" y="4499938"/>
            <a:ext cx="5334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CC0000"/>
                </a:solidFill>
              </a:rPr>
              <a:t>5</a:t>
            </a:r>
            <a:endParaRPr lang="en-US" altLang="zh-CN" sz="2800" b="1">
              <a:solidFill>
                <a:srgbClr val="CC0000"/>
              </a:solidFill>
            </a:endParaRP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9795215" y="4476125"/>
            <a:ext cx="8382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CC0000"/>
                </a:solidFill>
              </a:rPr>
              <a:t>n-2</a:t>
            </a:r>
            <a:endParaRPr lang="en-US" altLang="zh-CN" sz="2800" b="1">
              <a:solidFill>
                <a:srgbClr val="CC0000"/>
              </a:solidFill>
            </a:endParaRPr>
          </a:p>
        </p:txBody>
      </p:sp>
      <p:sp>
        <p:nvSpPr>
          <p:cNvPr id="17438" name="Text Box 30"/>
          <p:cNvSpPr txBox="1">
            <a:spLocks noChangeArrowheads="1"/>
          </p:cNvSpPr>
          <p:nvPr/>
        </p:nvSpPr>
        <p:spPr bwMode="auto">
          <a:xfrm>
            <a:off x="5575615" y="5290518"/>
            <a:ext cx="122397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/>
              <a:t>540 </a:t>
            </a:r>
            <a:r>
              <a: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</a:rPr>
              <a:t>°</a:t>
            </a:r>
            <a:endParaRPr lang="en-US" altLang="zh-CN" sz="28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39" name="Text Box 31"/>
          <p:cNvSpPr txBox="1">
            <a:spLocks noChangeArrowheads="1"/>
          </p:cNvSpPr>
          <p:nvPr/>
        </p:nvSpPr>
        <p:spPr bwMode="auto">
          <a:xfrm>
            <a:off x="6576060" y="5271770"/>
            <a:ext cx="116713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/>
              <a:t>720 </a:t>
            </a:r>
            <a:r>
              <a: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</a:rPr>
              <a:t>°</a:t>
            </a:r>
            <a:endParaRPr lang="en-US" altLang="zh-CN" sz="28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7557450" y="5271781"/>
            <a:ext cx="1547834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r>
              <a:rPr lang="en-US" altLang="zh-CN" sz="2800" b="1"/>
              <a:t>900 </a:t>
            </a:r>
            <a:r>
              <a: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</a:rPr>
              <a:t>°</a:t>
            </a:r>
            <a:endParaRPr lang="en-US" altLang="zh-CN" sz="28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490412" y="4846359"/>
            <a:ext cx="2214578" cy="1014730"/>
            <a:chOff x="7462857" y="5214950"/>
            <a:chExt cx="2214578" cy="1014730"/>
          </a:xfrm>
        </p:grpSpPr>
        <p:sp>
          <p:nvSpPr>
            <p:cNvPr id="17441" name="Text Box 33"/>
            <p:cNvSpPr txBox="1">
              <a:spLocks noChangeArrowheads="1"/>
            </p:cNvSpPr>
            <p:nvPr/>
          </p:nvSpPr>
          <p:spPr bwMode="auto">
            <a:xfrm>
              <a:off x="7462857" y="5615003"/>
              <a:ext cx="2214578" cy="52197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800" b="1" smtClean="0">
                  <a:solidFill>
                    <a:srgbClr val="CC0000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zh-CN" sz="2800" b="1" smtClean="0">
                  <a:solidFill>
                    <a:srgbClr val="CC0000"/>
                  </a:solidFill>
                </a:rPr>
                <a:t>n-2)</a:t>
              </a:r>
              <a:r>
                <a:rPr lang="zh-CN" altLang="en-US" sz="2800" b="1" smtClean="0">
                  <a:solidFill>
                    <a:srgbClr val="CC0000"/>
                  </a:solidFill>
                </a:rPr>
                <a:t> </a:t>
              </a:r>
              <a:r>
                <a:rPr lang="en-US" altLang="zh-CN" sz="2800" b="1" smtClean="0">
                  <a:solidFill>
                    <a:srgbClr val="CC0000"/>
                  </a:solidFill>
                </a:rPr>
                <a:t> </a:t>
              </a:r>
              <a:r>
                <a:rPr lang="en-US" altLang="zh-CN" sz="2800" b="1" smtClean="0"/>
                <a:t>180 </a:t>
              </a:r>
              <a:r>
                <a:rPr lang="en-US" altLang="zh-CN" sz="2800" b="1" smtClean="0">
                  <a:solidFill>
                    <a:srgbClr val="CC0000"/>
                  </a:solidFill>
                  <a:latin typeface="Times New Roman" panose="02020603050405020304" pitchFamily="18" charset="0"/>
                </a:rPr>
                <a:t>°</a:t>
              </a:r>
              <a:endParaRPr lang="en-US" altLang="zh-CN" sz="2800" b="1">
                <a:solidFill>
                  <a:srgbClr val="CC0000"/>
                </a:solidFill>
              </a:endParaRPr>
            </a:p>
          </p:txBody>
        </p:sp>
        <p:sp>
          <p:nvSpPr>
            <p:cNvPr id="6" name="TextBox 29"/>
            <p:cNvSpPr txBox="1"/>
            <p:nvPr/>
          </p:nvSpPr>
          <p:spPr>
            <a:xfrm>
              <a:off x="8310587" y="5214950"/>
              <a:ext cx="214314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0" smtClean="0"/>
                <a:t>.</a:t>
              </a:r>
              <a:endParaRPr lang="zh-CN" altLang="en-US" sz="6000"/>
            </a:p>
          </p:txBody>
        </p:sp>
      </p:grp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599297" y="997911"/>
          <a:ext cx="1324366" cy="463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公式" r:id="rId13" imgW="12192000" imgH="4267200" progId="Equation.3">
                  <p:embed/>
                </p:oleObj>
              </mc:Choice>
              <mc:Fallback>
                <p:oleObj name="公式" r:id="rId13" imgW="12192000" imgH="42672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99297" y="997911"/>
                        <a:ext cx="1324366" cy="46352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6418594" y="964552"/>
          <a:ext cx="13239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公式" r:id="rId15" imgW="12192000" imgH="4267200" progId="Equation.3">
                  <p:embed/>
                </p:oleObj>
              </mc:Choice>
              <mc:Fallback>
                <p:oleObj name="公式" r:id="rId15" imgW="12192000" imgH="42672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418594" y="964552"/>
                        <a:ext cx="1323975" cy="4635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8456949" y="999474"/>
          <a:ext cx="13239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公式" r:id="rId17" imgW="12192000" imgH="4267200" progId="Equation.3">
                  <p:embed/>
                </p:oleObj>
              </mc:Choice>
              <mc:Fallback>
                <p:oleObj name="公式" r:id="rId17" imgW="12192000" imgH="42672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456949" y="999474"/>
                        <a:ext cx="1323975" cy="4635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671263" y="2856862"/>
            <a:ext cx="12858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smtClean="0"/>
              <a:t>七边形</a:t>
            </a:r>
            <a:endParaRPr lang="zh-CN" altLang="en-US" sz="2400" b="1"/>
          </a:p>
        </p:txBody>
      </p:sp>
      <p:sp>
        <p:nvSpPr>
          <p:cNvPr id="36" name="TextBox 35"/>
          <p:cNvSpPr txBox="1"/>
          <p:nvPr/>
        </p:nvSpPr>
        <p:spPr>
          <a:xfrm>
            <a:off x="6599561" y="2785424"/>
            <a:ext cx="12858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smtClean="0"/>
              <a:t>六边形</a:t>
            </a:r>
            <a:endParaRPr lang="zh-CN" altLang="en-US" sz="2400" b="1"/>
          </a:p>
        </p:txBody>
      </p:sp>
      <p:sp>
        <p:nvSpPr>
          <p:cNvPr id="37" name="TextBox 36"/>
          <p:cNvSpPr txBox="1"/>
          <p:nvPr/>
        </p:nvSpPr>
        <p:spPr>
          <a:xfrm>
            <a:off x="4742173" y="2785424"/>
            <a:ext cx="12858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smtClean="0"/>
              <a:t>五边形</a:t>
            </a:r>
            <a:endParaRPr lang="zh-CN" altLang="en-US" sz="2400" b="1"/>
          </a:p>
        </p:txBody>
      </p:sp>
      <p:sp>
        <p:nvSpPr>
          <p:cNvPr id="38" name="TextBox 37"/>
          <p:cNvSpPr txBox="1"/>
          <p:nvPr/>
        </p:nvSpPr>
        <p:spPr>
          <a:xfrm>
            <a:off x="3170537" y="2785424"/>
            <a:ext cx="12858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smtClean="0"/>
              <a:t>四边形</a:t>
            </a:r>
            <a:endParaRPr lang="zh-CN" altLang="en-US" sz="2400" b="1"/>
          </a:p>
        </p:txBody>
      </p:sp>
      <p:sp>
        <p:nvSpPr>
          <p:cNvPr id="8" name="TextBox 38"/>
          <p:cNvSpPr txBox="1"/>
          <p:nvPr/>
        </p:nvSpPr>
        <p:spPr>
          <a:xfrm>
            <a:off x="1598901" y="2713986"/>
            <a:ext cx="12858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smtClean="0"/>
              <a:t>三角形</a:t>
            </a:r>
            <a:endParaRPr lang="zh-CN" altLang="en-US" sz="2400" b="1"/>
          </a:p>
        </p:txBody>
      </p:sp>
      <p:sp>
        <p:nvSpPr>
          <p:cNvPr id="65615" name="Text Box 79"/>
          <p:cNvSpPr txBox="1">
            <a:spLocks noChangeArrowheads="1"/>
          </p:cNvSpPr>
          <p:nvPr/>
        </p:nvSpPr>
        <p:spPr bwMode="auto">
          <a:xfrm>
            <a:off x="5057775" y="5969000"/>
            <a:ext cx="596328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边形的内角和是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648" name="Text Box 112"/>
          <p:cNvSpPr txBox="1">
            <a:spLocks noChangeArrowheads="1"/>
          </p:cNvSpPr>
          <p:nvPr/>
        </p:nvSpPr>
        <p:spPr bwMode="auto">
          <a:xfrm>
            <a:off x="8285480" y="5888038"/>
            <a:ext cx="2881313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 - 2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•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180°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3" dur="20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33" dur="20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6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65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5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1" grpId="0" bldLvl="0" animBg="1"/>
      <p:bldP spid="17422" grpId="0" bldLvl="0" animBg="1"/>
      <p:bldP spid="17423" grpId="0" bldLvl="0" animBg="1"/>
      <p:bldP spid="17424" grpId="0" bldLvl="0" animBg="1"/>
      <p:bldP spid="17425" grpId="0" bldLvl="0" animBg="1"/>
      <p:bldP spid="17426" grpId="0" bldLvl="0" animBg="1"/>
      <p:bldP spid="17427" grpId="0" bldLvl="0" animBg="1"/>
      <p:bldP spid="17431" grpId="0" bldLvl="0" animBg="1"/>
      <p:bldP spid="17432" grpId="0" bldLvl="0" animBg="1"/>
      <p:bldP spid="17433" grpId="0" bldLvl="0" animBg="1"/>
      <p:bldP spid="17439" grpId="0" bldLvl="0" animBg="1"/>
      <p:bldP spid="17439" grpId="1" bldLvl="0" animBg="1"/>
      <p:bldP spid="17440" grpId="0" bldLvl="0" animBg="1"/>
      <p:bldP spid="17440" grpId="1" bldLvl="0" animBg="1"/>
      <p:bldP spid="65615" grpId="0" bldLvl="0" animBg="1"/>
      <p:bldP spid="65648" grpId="0" bldLvl="0" animBg="1"/>
      <p:bldP spid="17430" grpId="0" bldLvl="0" animBg="1"/>
      <p:bldP spid="1743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新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探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55" y="240942"/>
                    <a:ext cx="858575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究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666480" y="6447790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433" name="Text Box 2"/>
          <p:cNvSpPr txBox="1"/>
          <p:nvPr/>
        </p:nvSpPr>
        <p:spPr>
          <a:xfrm>
            <a:off x="3497580" y="1478915"/>
            <a:ext cx="4839970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4400" b="1" dirty="0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多边形的</a:t>
            </a:r>
            <a:r>
              <a:rPr lang="zh-CN" altLang="en-US" sz="4400" b="1" dirty="0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内角和</a:t>
            </a:r>
            <a:endParaRPr lang="zh-CN" altLang="en-US" sz="4400" b="1" dirty="0">
              <a:solidFill>
                <a:srgbClr val="FF0066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5540" name="Text Box 4"/>
          <p:cNvSpPr txBox="1"/>
          <p:nvPr/>
        </p:nvSpPr>
        <p:spPr>
          <a:xfrm>
            <a:off x="2590800" y="2520950"/>
            <a:ext cx="754824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zh-CN" altLang="en-US" b="1" dirty="0">
                <a:solidFill>
                  <a:srgbClr val="0066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多边形的内角和为</a:t>
            </a:r>
            <a:r>
              <a:rPr lang="zh-CN" altLang="en-US" b="1" dirty="0">
                <a:solidFill>
                  <a:srgbClr val="0066CC"/>
                </a:solidFill>
              </a:rPr>
              <a:t>：</a:t>
            </a:r>
            <a:r>
              <a:rPr lang="zh-CN" altLang="en-US" sz="3600" dirty="0">
                <a:solidFill>
                  <a:srgbClr val="FF0000"/>
                </a:solidFill>
              </a:rPr>
              <a:t>（</a:t>
            </a:r>
            <a:r>
              <a:rPr lang="en-US" altLang="zh-CN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3600" dirty="0">
                <a:solidFill>
                  <a:srgbClr val="FF0000"/>
                </a:solidFill>
              </a:rPr>
              <a:t>-2</a:t>
            </a:r>
            <a:r>
              <a:rPr lang="zh-CN" altLang="en-US" sz="3600" dirty="0">
                <a:solidFill>
                  <a:srgbClr val="FF0000"/>
                </a:solidFill>
              </a:rPr>
              <a:t>）</a:t>
            </a:r>
            <a:r>
              <a:rPr lang="en-US" altLang="zh-CN" sz="3600" dirty="0">
                <a:solidFill>
                  <a:srgbClr val="FF0000"/>
                </a:solidFill>
              </a:rPr>
              <a:t>·180°</a:t>
            </a:r>
            <a:endParaRPr lang="en-US" altLang="zh-CN" sz="3600" dirty="0">
              <a:solidFill>
                <a:srgbClr val="FF0000"/>
              </a:solidFill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3721100" y="3417888"/>
            <a:ext cx="4264025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是大于或等于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的整数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979" name="Text Box 35"/>
          <p:cNvSpPr txBox="1"/>
          <p:nvPr/>
        </p:nvSpPr>
        <p:spPr>
          <a:xfrm>
            <a:off x="2442210" y="4603433"/>
            <a:ext cx="7850188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多边形问题                    三角形问题</a:t>
            </a:r>
            <a:endParaRPr lang="zh-CN" altLang="en-US" sz="3200" b="1" dirty="0">
              <a:solidFill>
                <a:srgbClr val="0033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0980" name="Text Box 36"/>
          <p:cNvSpPr txBox="1"/>
          <p:nvPr/>
        </p:nvSpPr>
        <p:spPr>
          <a:xfrm>
            <a:off x="5052060" y="4327843"/>
            <a:ext cx="13684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66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转化</a:t>
            </a:r>
            <a:endParaRPr lang="zh-CN" altLang="en-US" sz="3200" b="1" dirty="0">
              <a:solidFill>
                <a:srgbClr val="FF0066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0981" name="Text Box 37"/>
          <p:cNvSpPr txBox="1"/>
          <p:nvPr/>
        </p:nvSpPr>
        <p:spPr>
          <a:xfrm>
            <a:off x="2524760" y="5297170"/>
            <a:ext cx="214947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（未知）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0982" name="Text Box 38"/>
          <p:cNvSpPr txBox="1"/>
          <p:nvPr/>
        </p:nvSpPr>
        <p:spPr>
          <a:xfrm>
            <a:off x="6757035" y="5238433"/>
            <a:ext cx="2135188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8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（已知）</a:t>
            </a:r>
            <a:endParaRPr lang="zh-CN" altLang="en-US" sz="3200" b="1" dirty="0">
              <a:solidFill>
                <a:srgbClr val="008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0983" name="Line 39"/>
          <p:cNvSpPr/>
          <p:nvPr/>
        </p:nvSpPr>
        <p:spPr>
          <a:xfrm>
            <a:off x="4754563" y="4919345"/>
            <a:ext cx="1657350" cy="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0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0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10247" grpId="0"/>
      <p:bldP spid="210979" grpId="0"/>
      <p:bldP spid="210980" grpId="0"/>
      <p:bldP spid="210981" grpId="0"/>
      <p:bldP spid="2109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3"/>
          <p:cNvSpPr txBox="1"/>
          <p:nvPr/>
        </p:nvSpPr>
        <p:spPr>
          <a:xfrm>
            <a:off x="1241743" y="2066274"/>
            <a:ext cx="8643966" cy="3415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26365" y="14351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486" y="1435"/>
              <a:ext cx="18342" cy="8695"/>
              <a:chOff x="2666" y="2512"/>
              <a:chExt cx="14305" cy="291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23"/>
                <a:ext cx="14263" cy="285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666" y="2512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673356" y="223012"/>
                  <a:ext cx="6118670" cy="1038355"/>
                  <a:chOff x="4673356" y="223012"/>
                  <a:chExt cx="6118670" cy="1038355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673356" y="237116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归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纳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963" y="227196"/>
                    <a:ext cx="689474" cy="8869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推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8168" y="223012"/>
                    <a:ext cx="1759320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理</a:t>
                    </a:r>
                    <a:r>
                      <a:rPr lang="en-US" altLang="zh-CN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 2</a:t>
                    </a:r>
                    <a:endParaRPr lang="en-US" altLang="zh-CN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305" y="12319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65515" y="6432550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19685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1808766" y="2586656"/>
            <a:ext cx="3787168" cy="3815294"/>
            <a:chOff x="3829996" y="1841489"/>
            <a:chExt cx="3313772" cy="3292249"/>
          </a:xfrm>
        </p:grpSpPr>
        <p:sp>
          <p:nvSpPr>
            <p:cNvPr id="75" name="AutoShape 9"/>
            <p:cNvSpPr>
              <a:spLocks noChangeArrowheads="1"/>
            </p:cNvSpPr>
            <p:nvPr/>
          </p:nvSpPr>
          <p:spPr bwMode="auto">
            <a:xfrm rot="20153068">
              <a:off x="4133204" y="2176436"/>
              <a:ext cx="2749563" cy="2286016"/>
            </a:xfrm>
            <a:prstGeom prst="pentagon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76" name="TextBox 4"/>
            <p:cNvSpPr txBox="1"/>
            <p:nvPr/>
          </p:nvSpPr>
          <p:spPr>
            <a:xfrm>
              <a:off x="5000628" y="4630175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E</a:t>
              </a:r>
              <a:endParaRPr lang="zh-CN" altLang="en-US" sz="3200" b="1"/>
            </a:p>
          </p:txBody>
        </p:sp>
        <p:sp>
          <p:nvSpPr>
            <p:cNvPr id="77" name="TextBox 5"/>
            <p:cNvSpPr txBox="1"/>
            <p:nvPr/>
          </p:nvSpPr>
          <p:spPr>
            <a:xfrm>
              <a:off x="3829996" y="3353058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A</a:t>
              </a:r>
              <a:endParaRPr lang="zh-CN" altLang="en-US" sz="3200" b="1"/>
            </a:p>
          </p:txBody>
        </p:sp>
        <p:sp>
          <p:nvSpPr>
            <p:cNvPr id="78" name="TextBox 6"/>
            <p:cNvSpPr txBox="1"/>
            <p:nvPr/>
          </p:nvSpPr>
          <p:spPr>
            <a:xfrm>
              <a:off x="6715140" y="3857628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D</a:t>
              </a:r>
              <a:endParaRPr lang="zh-CN" altLang="en-US" sz="3200" b="1"/>
            </a:p>
          </p:txBody>
        </p:sp>
        <p:sp>
          <p:nvSpPr>
            <p:cNvPr id="79" name="TextBox 7"/>
            <p:cNvSpPr txBox="1"/>
            <p:nvPr/>
          </p:nvSpPr>
          <p:spPr>
            <a:xfrm>
              <a:off x="6572264" y="2071678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C</a:t>
              </a:r>
              <a:endParaRPr lang="zh-CN" altLang="en-US" sz="3200" b="1"/>
            </a:p>
          </p:txBody>
        </p:sp>
        <p:sp>
          <p:nvSpPr>
            <p:cNvPr id="80" name="TextBox 8"/>
            <p:cNvSpPr txBox="1"/>
            <p:nvPr/>
          </p:nvSpPr>
          <p:spPr>
            <a:xfrm>
              <a:off x="4857752" y="1841489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B</a:t>
              </a:r>
              <a:endParaRPr lang="zh-CN" altLang="en-US" sz="3200" b="1"/>
            </a:p>
          </p:txBody>
        </p:sp>
      </p:grpSp>
      <p:sp>
        <p:nvSpPr>
          <p:cNvPr id="81" name="TextBox 15"/>
          <p:cNvSpPr txBox="1"/>
          <p:nvPr/>
        </p:nvSpPr>
        <p:spPr>
          <a:xfrm>
            <a:off x="3675380" y="4371975"/>
            <a:ext cx="5003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smtClean="0"/>
              <a:t>p</a:t>
            </a:r>
            <a:endParaRPr lang="zh-CN" altLang="en-US" sz="3600" b="1"/>
          </a:p>
        </p:txBody>
      </p:sp>
      <p:grpSp>
        <p:nvGrpSpPr>
          <p:cNvPr id="82" name="组合 21"/>
          <p:cNvGrpSpPr/>
          <p:nvPr/>
        </p:nvGrpSpPr>
        <p:grpSpPr>
          <a:xfrm>
            <a:off x="5758494" y="2412989"/>
            <a:ext cx="3837968" cy="3872012"/>
            <a:chOff x="3785544" y="1867797"/>
            <a:chExt cx="3358219" cy="3174135"/>
          </a:xfrm>
        </p:grpSpPr>
        <p:sp>
          <p:nvSpPr>
            <p:cNvPr id="83" name="AutoShape 9"/>
            <p:cNvSpPr>
              <a:spLocks noChangeArrowheads="1"/>
            </p:cNvSpPr>
            <p:nvPr/>
          </p:nvSpPr>
          <p:spPr bwMode="auto">
            <a:xfrm rot="20153068">
              <a:off x="4133200" y="2176437"/>
              <a:ext cx="2749561" cy="2286018"/>
            </a:xfrm>
            <a:prstGeom prst="pentagon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84" name="TextBox 23"/>
            <p:cNvSpPr txBox="1"/>
            <p:nvPr/>
          </p:nvSpPr>
          <p:spPr>
            <a:xfrm>
              <a:off x="5000624" y="4563547"/>
              <a:ext cx="428628" cy="47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E</a:t>
              </a:r>
              <a:endParaRPr lang="zh-CN" altLang="en-US" sz="3200" b="1"/>
            </a:p>
          </p:txBody>
        </p:sp>
        <p:sp>
          <p:nvSpPr>
            <p:cNvPr id="85" name="TextBox 24"/>
            <p:cNvSpPr txBox="1"/>
            <p:nvPr/>
          </p:nvSpPr>
          <p:spPr>
            <a:xfrm>
              <a:off x="3785544" y="3327419"/>
              <a:ext cx="428387" cy="51378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3200" b="1" smtClean="0"/>
                <a:t>A</a:t>
              </a:r>
              <a:endParaRPr lang="zh-CN" altLang="en-US" sz="3200" b="1"/>
            </a:p>
          </p:txBody>
        </p:sp>
        <p:sp>
          <p:nvSpPr>
            <p:cNvPr id="86" name="TextBox 25"/>
            <p:cNvSpPr txBox="1"/>
            <p:nvPr/>
          </p:nvSpPr>
          <p:spPr>
            <a:xfrm>
              <a:off x="6715135" y="3857631"/>
              <a:ext cx="428628" cy="47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D</a:t>
              </a:r>
              <a:endParaRPr lang="zh-CN" altLang="en-US" sz="3200" b="1"/>
            </a:p>
          </p:txBody>
        </p:sp>
        <p:sp>
          <p:nvSpPr>
            <p:cNvPr id="87" name="TextBox 26"/>
            <p:cNvSpPr txBox="1"/>
            <p:nvPr/>
          </p:nvSpPr>
          <p:spPr>
            <a:xfrm>
              <a:off x="6563369" y="2188285"/>
              <a:ext cx="428628" cy="47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C</a:t>
              </a:r>
              <a:endParaRPr lang="zh-CN" altLang="en-US" sz="3200" b="1"/>
            </a:p>
          </p:txBody>
        </p:sp>
        <p:sp>
          <p:nvSpPr>
            <p:cNvPr id="88" name="TextBox 27"/>
            <p:cNvSpPr txBox="1"/>
            <p:nvPr/>
          </p:nvSpPr>
          <p:spPr>
            <a:xfrm>
              <a:off x="4857752" y="1867797"/>
              <a:ext cx="428628" cy="47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B</a:t>
              </a:r>
              <a:endParaRPr lang="zh-CN" altLang="en-US" sz="3200" b="1"/>
            </a:p>
          </p:txBody>
        </p:sp>
      </p:grpSp>
      <p:sp>
        <p:nvSpPr>
          <p:cNvPr id="89" name="TextBox 32"/>
          <p:cNvSpPr txBox="1"/>
          <p:nvPr/>
        </p:nvSpPr>
        <p:spPr>
          <a:xfrm>
            <a:off x="8241996" y="5415073"/>
            <a:ext cx="50006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smtClean="0"/>
              <a:t>p</a:t>
            </a:r>
            <a:endParaRPr lang="zh-CN" altLang="en-US" sz="3600" b="1"/>
          </a:p>
        </p:txBody>
      </p:sp>
      <p:sp>
        <p:nvSpPr>
          <p:cNvPr id="90" name="椭圆 89"/>
          <p:cNvSpPr/>
          <p:nvPr/>
        </p:nvSpPr>
        <p:spPr>
          <a:xfrm>
            <a:off x="8267700" y="5383530"/>
            <a:ext cx="124460" cy="1244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3761740" y="4363720"/>
            <a:ext cx="124460" cy="1244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48640" y="1158240"/>
            <a:ext cx="11165840" cy="18046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思考</a:t>
            </a:r>
            <a:r>
              <a:rPr 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刚才是从多边形的</a:t>
            </a:r>
            <a:r>
              <a:rPr 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一个顶点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出发</a:t>
            </a: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将多边形分成若干个三角形</a:t>
            </a: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如图，如果</a:t>
            </a:r>
            <a:r>
              <a:rPr 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改变点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的位置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，又该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如何证明多边形的内角和公式呢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？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3"/>
          <p:cNvSpPr txBox="1"/>
          <p:nvPr/>
        </p:nvSpPr>
        <p:spPr>
          <a:xfrm>
            <a:off x="1241743" y="999474"/>
            <a:ext cx="8643966" cy="3415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673356" y="223012"/>
                  <a:ext cx="6118670" cy="1038355"/>
                  <a:chOff x="4673356" y="223012"/>
                  <a:chExt cx="6118670" cy="1038355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673356" y="237116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归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纳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963" y="227196"/>
                    <a:ext cx="689474" cy="8869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推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8168" y="223012"/>
                    <a:ext cx="1759320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理</a:t>
                    </a:r>
                    <a:r>
                      <a:rPr lang="en-US" altLang="zh-CN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 2</a:t>
                    </a:r>
                    <a:endParaRPr lang="en-US" altLang="zh-CN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10976" y="1830374"/>
            <a:ext cx="4000528" cy="3977851"/>
            <a:chOff x="3643306" y="1701217"/>
            <a:chExt cx="3500462" cy="3432521"/>
          </a:xfrm>
        </p:grpSpPr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 rot="20153068">
              <a:off x="4133204" y="2176436"/>
              <a:ext cx="2749563" cy="2286016"/>
            </a:xfrm>
            <a:prstGeom prst="pentagon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7" name="TextBox 4"/>
            <p:cNvSpPr txBox="1"/>
            <p:nvPr/>
          </p:nvSpPr>
          <p:spPr>
            <a:xfrm>
              <a:off x="5000628" y="4630175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E</a:t>
              </a:r>
              <a:endParaRPr lang="zh-CN" altLang="en-US" sz="3200" b="1"/>
            </a:p>
          </p:txBody>
        </p:sp>
        <p:sp>
          <p:nvSpPr>
            <p:cNvPr id="8" name="TextBox 5"/>
            <p:cNvSpPr txBox="1"/>
            <p:nvPr/>
          </p:nvSpPr>
          <p:spPr>
            <a:xfrm>
              <a:off x="3643306" y="3344291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A</a:t>
              </a:r>
              <a:endParaRPr lang="zh-CN" altLang="en-US" sz="3200" b="1"/>
            </a:p>
          </p:txBody>
        </p:sp>
        <p:sp>
          <p:nvSpPr>
            <p:cNvPr id="9" name="TextBox 6"/>
            <p:cNvSpPr txBox="1"/>
            <p:nvPr/>
          </p:nvSpPr>
          <p:spPr>
            <a:xfrm>
              <a:off x="6715140" y="3857628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D</a:t>
              </a:r>
              <a:endParaRPr lang="zh-CN" altLang="en-US" sz="3200" b="1"/>
            </a:p>
          </p:txBody>
        </p:sp>
        <p:sp>
          <p:nvSpPr>
            <p:cNvPr id="5" name="TextBox 7"/>
            <p:cNvSpPr txBox="1"/>
            <p:nvPr/>
          </p:nvSpPr>
          <p:spPr>
            <a:xfrm>
              <a:off x="6572264" y="2071678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C</a:t>
              </a:r>
              <a:endParaRPr lang="zh-CN" altLang="en-US" sz="3200" b="1"/>
            </a:p>
          </p:txBody>
        </p:sp>
        <p:sp>
          <p:nvSpPr>
            <p:cNvPr id="21" name="TextBox 8"/>
            <p:cNvSpPr txBox="1"/>
            <p:nvPr/>
          </p:nvSpPr>
          <p:spPr>
            <a:xfrm>
              <a:off x="4857752" y="1701217"/>
              <a:ext cx="428628" cy="50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B</a:t>
              </a:r>
              <a:endParaRPr lang="zh-CN" altLang="en-US" sz="3200" b="1"/>
            </a:p>
          </p:txBody>
        </p:sp>
      </p:grpSp>
      <p:sp>
        <p:nvSpPr>
          <p:cNvPr id="36" name="Line 5"/>
          <p:cNvSpPr>
            <a:spLocks noChangeShapeType="1"/>
          </p:cNvSpPr>
          <p:nvPr/>
        </p:nvSpPr>
        <p:spPr bwMode="auto">
          <a:xfrm flipH="1">
            <a:off x="3915410" y="2843530"/>
            <a:ext cx="1143635" cy="96774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320290" y="2536190"/>
            <a:ext cx="2820035" cy="2723515"/>
            <a:chOff x="3472" y="2664"/>
            <a:chExt cx="4441" cy="4289"/>
          </a:xfrm>
        </p:grpSpPr>
        <p:sp>
          <p:nvSpPr>
            <p:cNvPr id="29" name="Line 5"/>
            <p:cNvSpPr>
              <a:spLocks noChangeShapeType="1"/>
            </p:cNvSpPr>
            <p:nvPr/>
          </p:nvSpPr>
          <p:spPr bwMode="auto">
            <a:xfrm>
              <a:off x="5040" y="2664"/>
              <a:ext cx="1028" cy="200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miter lim="800000"/>
            </a:ln>
            <a:effectLst/>
          </p:spPr>
          <p:txBody>
            <a:bodyPr wrap="none"/>
            <a:p>
              <a:endParaRPr lang="zh-CN" altLang="en-US"/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H="1">
              <a:off x="3472" y="4672"/>
              <a:ext cx="2511" cy="36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miter lim="800000"/>
            </a:ln>
            <a:effectLst/>
          </p:spPr>
          <p:txBody>
            <a:bodyPr wrap="none"/>
            <a:p>
              <a:endParaRPr lang="zh-CN" altLang="en-US"/>
            </a:p>
          </p:txBody>
        </p:sp>
        <p:sp>
          <p:nvSpPr>
            <p:cNvPr id="34" name="Line 5"/>
            <p:cNvSpPr>
              <a:spLocks noChangeShapeType="1"/>
            </p:cNvSpPr>
            <p:nvPr/>
          </p:nvSpPr>
          <p:spPr bwMode="auto">
            <a:xfrm flipH="1">
              <a:off x="5325" y="4703"/>
              <a:ext cx="675" cy="225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miter lim="800000"/>
            </a:ln>
            <a:effectLst/>
          </p:spPr>
          <p:txBody>
            <a:bodyPr wrap="none"/>
            <a:p>
              <a:endParaRPr lang="zh-CN" altLang="en-US"/>
            </a:p>
          </p:txBody>
        </p:sp>
        <p:sp>
          <p:nvSpPr>
            <p:cNvPr id="37" name="Line 5"/>
            <p:cNvSpPr>
              <a:spLocks noChangeShapeType="1"/>
            </p:cNvSpPr>
            <p:nvPr/>
          </p:nvSpPr>
          <p:spPr bwMode="auto">
            <a:xfrm flipH="1" flipV="1">
              <a:off x="6113" y="4703"/>
              <a:ext cx="1800" cy="1013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miter lim="800000"/>
            </a:ln>
            <a:effectLst/>
          </p:spPr>
          <p:txBody>
            <a:bodyPr wrap="none"/>
            <a:p>
              <a:endParaRPr lang="zh-CN" altLang="en-US"/>
            </a:p>
          </p:txBody>
        </p:sp>
      </p:grpSp>
      <p:sp>
        <p:nvSpPr>
          <p:cNvPr id="38" name="TextBox 15"/>
          <p:cNvSpPr txBox="1"/>
          <p:nvPr/>
        </p:nvSpPr>
        <p:spPr>
          <a:xfrm>
            <a:off x="3849370" y="3773805"/>
            <a:ext cx="5003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smtClean="0"/>
              <a:t>p</a:t>
            </a:r>
            <a:endParaRPr lang="zh-CN" altLang="en-US" sz="3600" b="1"/>
          </a:p>
        </p:txBody>
      </p:sp>
      <p:grpSp>
        <p:nvGrpSpPr>
          <p:cNvPr id="12" name="组合 21"/>
          <p:cNvGrpSpPr/>
          <p:nvPr/>
        </p:nvGrpSpPr>
        <p:grpSpPr>
          <a:xfrm>
            <a:off x="5711504" y="1616059"/>
            <a:ext cx="4000528" cy="4156499"/>
            <a:chOff x="3643304" y="1701217"/>
            <a:chExt cx="3500459" cy="3407347"/>
          </a:xfrm>
        </p:grpSpPr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rot="20153068">
              <a:off x="4133200" y="2176437"/>
              <a:ext cx="2749561" cy="2286018"/>
            </a:xfrm>
            <a:prstGeom prst="pentagon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p>
              <a:endParaRPr lang="zh-CN" altLang="en-US"/>
            </a:p>
          </p:txBody>
        </p:sp>
        <p:sp>
          <p:nvSpPr>
            <p:cNvPr id="16" name="TextBox 23"/>
            <p:cNvSpPr txBox="1"/>
            <p:nvPr/>
          </p:nvSpPr>
          <p:spPr>
            <a:xfrm>
              <a:off x="5000624" y="4630179"/>
              <a:ext cx="428628" cy="47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E</a:t>
              </a:r>
              <a:endParaRPr lang="zh-CN" altLang="en-US" sz="3200" b="1"/>
            </a:p>
          </p:txBody>
        </p:sp>
        <p:sp>
          <p:nvSpPr>
            <p:cNvPr id="17" name="TextBox 24"/>
            <p:cNvSpPr txBox="1"/>
            <p:nvPr/>
          </p:nvSpPr>
          <p:spPr>
            <a:xfrm>
              <a:off x="3643304" y="3344293"/>
              <a:ext cx="428628" cy="47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A</a:t>
              </a:r>
              <a:endParaRPr lang="zh-CN" altLang="en-US" sz="3200" b="1"/>
            </a:p>
          </p:txBody>
        </p:sp>
        <p:sp>
          <p:nvSpPr>
            <p:cNvPr id="18" name="TextBox 25"/>
            <p:cNvSpPr txBox="1"/>
            <p:nvPr/>
          </p:nvSpPr>
          <p:spPr>
            <a:xfrm>
              <a:off x="6715135" y="3857631"/>
              <a:ext cx="428628" cy="47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D</a:t>
              </a:r>
              <a:endParaRPr lang="zh-CN" altLang="en-US" sz="3200" b="1"/>
            </a:p>
          </p:txBody>
        </p:sp>
        <p:sp>
          <p:nvSpPr>
            <p:cNvPr id="19" name="TextBox 26"/>
            <p:cNvSpPr txBox="1"/>
            <p:nvPr/>
          </p:nvSpPr>
          <p:spPr>
            <a:xfrm>
              <a:off x="6572259" y="2071679"/>
              <a:ext cx="428628" cy="47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C</a:t>
              </a:r>
              <a:endParaRPr lang="zh-CN" altLang="en-US" sz="3200" b="1"/>
            </a:p>
          </p:txBody>
        </p:sp>
        <p:sp>
          <p:nvSpPr>
            <p:cNvPr id="22" name="TextBox 27"/>
            <p:cNvSpPr txBox="1"/>
            <p:nvPr/>
          </p:nvSpPr>
          <p:spPr>
            <a:xfrm>
              <a:off x="4857752" y="1701217"/>
              <a:ext cx="428628" cy="478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b="1" smtClean="0"/>
                <a:t>B</a:t>
              </a:r>
              <a:endParaRPr lang="zh-CN" altLang="en-US" sz="3200" b="1"/>
            </a:p>
          </p:txBody>
        </p:sp>
      </p:grpSp>
      <p:sp>
        <p:nvSpPr>
          <p:cNvPr id="23" name="Line 5"/>
          <p:cNvSpPr>
            <a:spLocks noChangeShapeType="1"/>
          </p:cNvSpPr>
          <p:nvPr/>
        </p:nvSpPr>
        <p:spPr bwMode="auto">
          <a:xfrm>
            <a:off x="7314565" y="2401570"/>
            <a:ext cx="1153160" cy="242951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24" name="Line 5"/>
          <p:cNvSpPr>
            <a:spLocks noChangeShapeType="1"/>
          </p:cNvSpPr>
          <p:nvPr/>
        </p:nvSpPr>
        <p:spPr bwMode="auto">
          <a:xfrm flipH="1" flipV="1">
            <a:off x="6283007" y="3902076"/>
            <a:ext cx="2143140" cy="928694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 flipH="1">
            <a:off x="8467725" y="2687320"/>
            <a:ext cx="642620" cy="2219325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miter lim="800000"/>
          </a:ln>
          <a:effectLst/>
        </p:spPr>
        <p:txBody>
          <a:bodyPr wrap="none"/>
          <a:p>
            <a:endParaRPr lang="zh-CN" altLang="en-US"/>
          </a:p>
        </p:txBody>
      </p:sp>
      <p:sp>
        <p:nvSpPr>
          <p:cNvPr id="50" name="TextBox 32"/>
          <p:cNvSpPr txBox="1"/>
          <p:nvPr/>
        </p:nvSpPr>
        <p:spPr>
          <a:xfrm>
            <a:off x="8426450" y="4813300"/>
            <a:ext cx="4337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smtClean="0"/>
              <a:t>p</a:t>
            </a:r>
            <a:endParaRPr lang="zh-CN" altLang="en-US" sz="3600" b="1"/>
          </a:p>
        </p:txBody>
      </p:sp>
      <p:sp>
        <p:nvSpPr>
          <p:cNvPr id="33" name="椭圆 32"/>
          <p:cNvSpPr/>
          <p:nvPr/>
        </p:nvSpPr>
        <p:spPr>
          <a:xfrm>
            <a:off x="8400415" y="4781550"/>
            <a:ext cx="124460" cy="1244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3883025" y="3726180"/>
            <a:ext cx="124460" cy="1244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新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应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66" y="240815"/>
                    <a:ext cx="858528" cy="5521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用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734060" y="1582420"/>
            <a:ext cx="1117155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1.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一个八边形的内角和为</a:t>
            </a:r>
            <a:r>
              <a:rPr lang="zh-CN" altLang="en-US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（</a:t>
            </a:r>
            <a:r>
              <a:rPr lang="en-US" altLang="zh-CN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</a:t>
            </a:r>
            <a:r>
              <a:rPr lang="zh-CN" altLang="en-US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）</a:t>
            </a:r>
            <a:endParaRPr lang="zh-CN" altLang="en-US" b="1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 A.900°  </a:t>
            </a:r>
            <a:r>
              <a:rPr lang="en-US" altLang="zh-CN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 B.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960°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        C.1020°        D.1080°</a:t>
            </a:r>
            <a:endParaRPr lang="en-US" altLang="zh-CN" dirty="0"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726440" y="3150870"/>
            <a:ext cx="1104519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2.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一个多边形的</a:t>
            </a: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</a:rPr>
              <a:t>内角和为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720°</a:t>
            </a:r>
            <a:r>
              <a:rPr lang="zh-CN" altLang="en-US" b="1" dirty="0">
                <a:solidFill>
                  <a:schemeClr val="tx1"/>
                </a:solidFill>
                <a:ea typeface="+mn-lt"/>
                <a:cs typeface="+mn-lt"/>
              </a:rPr>
              <a:t>，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  <a:sym typeface="+mn-ea"/>
              </a:rPr>
              <a:t>则这是</a:t>
            </a:r>
            <a:r>
              <a:rPr lang="zh-CN" altLang="en-US" b="1" u="sng" dirty="0">
                <a:ea typeface="+mn-lt"/>
                <a:cs typeface="+mn-lt"/>
                <a:sym typeface="+mn-ea"/>
              </a:rPr>
              <a:t>      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  <a:sym typeface="+mn-ea"/>
              </a:rPr>
              <a:t>边形</a:t>
            </a:r>
            <a:r>
              <a:rPr lang="zh-CN" altLang="en-US" b="1" dirty="0">
                <a:ea typeface="+mn-lt"/>
                <a:cs typeface="+mn-lt"/>
                <a:sym typeface="+mn-ea"/>
              </a:rPr>
              <a:t>．</a:t>
            </a:r>
            <a:r>
              <a:rPr lang="en-US" altLang="zh-CN" b="1" u="sng" dirty="0">
                <a:ea typeface="+mn-lt"/>
                <a:cs typeface="+mn-lt"/>
                <a:sym typeface="+mn-ea"/>
              </a:rPr>
              <a:t>        </a:t>
            </a:r>
            <a:endParaRPr lang="en-US" altLang="zh-CN" b="1" u="sng" dirty="0">
              <a:ea typeface="+mn-lt"/>
              <a:cs typeface="+mn-lt"/>
              <a:sym typeface="+mn-ea"/>
            </a:endParaRPr>
          </a:p>
        </p:txBody>
      </p:sp>
      <p:sp>
        <p:nvSpPr>
          <p:cNvPr id="8" name="Text Box 13"/>
          <p:cNvSpPr txBox="1"/>
          <p:nvPr/>
        </p:nvSpPr>
        <p:spPr>
          <a:xfrm>
            <a:off x="7619048" y="3301365"/>
            <a:ext cx="10080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13"/>
          <p:cNvSpPr txBox="1"/>
          <p:nvPr/>
        </p:nvSpPr>
        <p:spPr>
          <a:xfrm>
            <a:off x="5658485" y="1778635"/>
            <a:ext cx="8356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altLang="zh-CN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6440" y="4108450"/>
            <a:ext cx="1047940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 eaLnBrk="1" hangingPunct="1">
              <a:lnSpc>
                <a:spcPct val="150000"/>
              </a:lnSpc>
            </a:pPr>
            <a:r>
              <a:rPr lang="en-US" altLang="zh-CN" sz="3200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  <a:sym typeface="+mn-ea"/>
              </a:rPr>
              <a:t>在四边形</a:t>
            </a:r>
            <a:r>
              <a:rPr lang="en-US" altLang="zh-CN" sz="3200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ABCD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  <a:sym typeface="+mn-ea"/>
              </a:rPr>
              <a:t>中</a:t>
            </a:r>
            <a:r>
              <a:rPr lang="en-US" altLang="zh-CN" sz="32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  <a:sym typeface="+mn-ea"/>
              </a:rPr>
              <a:t>如</a:t>
            </a:r>
            <a:r>
              <a:rPr lang="en-US" altLang="zh-CN" sz="3200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∠A:∠B:∠C:∠D=3:4:5:6，</a:t>
            </a:r>
            <a:endParaRPr lang="zh-CN" altLang="en-US" sz="3200" b="1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lvl="0" algn="l" eaLnBrk="1" hangingPunct="1">
              <a:lnSpc>
                <a:spcPct val="150000"/>
              </a:lnSpc>
            </a:pPr>
            <a:r>
              <a:rPr lang="en-US" altLang="zh-CN" sz="32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等线" panose="02010600030101010101" charset="-122"/>
                <a:sym typeface="+mn-ea"/>
              </a:rPr>
              <a:t>则</a:t>
            </a:r>
            <a:r>
              <a:rPr lang="en-US" altLang="zh-CN" sz="3200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∠A=</a:t>
            </a:r>
            <a:r>
              <a:rPr lang="zh-CN" altLang="en-US" sz="3200" b="1" u="sng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      </a:t>
            </a:r>
            <a:r>
              <a:rPr lang="zh-CN" altLang="en-US" sz="32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，</a:t>
            </a:r>
            <a:r>
              <a:rPr lang="en-US" altLang="zh-CN" sz="3200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∠B=</a:t>
            </a:r>
            <a:r>
              <a:rPr lang="zh-CN" altLang="en-US" sz="3200" b="1" u="sng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      </a:t>
            </a:r>
            <a:r>
              <a:rPr lang="zh-CN" altLang="en-US" sz="32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，</a:t>
            </a:r>
            <a:r>
              <a:rPr lang="en-US" altLang="zh-CN" sz="3200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∠C=</a:t>
            </a:r>
            <a:r>
              <a:rPr lang="zh-CN" altLang="en-US" sz="3200" b="1" u="sng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      </a:t>
            </a:r>
            <a:r>
              <a:rPr lang="zh-CN" altLang="en-US" sz="32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，</a:t>
            </a:r>
            <a:r>
              <a:rPr lang="en-US" altLang="zh-CN" sz="3200" dirty="0"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  <a:sym typeface="+mn-ea"/>
              </a:rPr>
              <a:t>∠D</a:t>
            </a:r>
            <a:r>
              <a:rPr lang="en-US" altLang="zh-CN" sz="32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=</a:t>
            </a:r>
            <a:r>
              <a:rPr lang="zh-CN" altLang="en-US" sz="3200" b="1" u="sng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      </a:t>
            </a:r>
            <a:r>
              <a:rPr lang="zh-CN" altLang="en-US" sz="32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。</a:t>
            </a:r>
            <a:endParaRPr lang="zh-CN" altLang="en-US" sz="3200" b="1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</p:txBody>
      </p:sp>
      <p:sp>
        <p:nvSpPr>
          <p:cNvPr id="12" name="Text Box 13"/>
          <p:cNvSpPr txBox="1"/>
          <p:nvPr/>
        </p:nvSpPr>
        <p:spPr>
          <a:xfrm>
            <a:off x="2466658" y="5000625"/>
            <a:ext cx="10080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4480243" y="5000625"/>
            <a:ext cx="10080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3"/>
          <p:cNvSpPr txBox="1"/>
          <p:nvPr/>
        </p:nvSpPr>
        <p:spPr>
          <a:xfrm>
            <a:off x="6341745" y="5010150"/>
            <a:ext cx="12357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b="1" dirty="0">
                <a:solidFill>
                  <a:srgbClr val="FF0000"/>
                </a:solidFill>
              </a:rPr>
              <a:t>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6" name="Text Box 13"/>
          <p:cNvSpPr txBox="1"/>
          <p:nvPr/>
        </p:nvSpPr>
        <p:spPr>
          <a:xfrm>
            <a:off x="8420735" y="5007610"/>
            <a:ext cx="13538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新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探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55" y="240942"/>
                    <a:ext cx="858575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究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5155" y="1664970"/>
            <a:ext cx="61404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探究四</a:t>
            </a:r>
            <a:r>
              <a:rPr lang="zh-CN" altLang="en-US" sz="32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+mn-ea"/>
              </a:rPr>
              <a:t>：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正多边形的相关概念</a:t>
            </a:r>
            <a:endParaRPr lang="zh-CN" altLang="en-US" sz="32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  <a:sym typeface="+mn-ea"/>
            </a:endParaRPr>
          </a:p>
        </p:txBody>
      </p:sp>
      <p:sp>
        <p:nvSpPr>
          <p:cNvPr id="165" name="正三角形…"/>
          <p:cNvSpPr/>
          <p:nvPr/>
        </p:nvSpPr>
        <p:spPr>
          <a:xfrm>
            <a:off x="9159240" y="2909888"/>
            <a:ext cx="1476375" cy="47053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p>
            <a:pPr>
              <a:defRPr>
                <a:solidFill>
                  <a:srgbClr val="000000"/>
                </a:solidFill>
              </a:defRPr>
            </a:pPr>
            <a:r>
              <a:rPr sz="2400" err="1"/>
              <a:t>正三角形</a:t>
            </a:r>
            <a:endParaRPr sz="2400" err="1"/>
          </a:p>
        </p:txBody>
      </p:sp>
      <p:pic>
        <p:nvPicPr>
          <p:cNvPr id="168" name="pasted-image.jpeg" descr="pasted-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3010" y="1203325"/>
            <a:ext cx="1890395" cy="158115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" name="文本框 16"/>
          <p:cNvSpPr txBox="1"/>
          <p:nvPr/>
        </p:nvSpPr>
        <p:spPr>
          <a:xfrm>
            <a:off x="749935" y="3488690"/>
            <a:ext cx="1077150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三条边都相等</a:t>
            </a:r>
            <a:r>
              <a:rPr lang="zh-CN" altLang="en-US" sz="2800" b="1">
                <a:sym typeface="+mn-ea"/>
              </a:rPr>
              <a:t>（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三个角也相等</a:t>
            </a:r>
            <a:r>
              <a:rPr lang="zh-CN" altLang="en-US" sz="2800" b="1">
                <a:sym typeface="+mn-ea"/>
              </a:rPr>
              <a:t>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的三角形叫正三角形</a:t>
            </a:r>
            <a:r>
              <a:rPr lang="en-US" altLang="zh-CN" sz="2800" b="1">
                <a:sym typeface="+mn-ea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等边三角形</a:t>
            </a:r>
            <a:r>
              <a:rPr lang="en-US" altLang="zh-CN" sz="2800" b="1">
                <a:sym typeface="+mn-ea"/>
              </a:rPr>
              <a:t>)</a:t>
            </a:r>
            <a:r>
              <a:rPr lang="zh-CN" altLang="en-US" sz="2800" b="1">
                <a:sym typeface="+mn-ea"/>
              </a:rPr>
              <a:t>。</a:t>
            </a:r>
            <a:endParaRPr lang="zh-CN" altLang="en-US" sz="2800" b="1"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9610" y="2578100"/>
            <a:ext cx="416623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问题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什么叫正三角形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？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8340" y="4327525"/>
            <a:ext cx="465264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问题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什么叫正多边形呢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9935" y="5007610"/>
            <a:ext cx="1131316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如果多边形的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各边都相等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各内角也都相等</a:t>
            </a:r>
            <a:r>
              <a:rPr lang="zh-CN" altLang="en-US" sz="2800" b="1">
                <a:solidFill>
                  <a:srgbClr val="C00000"/>
                </a:solidFill>
                <a:sym typeface="+mn-ea"/>
              </a:rPr>
              <a:t>，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那么就称它为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正多边形</a:t>
            </a:r>
            <a:r>
              <a:rPr lang="zh-CN" altLang="en-US" sz="2800" b="1">
                <a:solidFill>
                  <a:srgbClr val="C00000"/>
                </a:solidFill>
                <a:sym typeface="+mn-ea"/>
              </a:rPr>
              <a:t>。</a:t>
            </a:r>
            <a:endParaRPr lang="zh-CN" altLang="en-US" sz="2800" b="1">
              <a:solidFill>
                <a:srgbClr val="C00000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7" grpId="0"/>
      <p:bldP spid="2" grpId="0"/>
      <p:bldP spid="5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新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知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探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55" y="240942"/>
                    <a:ext cx="858575" cy="8501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究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5" name="正三角形…"/>
          <p:cNvSpPr/>
          <p:nvPr/>
        </p:nvSpPr>
        <p:spPr>
          <a:xfrm>
            <a:off x="334010" y="3505200"/>
            <a:ext cx="2498725" cy="37846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rPr b="1" err="1">
                <a:latin typeface="楷体" panose="02010609060101010101" pitchFamily="49" charset="-122"/>
                <a:ea typeface="楷体" panose="02010609060101010101" pitchFamily="49" charset="-122"/>
              </a:rPr>
              <a:t>正三角形</a:t>
            </a:r>
            <a:r>
              <a:rPr lang="zh-CN" err="1"/>
              <a:t>（</a:t>
            </a:r>
            <a:r>
              <a:rPr b="1" err="1">
                <a:latin typeface="楷体" panose="02010609060101010101" pitchFamily="49" charset="-122"/>
                <a:ea typeface="楷体" panose="02010609060101010101" pitchFamily="49" charset="-122"/>
              </a:rPr>
              <a:t>等边三角形</a:t>
            </a:r>
            <a:r>
              <a:rPr lang="zh-CN" err="1"/>
              <a:t>）</a:t>
            </a:r>
            <a:endParaRPr lang="zh-CN" err="1"/>
          </a:p>
        </p:txBody>
      </p:sp>
      <p:sp>
        <p:nvSpPr>
          <p:cNvPr id="166" name="正四边形"/>
          <p:cNvSpPr/>
          <p:nvPr/>
        </p:nvSpPr>
        <p:spPr>
          <a:xfrm>
            <a:off x="3345180" y="3519170"/>
            <a:ext cx="1148715" cy="37846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b="1" err="1">
                <a:latin typeface="楷体" panose="02010609060101010101" pitchFamily="49" charset="-122"/>
                <a:ea typeface="楷体" panose="02010609060101010101" pitchFamily="49" charset="-122"/>
              </a:rPr>
              <a:t>正四边形</a:t>
            </a:r>
            <a:endParaRPr lang="zh-CN" b="1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7" name="正五边形"/>
          <p:cNvSpPr/>
          <p:nvPr>
            <p:custDataLst>
              <p:tags r:id="rId2"/>
            </p:custDataLst>
          </p:nvPr>
        </p:nvSpPr>
        <p:spPr>
          <a:xfrm>
            <a:off x="5718175" y="3488055"/>
            <a:ext cx="1193165" cy="37846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b="1" err="1">
                <a:latin typeface="楷体" panose="02010609060101010101" pitchFamily="49" charset="-122"/>
                <a:ea typeface="楷体" panose="02010609060101010101" pitchFamily="49" charset="-122"/>
              </a:rPr>
              <a:t>正五边形</a:t>
            </a:r>
            <a:endParaRPr b="1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8" name="pasted-image.jpeg" descr="pasted-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80" y="1891665"/>
            <a:ext cx="1890395" cy="158115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69" name="pasted-image.jpeg" descr="pasted-imag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705" y="1981200"/>
            <a:ext cx="1654810" cy="154305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70" name="pasted-image.jpeg" descr="pasted-image.jpe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330825" y="1767840"/>
            <a:ext cx="1840230" cy="17106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72" name="pasted-image.jpeg" descr="pasted-image.jpe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863455" y="1758950"/>
            <a:ext cx="1769745" cy="176974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3" name="正七边形"/>
          <p:cNvSpPr/>
          <p:nvPr>
            <p:custDataLst>
              <p:tags r:id="rId9"/>
            </p:custDataLst>
          </p:nvPr>
        </p:nvSpPr>
        <p:spPr>
          <a:xfrm>
            <a:off x="10272395" y="3470910"/>
            <a:ext cx="1193165" cy="37846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b="1" err="1">
                <a:latin typeface="楷体" panose="02010609060101010101" pitchFamily="49" charset="-122"/>
                <a:ea typeface="楷体" panose="02010609060101010101" pitchFamily="49" charset="-122"/>
              </a:rPr>
              <a:t>正</a:t>
            </a:r>
            <a:r>
              <a:rPr b="1" err="1">
                <a:latin typeface="楷体" panose="02010609060101010101" pitchFamily="49" charset="-122"/>
                <a:ea typeface="楷体" panose="02010609060101010101" pitchFamily="49" charset="-122"/>
              </a:rPr>
              <a:t>八边形</a:t>
            </a:r>
            <a:endParaRPr b="1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" name="正六边形"/>
          <p:cNvSpPr/>
          <p:nvPr>
            <p:custDataLst>
              <p:tags r:id="rId10"/>
            </p:custDataLst>
          </p:nvPr>
        </p:nvSpPr>
        <p:spPr>
          <a:xfrm>
            <a:off x="8037830" y="3482340"/>
            <a:ext cx="1143000" cy="37846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b="1" err="1">
                <a:latin typeface="楷体" panose="02010609060101010101" pitchFamily="49" charset="-122"/>
                <a:ea typeface="楷体" panose="02010609060101010101" pitchFamily="49" charset="-122"/>
              </a:rPr>
              <a:t>正六边形</a:t>
            </a:r>
            <a:endParaRPr err="1"/>
          </a:p>
        </p:txBody>
      </p:sp>
      <p:pic>
        <p:nvPicPr>
          <p:cNvPr id="22" name="pasted-image.jpeg" descr="pasted-image.jpe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505700" y="1838960"/>
            <a:ext cx="1963420" cy="170497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文本框 1"/>
          <p:cNvSpPr txBox="1"/>
          <p:nvPr/>
        </p:nvSpPr>
        <p:spPr>
          <a:xfrm>
            <a:off x="315595" y="4041775"/>
            <a:ext cx="22415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180</a:t>
            </a:r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°÷</a:t>
            </a:r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3=60°</a:t>
            </a:r>
            <a:endParaRPr kumimoji="1" lang="en-US" altLang="zh-CN" sz="240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30805" y="4065270"/>
            <a:ext cx="218376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360</a:t>
            </a:r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°÷</a:t>
            </a:r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4=90°</a:t>
            </a:r>
            <a:endParaRPr kumimoji="1" lang="en-US" altLang="zh-CN" sz="240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5400040" y="4563745"/>
            <a:ext cx="111696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kumimoji="1" lang="en-US" altLang="zh-CN" sz="2400" smtClean="0">
                <a:latin typeface="Times New Roman" panose="02020603050405020304" pitchFamily="18" charset="0"/>
                <a:sym typeface="+mn-ea"/>
              </a:rPr>
              <a:t>=108°</a:t>
            </a:r>
            <a:endParaRPr kumimoji="1" lang="en-US" altLang="zh-CN" sz="2400" smtClean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4"/>
            </p:custDataLst>
          </p:nvPr>
        </p:nvSpPr>
        <p:spPr>
          <a:xfrm>
            <a:off x="4730115" y="4001135"/>
            <a:ext cx="30194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</a:t>
            </a:r>
            <a:r>
              <a:rPr kumimoji="1"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×</a:t>
            </a:r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180°</a:t>
            </a:r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）÷</a:t>
            </a:r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</a:t>
            </a:r>
            <a:endParaRPr kumimoji="1" lang="en-US" altLang="zh-CN" sz="240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7045325" y="3983355"/>
            <a:ext cx="25876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</a:t>
            </a:r>
            <a:r>
              <a:rPr kumimoji="1"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×</a:t>
            </a:r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180°</a:t>
            </a:r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）÷</a:t>
            </a:r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endParaRPr kumimoji="1" lang="en-US" altLang="zh-CN" sz="240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7912735" y="4588510"/>
            <a:ext cx="111696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kumimoji="1" lang="en-US" altLang="zh-CN" sz="2400" smtClean="0">
                <a:latin typeface="Times New Roman" panose="02020603050405020304" pitchFamily="18" charset="0"/>
                <a:sym typeface="+mn-ea"/>
              </a:rPr>
              <a:t>=120°</a:t>
            </a:r>
            <a:endParaRPr kumimoji="1" lang="en-US" altLang="zh-CN" sz="2400" smtClean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7"/>
            </p:custDataLst>
          </p:nvPr>
        </p:nvSpPr>
        <p:spPr>
          <a:xfrm>
            <a:off x="9469120" y="3930650"/>
            <a:ext cx="3004820" cy="4597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</a:t>
            </a:r>
            <a:r>
              <a:rPr kumimoji="1"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×</a:t>
            </a:r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180°</a:t>
            </a:r>
            <a:r>
              <a:rPr kumimoji="1" lang="zh-C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）÷</a:t>
            </a:r>
            <a:r>
              <a:rPr kumimoji="1" lang="en-US" altLang="zh-C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endParaRPr kumimoji="1" lang="en-US" altLang="zh-CN" sz="240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8"/>
            </p:custDataLst>
          </p:nvPr>
        </p:nvSpPr>
        <p:spPr>
          <a:xfrm>
            <a:off x="10240010" y="4540250"/>
            <a:ext cx="111696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kumimoji="1" lang="en-US" altLang="zh-CN" sz="2400" smtClean="0">
                <a:latin typeface="Times New Roman" panose="02020603050405020304" pitchFamily="18" charset="0"/>
                <a:sym typeface="+mn-ea"/>
              </a:rPr>
              <a:t>=135°</a:t>
            </a:r>
            <a:endParaRPr kumimoji="1" lang="en-US" altLang="zh-CN" sz="2400" smtClean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65615" name="Text Box 79"/>
          <p:cNvSpPr txBox="1">
            <a:spLocks noChangeArrowheads="1"/>
          </p:cNvSpPr>
          <p:nvPr/>
        </p:nvSpPr>
        <p:spPr bwMode="auto">
          <a:xfrm>
            <a:off x="1191895" y="5553710"/>
            <a:ext cx="5165090" cy="554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正</a:t>
            </a:r>
            <a:r>
              <a:rPr kumimoji="0" lang="en-US" altLang="zh-CN" sz="320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边形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每个内角的度数为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443855" y="5334635"/>
            <a:ext cx="3025140" cy="1078865"/>
            <a:chOff x="7474" y="8053"/>
            <a:chExt cx="4764" cy="1699"/>
          </a:xfrm>
        </p:grpSpPr>
        <p:sp>
          <p:nvSpPr>
            <p:cNvPr id="9" name="文本框 8"/>
            <p:cNvSpPr txBox="1"/>
            <p:nvPr/>
          </p:nvSpPr>
          <p:spPr>
            <a:xfrm>
              <a:off x="7474" y="8053"/>
              <a:ext cx="4764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3200" kern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Verdana" panose="020B0604030504040204" pitchFamily="34" charset="0"/>
                  <a:sym typeface="+mn-ea"/>
                </a:rPr>
                <a:t>（</a:t>
              </a:r>
              <a:r>
                <a:rPr kumimoji="1" lang="en-US" altLang="zh-CN" sz="3200" i="1" kern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n</a:t>
              </a:r>
              <a:r>
                <a:rPr kumimoji="1" lang="zh-CN" altLang="en-US" sz="2800" kern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Verdana" panose="020B0604030504040204" pitchFamily="34" charset="0"/>
                  <a:sym typeface="+mn-ea"/>
                </a:rPr>
                <a:t>－</a:t>
              </a:r>
              <a:r>
                <a:rPr kumimoji="1" lang="en-US" altLang="zh-CN" sz="2800" kern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Verdana" panose="020B0604030504040204" pitchFamily="34" charset="0"/>
                  <a:sym typeface="+mn-ea"/>
                </a:rPr>
                <a:t>2</a:t>
              </a:r>
              <a:r>
                <a:rPr kumimoji="1" lang="zh-CN" altLang="en-US" sz="3200" kern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Verdana" panose="020B0604030504040204" pitchFamily="34" charset="0"/>
                  <a:sym typeface="+mn-ea"/>
                </a:rPr>
                <a:t>）</a:t>
              </a:r>
              <a:r>
                <a:rPr kumimoji="1" lang="en-US" altLang="zh-CN" sz="2800" kern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Verdana" panose="020B0604030504040204" pitchFamily="34" charset="0"/>
                  <a:sym typeface="+mn-ea"/>
                </a:rPr>
                <a:t>×</a:t>
              </a:r>
              <a:r>
                <a:rPr kumimoji="1" lang="en-US" altLang="zh-CN" sz="2800" kern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180°</a:t>
              </a:r>
              <a:endParaRPr kumimoji="1" lang="en-US" altLang="zh-CN" sz="2800" i="1" kern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883" y="8953"/>
              <a:ext cx="434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9806" y="8833"/>
              <a:ext cx="6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3200" i="1" kern="0" noProof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n</a:t>
              </a:r>
              <a:endParaRPr kumimoji="1" lang="en-US" altLang="zh-CN" sz="3200" i="1" kern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41020" y="1352550"/>
            <a:ext cx="607695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问题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求下面正多边形的内角度数</a:t>
            </a:r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6" grpId="0"/>
      <p:bldP spid="167" grpId="0"/>
      <p:bldP spid="173" grpId="0"/>
      <p:bldP spid="174" grpId="0"/>
      <p:bldP spid="65615" grpId="0" bldLvl="0" animBg="1"/>
      <p:bldP spid="2" grpId="0"/>
      <p:bldP spid="18" grpId="0"/>
      <p:bldP spid="11" grpId="0"/>
      <p:bldP spid="4" grpId="0"/>
      <p:bldP spid="12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典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例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精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66" y="240815"/>
                    <a:ext cx="858528" cy="5521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析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8500" y="1285240"/>
            <a:ext cx="1100455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eaLnBrk="1" hangingPunct="1">
              <a:lnSpc>
                <a:spcPct val="150000"/>
              </a:lnSpc>
            </a:pPr>
            <a:r>
              <a:rPr lang="en-US" altLang="zh-CN" sz="32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   </a:t>
            </a:r>
            <a:r>
              <a:rPr lang="zh-CN" altLang="en-US" sz="3200" b="1" dirty="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例</a:t>
            </a:r>
            <a:r>
              <a:rPr lang="en-US" altLang="zh-CN" sz="3200" b="1" dirty="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如果一个多边形的每一个内角都等于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120°,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求这个多边形的边数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.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8921" name="Rectangle 9"/>
          <p:cNvSpPr/>
          <p:nvPr/>
        </p:nvSpPr>
        <p:spPr>
          <a:xfrm>
            <a:off x="887730" y="3031490"/>
            <a:ext cx="8718550" cy="62547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pPr lv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解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设这个多边形的边数为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根据题意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82340" y="3771265"/>
            <a:ext cx="5085715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  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120°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n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n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×180°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47235" y="4521200"/>
            <a:ext cx="2066925" cy="5340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解得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 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n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 =6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sym typeface="+mn-ea"/>
            </a:endParaRPr>
          </a:p>
        </p:txBody>
      </p:sp>
      <p:sp>
        <p:nvSpPr>
          <p:cNvPr id="2" name="Text Box 10"/>
          <p:cNvSpPr txBox="1"/>
          <p:nvPr/>
        </p:nvSpPr>
        <p:spPr>
          <a:xfrm>
            <a:off x="6774815" y="4514850"/>
            <a:ext cx="37553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经检验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符合题意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9" name="Rectangle 13"/>
          <p:cNvSpPr/>
          <p:nvPr/>
        </p:nvSpPr>
        <p:spPr>
          <a:xfrm>
            <a:off x="3721735" y="5307965"/>
            <a:ext cx="4877435" cy="5835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t">
            <a:spAutoFit/>
          </a:bodyPr>
          <a:p>
            <a:pPr lvl="0"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这个多边形的边数为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 uiExpand="1" build="p"/>
      <p:bldP spid="2" grpId="0"/>
      <p:bldP spid="101389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典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例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精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66" y="240815"/>
                    <a:ext cx="858528" cy="5521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析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8630" y="1280160"/>
            <a:ext cx="11435715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3200" b="1"/>
              <a:t>   </a:t>
            </a:r>
            <a:r>
              <a:rPr lang="en-US" altLang="zh-CN" sz="3200" b="1">
                <a:solidFill>
                  <a:schemeClr val="accent1"/>
                </a:solidFill>
              </a:rPr>
              <a:t>    </a:t>
            </a:r>
            <a:r>
              <a:rPr lang="zh-CN" altLang="en-US" sz="32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例</a:t>
            </a:r>
            <a:r>
              <a:rPr lang="en-US" altLang="zh-CN" sz="3200" b="1">
                <a:solidFill>
                  <a:schemeClr val="accent1"/>
                </a:solidFill>
              </a:rPr>
              <a:t>2</a:t>
            </a:r>
            <a:r>
              <a:rPr lang="en-US" altLang="zh-CN" sz="3200" b="1"/>
              <a:t>.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如果一个正方形被截掉一个角后，得到一个新的多边形，求这个多边形的内角和</a:t>
            </a:r>
            <a:r>
              <a:rPr lang="en-US" altLang="zh-CN" sz="3200" b="1" u="sng" dirty="0">
                <a:ea typeface="+mn-lt"/>
                <a:cs typeface="+mn-lt"/>
                <a:sym typeface="+mn-ea"/>
              </a:rPr>
              <a:t>                        </a:t>
            </a:r>
            <a:r>
              <a:rPr lang="en-US" altLang="zh-CN" sz="3200" b="1" u="sng" dirty="0">
                <a:ea typeface="+mn-lt"/>
                <a:cs typeface="+mn-lt"/>
                <a:sym typeface="+mn-ea"/>
              </a:rPr>
              <a:t>           </a:t>
            </a:r>
            <a:r>
              <a:rPr lang="zh-CN" altLang="en-US" sz="3200" b="1" u="sng" dirty="0">
                <a:ea typeface="+mn-lt"/>
                <a:cs typeface="+mn-lt"/>
                <a:sym typeface="+mn-ea"/>
              </a:rPr>
              <a:t>  </a:t>
            </a:r>
            <a:r>
              <a:rPr lang="en-US" altLang="zh-CN" sz="3200" b="1" u="sng" dirty="0">
                <a:ea typeface="+mn-lt"/>
                <a:cs typeface="+mn-lt"/>
                <a:sym typeface="+mn-ea"/>
              </a:rPr>
              <a:t>          </a:t>
            </a:r>
            <a:r>
              <a:rPr lang="zh-CN" altLang="en-US" sz="3200" b="1" u="sng" dirty="0">
                <a:ea typeface="+mn-lt"/>
                <a:cs typeface="+mn-lt"/>
                <a:sym typeface="+mn-ea"/>
              </a:rPr>
              <a:t>  </a:t>
            </a:r>
            <a:r>
              <a:rPr lang="en-US" altLang="zh-CN" sz="3200" b="1" dirty="0">
                <a:ea typeface="+mn-lt"/>
                <a:cs typeface="+mn-lt"/>
                <a:sym typeface="+mn-ea"/>
              </a:rPr>
              <a:t>.</a:t>
            </a:r>
            <a:endParaRPr lang="en-US" altLang="zh-CN" sz="3200" b="1" dirty="0">
              <a:ea typeface="+mn-lt"/>
              <a:cs typeface="+mn-lt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4670" y="4621530"/>
            <a:ext cx="3875405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新多边形的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边数增加</a:t>
            </a:r>
            <a:r>
              <a:rPr lang="zh-CN" altLang="en-US" sz="2800" b="1">
                <a:solidFill>
                  <a:srgbClr val="FF0000"/>
                </a:solidFill>
              </a:rPr>
              <a:t>1</a:t>
            </a:r>
            <a:r>
              <a:rPr lang="en-US" altLang="zh-CN" sz="2800" b="1"/>
              <a:t>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新多边形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内角和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ym typeface="+mn-ea"/>
              </a:rPr>
              <a:t> </a:t>
            </a:r>
            <a:r>
              <a:rPr lang="zh-CN" altLang="en-US" sz="2800" b="1">
                <a:sym typeface="+mn-ea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4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+1</a:t>
            </a:r>
            <a:r>
              <a:rPr lang="en-US" altLang="zh-CN" sz="2800" b="1">
                <a:sym typeface="+mn-ea"/>
              </a:rPr>
              <a:t>-</a:t>
            </a:r>
            <a:r>
              <a:rPr lang="zh-CN" altLang="en-US" sz="2800" b="1">
                <a:sym typeface="+mn-ea"/>
              </a:rPr>
              <a:t>2)×180°=</a:t>
            </a:r>
            <a:r>
              <a:rPr lang="en-US" altLang="zh-CN" sz="2800" b="1">
                <a:sym typeface="+mn-ea"/>
              </a:rPr>
              <a:t>540</a:t>
            </a:r>
            <a:r>
              <a:rPr lang="zh-CN" altLang="en-US" sz="2800" b="1">
                <a:sym typeface="+mn-ea"/>
              </a:rPr>
              <a:t>°</a:t>
            </a:r>
            <a:endParaRPr lang="zh-CN" altLang="en-US" sz="2800" b="1"/>
          </a:p>
        </p:txBody>
      </p:sp>
      <p:sp>
        <p:nvSpPr>
          <p:cNvPr id="8" name="文本框 7"/>
          <p:cNvSpPr txBox="1"/>
          <p:nvPr/>
        </p:nvSpPr>
        <p:spPr>
          <a:xfrm>
            <a:off x="443865" y="2660015"/>
            <a:ext cx="125539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分析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：</a:t>
            </a:r>
            <a:endParaRPr lang="zh-CN" altLang="en-US" sz="28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34915" y="1955800"/>
            <a:ext cx="40557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360°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540°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pic>
        <p:nvPicPr>
          <p:cNvPr id="5" name="图片 4" descr="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50" y="2713990"/>
            <a:ext cx="2127250" cy="1922780"/>
          </a:xfrm>
          <a:prstGeom prst="rect">
            <a:avLst/>
          </a:prstGeom>
        </p:spPr>
      </p:pic>
      <p:pic>
        <p:nvPicPr>
          <p:cNvPr id="11" name="图片 10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075" y="2688590"/>
            <a:ext cx="2189480" cy="19685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293235" y="4549775"/>
            <a:ext cx="3862705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en-US" altLang="zh-CN" sz="2800" b="1">
                <a:sym typeface="+mn-ea"/>
              </a:rPr>
              <a:t>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新多边形的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边数不变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/>
              <a:t>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新多边形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内角和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ym typeface="+mn-ea"/>
              </a:rPr>
              <a:t>    </a:t>
            </a:r>
            <a:r>
              <a:rPr lang="zh-CN" altLang="en-US" sz="2800" b="1">
                <a:sym typeface="+mn-ea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4</a:t>
            </a:r>
            <a:r>
              <a:rPr lang="en-US" altLang="zh-CN" sz="2800" b="1">
                <a:sym typeface="+mn-ea"/>
              </a:rPr>
              <a:t>-</a:t>
            </a:r>
            <a:r>
              <a:rPr lang="zh-CN" altLang="en-US" sz="2800" b="1">
                <a:sym typeface="+mn-ea"/>
              </a:rPr>
              <a:t>2)×180°=</a:t>
            </a:r>
            <a:r>
              <a:rPr lang="en-US" altLang="zh-CN" sz="2800" b="1">
                <a:sym typeface="+mn-ea"/>
              </a:rPr>
              <a:t>360</a:t>
            </a:r>
            <a:r>
              <a:rPr lang="zh-CN" altLang="en-US" sz="2800" b="1">
                <a:sym typeface="+mn-ea"/>
              </a:rPr>
              <a:t>°</a:t>
            </a:r>
            <a:endParaRPr lang="zh-CN" altLang="en-US" sz="2800" b="1"/>
          </a:p>
        </p:txBody>
      </p:sp>
      <p:pic>
        <p:nvPicPr>
          <p:cNvPr id="7" name="图片 6" descr="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8850" y="2650490"/>
            <a:ext cx="2397760" cy="189484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887335" y="4559935"/>
            <a:ext cx="4091305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en-US" altLang="zh-CN" sz="2800" b="1">
                <a:sym typeface="+mn-ea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新多边形的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边数减少1</a:t>
            </a:r>
            <a:endParaRPr lang="zh-CN" altLang="en-US" sz="2800" b="1"/>
          </a:p>
          <a:p>
            <a:pPr>
              <a:lnSpc>
                <a:spcPct val="120000"/>
              </a:lnSpc>
            </a:pPr>
            <a:r>
              <a:rPr lang="en-US" altLang="zh-CN" sz="2800" b="1"/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新多边形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内角和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ym typeface="+mn-ea"/>
              </a:rPr>
              <a:t>    </a:t>
            </a:r>
            <a:r>
              <a:rPr lang="zh-CN" altLang="en-US" sz="2800" b="1">
                <a:sym typeface="+mn-ea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4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-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1</a:t>
            </a:r>
            <a:r>
              <a:rPr lang="en-US" altLang="zh-CN" sz="2800" b="1">
                <a:sym typeface="+mn-ea"/>
              </a:rPr>
              <a:t>-</a:t>
            </a:r>
            <a:r>
              <a:rPr lang="zh-CN" altLang="en-US" sz="2800" b="1">
                <a:sym typeface="+mn-ea"/>
              </a:rPr>
              <a:t>2)×180°=</a:t>
            </a:r>
            <a:r>
              <a:rPr lang="en-US" altLang="zh-CN" sz="2800" b="1">
                <a:sym typeface="+mn-ea"/>
              </a:rPr>
              <a:t>18</a:t>
            </a:r>
            <a:r>
              <a:rPr lang="en-US" altLang="zh-CN" sz="2800" b="1">
                <a:sym typeface="+mn-ea"/>
              </a:rPr>
              <a:t>0</a:t>
            </a:r>
            <a:r>
              <a:rPr lang="zh-CN" altLang="en-US" sz="2800" b="1">
                <a:sym typeface="+mn-ea"/>
              </a:rPr>
              <a:t>°</a:t>
            </a:r>
            <a:endParaRPr lang="zh-CN" altLang="en-US" sz="2800" b="1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2" grpId="0"/>
      <p:bldP spid="14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能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力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提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66" y="240815"/>
                    <a:ext cx="858528" cy="5521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升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7680" y="1303020"/>
            <a:ext cx="11170285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3200" b="1"/>
              <a:t> 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变式</a:t>
            </a:r>
            <a:r>
              <a:rPr lang="zh-CN" altLang="en-US" sz="3200" b="1">
                <a:solidFill>
                  <a:srgbClr val="FF0000"/>
                </a:solidFill>
              </a:rPr>
              <a:t>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如果一个</a:t>
            </a:r>
            <a:r>
              <a:rPr lang="en-US" altLang="zh-CN" sz="3200" b="1"/>
              <a:t>n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边形被截掉一个角后</a:t>
            </a:r>
            <a:r>
              <a:rPr lang="zh-CN" altLang="en-US" sz="3200" b="1"/>
              <a:t>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得到的新多边形的内角和为</a:t>
            </a:r>
            <a:r>
              <a:rPr lang="en-US" altLang="zh-CN" sz="3200" b="1"/>
              <a:t>720</a:t>
            </a:r>
            <a:r>
              <a:rPr lang="zh-CN" altLang="en-US" sz="3200" b="1"/>
              <a:t>°，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求</a:t>
            </a:r>
            <a:r>
              <a:rPr lang="en-US" altLang="zh-CN" sz="3200" b="1">
                <a:sym typeface="+mn-ea"/>
              </a:rPr>
              <a:t>n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的值</a:t>
            </a:r>
            <a:r>
              <a:rPr lang="en-US" altLang="zh-CN" sz="3200" b="1"/>
              <a:t>.</a:t>
            </a:r>
            <a:endParaRPr lang="en-US" altLang="zh-CN" sz="3200" b="1"/>
          </a:p>
        </p:txBody>
      </p:sp>
      <p:sp>
        <p:nvSpPr>
          <p:cNvPr id="6" name="文本框 5"/>
          <p:cNvSpPr txBox="1"/>
          <p:nvPr/>
        </p:nvSpPr>
        <p:spPr>
          <a:xfrm>
            <a:off x="1103630" y="2694305"/>
            <a:ext cx="8181340" cy="1124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en-US" altLang="zh-CN" sz="2800" b="1">
                <a:sym typeface="+mn-ea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若新多边形的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边数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增加</a:t>
            </a:r>
            <a:r>
              <a:rPr lang="zh-CN" altLang="en-US" sz="2800" b="1">
                <a:solidFill>
                  <a:srgbClr val="FF0000"/>
                </a:solidFill>
              </a:rPr>
              <a:t>1</a:t>
            </a:r>
            <a:r>
              <a:rPr lang="zh-CN" altLang="en-US" sz="2800" b="1"/>
              <a:t>，</a:t>
            </a:r>
            <a:endParaRPr lang="zh-CN" altLang="en-US" sz="2800" b="1"/>
          </a:p>
          <a:p>
            <a:pPr>
              <a:lnSpc>
                <a:spcPct val="120000"/>
              </a:lnSpc>
            </a:pPr>
            <a:r>
              <a:rPr lang="en-US" altLang="zh-CN" sz="2800" b="1"/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则</a:t>
            </a:r>
            <a:r>
              <a:rPr lang="zh-CN" altLang="en-US" sz="2800" b="1"/>
              <a:t>(</a:t>
            </a:r>
            <a:r>
              <a:rPr lang="en-US" altLang="zh-CN" sz="2800" b="1"/>
              <a:t>n</a:t>
            </a:r>
            <a:r>
              <a:rPr lang="zh-CN" altLang="en-US" sz="2800" b="1">
                <a:solidFill>
                  <a:srgbClr val="FF0000"/>
                </a:solidFill>
              </a:rPr>
              <a:t>＋1</a:t>
            </a:r>
            <a:r>
              <a:rPr lang="en-US" altLang="zh-CN" sz="2800" b="1"/>
              <a:t>-</a:t>
            </a:r>
            <a:r>
              <a:rPr lang="zh-CN" altLang="en-US" sz="2800" b="1"/>
              <a:t>2)×180°=</a:t>
            </a:r>
            <a:r>
              <a:rPr lang="en-US" altLang="zh-CN" sz="2800" b="1"/>
              <a:t>720</a:t>
            </a:r>
            <a:r>
              <a:rPr lang="zh-CN" altLang="en-US" sz="2800" b="1"/>
              <a:t>°，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解得</a:t>
            </a:r>
            <a:r>
              <a:rPr lang="en-US" altLang="zh-CN" sz="2800" b="1"/>
              <a:t>n=5</a:t>
            </a:r>
            <a:endParaRPr lang="en-US" altLang="zh-CN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1103630" y="3717925"/>
            <a:ext cx="7233920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en-US" altLang="zh-CN" sz="2800" b="1"/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若新多边形的边数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不变</a:t>
            </a:r>
            <a:r>
              <a:rPr lang="zh-CN" altLang="en-US" sz="2800" b="1"/>
              <a:t>，</a:t>
            </a:r>
            <a:endParaRPr lang="zh-CN" altLang="en-US" sz="2800" b="1"/>
          </a:p>
          <a:p>
            <a:pPr>
              <a:lnSpc>
                <a:spcPct val="120000"/>
              </a:lnSpc>
            </a:pPr>
            <a:r>
              <a:rPr lang="en-US" altLang="zh-CN" sz="2800" b="1"/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则</a:t>
            </a:r>
            <a:r>
              <a:rPr lang="zh-CN" altLang="en-US" sz="2800" b="1"/>
              <a:t>(</a:t>
            </a:r>
            <a:r>
              <a:rPr lang="en-US" altLang="zh-CN" sz="2800" b="1"/>
              <a:t>n-</a:t>
            </a:r>
            <a:r>
              <a:rPr lang="zh-CN" altLang="en-US" sz="2800" b="1"/>
              <a:t>2)×180°=</a:t>
            </a:r>
            <a:r>
              <a:rPr lang="en-US" altLang="zh-CN" sz="2800" b="1"/>
              <a:t>72</a:t>
            </a:r>
            <a:r>
              <a:rPr lang="zh-CN" altLang="en-US" sz="2800" b="1"/>
              <a:t>0°，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解得</a:t>
            </a:r>
            <a:r>
              <a:rPr lang="en-US" altLang="zh-CN" sz="2800" b="1">
                <a:sym typeface="+mn-ea"/>
              </a:rPr>
              <a:t>n=6</a:t>
            </a:r>
            <a:endParaRPr lang="en-US" altLang="zh-CN" sz="2800" b="1"/>
          </a:p>
          <a:p>
            <a:pPr>
              <a:lnSpc>
                <a:spcPct val="120000"/>
              </a:lnSpc>
            </a:pP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6925" y="2761615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解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：</a:t>
            </a:r>
            <a:endParaRPr lang="zh-CN" altLang="en-US" sz="28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55370" y="4798695"/>
            <a:ext cx="7924800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en-US" altLang="zh-CN" sz="2800" b="1"/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若新多边形的边数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减少</a:t>
            </a:r>
            <a:r>
              <a:rPr lang="zh-CN" altLang="en-US" sz="2800" b="1">
                <a:solidFill>
                  <a:srgbClr val="FF0000"/>
                </a:solidFill>
              </a:rPr>
              <a:t>1</a:t>
            </a:r>
            <a:r>
              <a:rPr lang="zh-CN" altLang="en-US" sz="2800" b="1"/>
              <a:t>，</a:t>
            </a:r>
            <a:endParaRPr lang="zh-CN" altLang="en-US" sz="2800" b="1"/>
          </a:p>
          <a:p>
            <a:pPr>
              <a:lnSpc>
                <a:spcPct val="120000"/>
              </a:lnSpc>
            </a:pPr>
            <a:r>
              <a:rPr lang="en-US" altLang="zh-CN" sz="2800" b="1"/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则</a:t>
            </a:r>
            <a:r>
              <a:rPr lang="zh-CN" altLang="en-US" sz="2800" b="1"/>
              <a:t>(</a:t>
            </a:r>
            <a:r>
              <a:rPr lang="en-US" altLang="zh-CN" sz="2800" b="1"/>
              <a:t>n</a:t>
            </a:r>
            <a:r>
              <a:rPr lang="zh-CN" altLang="en-US" sz="2800" b="1">
                <a:solidFill>
                  <a:srgbClr val="FF0000"/>
                </a:solidFill>
              </a:rPr>
              <a:t>-1</a:t>
            </a:r>
            <a:r>
              <a:rPr lang="zh-CN" altLang="en-US" sz="2800" b="1"/>
              <a:t>-2)×180°=</a:t>
            </a:r>
            <a:r>
              <a:rPr lang="en-US" altLang="zh-CN" sz="2800" b="1"/>
              <a:t>72</a:t>
            </a:r>
            <a:r>
              <a:rPr lang="zh-CN" altLang="en-US" sz="2800" b="1"/>
              <a:t>0°，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解得</a:t>
            </a:r>
            <a:r>
              <a:rPr lang="en-US" altLang="zh-CN" sz="2800" b="1">
                <a:sym typeface="+mn-ea"/>
              </a:rPr>
              <a:t>n=7</a:t>
            </a:r>
            <a:endParaRPr lang="en-US" altLang="zh-CN" sz="2800" b="1"/>
          </a:p>
          <a:p>
            <a:pPr>
              <a:lnSpc>
                <a:spcPct val="120000"/>
              </a:lnSpc>
            </a:pPr>
            <a:endParaRPr lang="zh-CN" altLang="en-US" sz="2800" b="1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5575" y="204470"/>
            <a:ext cx="11852910" cy="6290310"/>
            <a:chOff x="322" y="224"/>
            <a:chExt cx="18666" cy="9906"/>
          </a:xfrm>
        </p:grpSpPr>
        <p:grpSp>
          <p:nvGrpSpPr>
            <p:cNvPr id="10" name="组合 9"/>
            <p:cNvGrpSpPr/>
            <p:nvPr/>
          </p:nvGrpSpPr>
          <p:grpSpPr>
            <a:xfrm>
              <a:off x="532" y="1689"/>
              <a:ext cx="18296" cy="8441"/>
              <a:chOff x="2702" y="2597"/>
              <a:chExt cx="14269" cy="28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02" y="2597"/>
                <a:ext cx="14263" cy="28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半闭框 25"/>
              <p:cNvSpPr/>
              <p:nvPr/>
            </p:nvSpPr>
            <p:spPr>
              <a:xfrm>
                <a:off x="2702" y="2597"/>
                <a:ext cx="2064" cy="900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半闭框 27"/>
              <p:cNvSpPr/>
              <p:nvPr/>
            </p:nvSpPr>
            <p:spPr>
              <a:xfrm>
                <a:off x="15070" y="4441"/>
                <a:ext cx="1901" cy="981"/>
              </a:xfrm>
              <a:prstGeom prst="halfFrame">
                <a:avLst>
                  <a:gd name="adj1" fmla="val 9804"/>
                  <a:gd name="adj2" fmla="val 8333"/>
                </a:avLst>
              </a:prstGeom>
              <a:solidFill>
                <a:srgbClr val="071E64"/>
              </a:solidFill>
              <a:ln w="22225">
                <a:solidFill>
                  <a:srgbClr val="002060"/>
                </a:solidFill>
              </a:ln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0">
              <a:off x="11584" y="224"/>
              <a:ext cx="7404" cy="1408"/>
              <a:chOff x="6959" y="355"/>
              <a:chExt cx="8360" cy="1613"/>
            </a:xfrm>
          </p:grpSpPr>
          <p:sp>
            <p:nvSpPr>
              <p:cNvPr id="31" name="同心圆 30"/>
              <p:cNvSpPr/>
              <p:nvPr/>
            </p:nvSpPr>
            <p:spPr>
              <a:xfrm>
                <a:off x="8629" y="424"/>
                <a:ext cx="1502" cy="144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959" y="355"/>
                <a:ext cx="8360" cy="1613"/>
                <a:chOff x="4656367" y="83185"/>
                <a:chExt cx="6135659" cy="117818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4656367" y="118104"/>
                  <a:ext cx="1101725" cy="1060456"/>
                  <a:chOff x="-2102737" y="718839"/>
                  <a:chExt cx="4000500" cy="4022199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0" name="同心圆 39"/>
                  <p:cNvSpPr/>
                  <p:nvPr/>
                </p:nvSpPr>
                <p:spPr>
                  <a:xfrm>
                    <a:off x="-2102737" y="740538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-2043309" y="71883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518785" y="108585"/>
                  <a:ext cx="1101725" cy="1054735"/>
                  <a:chOff x="-2796452" y="622522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3" name="同心圆 42"/>
                  <p:cNvSpPr/>
                  <p:nvPr/>
                </p:nvSpPr>
                <p:spPr>
                  <a:xfrm>
                    <a:off x="-2796452" y="62252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-2709139" y="671299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324600" y="83185"/>
                  <a:ext cx="1101809" cy="1054735"/>
                  <a:chOff x="-3695700" y="523774"/>
                  <a:chExt cx="4000806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6" name="同心圆 45"/>
                  <p:cNvSpPr/>
                  <p:nvPr/>
                </p:nvSpPr>
                <p:spPr>
                  <a:xfrm>
                    <a:off x="-3695700" y="523774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-3520768" y="611087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075481" y="113665"/>
                  <a:ext cx="1106453" cy="1054735"/>
                  <a:chOff x="-4794421" y="636972"/>
                  <a:chExt cx="4017669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5" name="同心圆 54"/>
                  <p:cNvSpPr/>
                  <p:nvPr/>
                </p:nvSpPr>
                <p:spPr>
                  <a:xfrm>
                    <a:off x="-4794421" y="636972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-4602626" y="654765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3600" b="1" dirty="0">
                      <a:solidFill>
                        <a:srgbClr val="071E64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endParaRPr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4766797" y="215455"/>
                  <a:ext cx="6025229" cy="1045912"/>
                  <a:chOff x="4766797" y="215455"/>
                  <a:chExt cx="6025229" cy="1045912"/>
                </a:xfrm>
              </p:grpSpPr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4766797" y="215455"/>
                    <a:ext cx="806320" cy="9622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课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5582085" y="238047"/>
                    <a:ext cx="788918" cy="10233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堂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6440691" y="227170"/>
                    <a:ext cx="689512" cy="850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小</a:t>
                    </a:r>
                    <a:endParaRPr lang="zh-CN" altLang="en-US" sz="3600" b="1" dirty="0">
                      <a:solidFill>
                        <a:srgbClr val="071E64"/>
                      </a:solidFill>
                      <a:effectLst>
                        <a:reflection blurRad="6350" stA="53000" endA="300" endPos="35500" dir="5400000" sy="-90000" algn="bl" rotWithShape="0"/>
                      </a:effectLst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7237966" y="240815"/>
                    <a:ext cx="858528" cy="5521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3600" b="1" dirty="0">
                        <a:solidFill>
                          <a:srgbClr val="071E64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rPr>
                      <a:t>结</a:t>
                    </a:r>
                    <a:endParaRPr lang="zh-CN" altLang="en-US" sz="3600" b="1" dirty="0">
                      <a:solidFill>
                        <a:srgbClr val="071E64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9745345" y="265887"/>
                    <a:ext cx="494665" cy="5375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3600" b="1" dirty="0">
                      <a:solidFill>
                        <a:srgbClr val="071E64"/>
                      </a:solidFill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10482146" y="525485"/>
                    <a:ext cx="309880" cy="645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zh-CN" altLang="en-US" sz="3600"/>
                  </a:p>
                </p:txBody>
              </p:sp>
            </p:grpSp>
          </p:grpSp>
        </p:grpSp>
        <p:grpSp>
          <p:nvGrpSpPr>
            <p:cNvPr id="108" name="组合 107"/>
            <p:cNvGrpSpPr/>
            <p:nvPr/>
          </p:nvGrpSpPr>
          <p:grpSpPr>
            <a:xfrm>
              <a:off x="322" y="224"/>
              <a:ext cx="6430" cy="1146"/>
              <a:chOff x="322" y="224"/>
              <a:chExt cx="6430" cy="114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322" y="224"/>
                <a:ext cx="1820" cy="1146"/>
                <a:chOff x="261" y="382"/>
                <a:chExt cx="1119" cy="766"/>
              </a:xfrm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660" y="382"/>
                  <a:ext cx="720" cy="76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261" y="539"/>
                  <a:ext cx="435" cy="4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  <a:tileRect/>
                </a:gradFill>
                <a:ln w="31750">
                  <a:gradFill flip="none"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bg1"/>
                      </a:gs>
                    </a:gsLst>
                    <a:lin ang="2700000" scaled="0"/>
                    <a:tileRect/>
                  </a:gradFill>
                </a:ln>
                <a:effectLst>
                  <a:outerShdw blurRad="114300" dist="1016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14" name="直接连接符 113"/>
              <p:cNvCxnSpPr/>
              <p:nvPr/>
            </p:nvCxnSpPr>
            <p:spPr>
              <a:xfrm flipV="1">
                <a:off x="2141" y="1148"/>
                <a:ext cx="4611" cy="19"/>
              </a:xfrm>
              <a:prstGeom prst="line">
                <a:avLst/>
              </a:prstGeom>
              <a:ln w="28575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" y="158750"/>
            <a:ext cx="789305" cy="789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5025" y="6463665"/>
            <a:ext cx="3679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2B5AF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立德  博学  慎思  笃行</a:t>
            </a:r>
            <a:endParaRPr lang="zh-CN" altLang="en-US" sz="2400" b="1">
              <a:solidFill>
                <a:srgbClr val="2B5AF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9700" y="339090"/>
            <a:ext cx="2984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 dirty="0">
                <a:solidFill>
                  <a:srgbClr val="071E6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衡阳市第九中学</a:t>
            </a:r>
            <a:endParaRPr lang="zh-CN" sz="2400" b="1" dirty="0">
              <a:solidFill>
                <a:srgbClr val="071E6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803275" y="1528445"/>
            <a:ext cx="5078413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1.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什么是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n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边形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？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650875" y="2137410"/>
            <a:ext cx="1067816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lvl="0" eaLnBrk="1" fontAlgn="base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32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隶书" panose="02010509060101010101" pitchFamily="49" charset="-122"/>
                <a:cs typeface="+mn-ea"/>
              </a:rPr>
              <a:t>      </a:t>
            </a:r>
            <a:r>
              <a:rPr lang="zh-CN" altLang="en-US" sz="3200" b="1" strike="noStrike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一般地</a:t>
            </a:r>
            <a:r>
              <a:rPr lang="zh-CN" altLang="en-US" sz="32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隶书" panose="02010509060101010101" pitchFamily="49" charset="-122"/>
                <a:cs typeface="+mn-ea"/>
              </a:rPr>
              <a:t>，</a:t>
            </a:r>
            <a:r>
              <a:rPr lang="zh-CN" altLang="en-US" sz="3200" b="1" strike="noStrike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由</a:t>
            </a:r>
            <a:r>
              <a:rPr lang="en-US" altLang="zh-CN" sz="32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隶书" panose="02010509060101010101" pitchFamily="49" charset="-122"/>
                <a:cs typeface="+mn-ea"/>
              </a:rPr>
              <a:t>__</a:t>
            </a:r>
            <a:r>
              <a:rPr lang="zh-CN" altLang="en-US" sz="3200" b="1" strike="noStrike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条</a:t>
            </a:r>
            <a:r>
              <a:rPr lang="en-US" altLang="zh-CN" sz="32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隶书" panose="02010509060101010101" pitchFamily="49" charset="-122"/>
                <a:cs typeface="+mn-ea"/>
              </a:rPr>
              <a:t>_____________</a:t>
            </a:r>
            <a:r>
              <a:rPr lang="zh-CN" altLang="en-US" sz="3200" b="1" strike="noStrike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的线段</a:t>
            </a:r>
            <a:r>
              <a:rPr lang="en-US" altLang="zh-CN" sz="3200" b="1" strike="noStrike" noProof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隶书" panose="02010509060101010101" pitchFamily="49" charset="-122"/>
                <a:cs typeface="+mn-ea"/>
              </a:rPr>
              <a:t>___________</a:t>
            </a:r>
            <a:r>
              <a:rPr lang="zh-CN" altLang="en-US" sz="3200" b="1" strike="noStrike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组成的平面图形称为</a:t>
            </a:r>
            <a:r>
              <a:rPr lang="zh-CN" altLang="en-US" sz="3200" b="1" i="1" u="sng" strike="noStrike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u="sng" strike="noStrike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边形</a:t>
            </a:r>
            <a:r>
              <a:rPr lang="zh-CN" altLang="en-US" sz="3200" b="1" strike="noStrike" noProof="1" dirty="0">
                <a:solidFill>
                  <a:srgbClr val="FF33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隶书" panose="02010509060101010101" pitchFamily="49" charset="-122"/>
                <a:cs typeface="+mn-ea"/>
              </a:rPr>
              <a:t>，</a:t>
            </a:r>
            <a:r>
              <a:rPr lang="zh-CN" altLang="en-US" sz="3200" b="1" strike="noStrike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也就是我们所认识的</a:t>
            </a:r>
            <a:r>
              <a:rPr lang="zh-CN" altLang="en-US" sz="3200" b="1" u="sng" strike="noStrike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多边形</a:t>
            </a:r>
            <a:r>
              <a:rPr lang="zh-CN" altLang="en-US" sz="3200" b="1" strike="noStrike" noProof="1" dirty="0">
                <a:solidFill>
                  <a:schemeClr val="accent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隶书" panose="02010509060101010101" pitchFamily="49" charset="-122"/>
                <a:cs typeface="+mn-ea"/>
              </a:rPr>
              <a:t>。</a:t>
            </a:r>
            <a:endParaRPr lang="zh-CN" altLang="en-US" sz="3200" b="1" strike="noStrike" noProof="1" dirty="0">
              <a:solidFill>
                <a:schemeClr val="accent2"/>
              </a:solidFill>
              <a:effectLst>
                <a:outerShdw blurRad="38100" dist="38100" dir="2700000">
                  <a:srgbClr val="C0C0C0"/>
                </a:outerShdw>
              </a:effectLst>
              <a:ea typeface="隶书" panose="02010509060101010101" pitchFamily="49" charset="-122"/>
            </a:endParaRPr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3446463" y="2299653"/>
            <a:ext cx="576263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endParaRPr kumimoji="0" lang="en-US" altLang="zh-CN" sz="3200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4234180" y="2290763"/>
            <a:ext cx="304101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不在同一直线上</a:t>
            </a:r>
            <a:endParaRPr kumimoji="0" lang="zh-CN" altLang="en-US" sz="32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8362315" y="2306320"/>
            <a:ext cx="263271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首尾顺次连结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812800" y="3983355"/>
            <a:ext cx="914400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2.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边形从一个顶点出发可做</a:t>
            </a:r>
            <a:r>
              <a:rPr lang="en-US" altLang="zh-CN" sz="32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_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______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条对角线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883" name="Text Box 11"/>
          <p:cNvSpPr txBox="1">
            <a:spLocks noChangeArrowheads="1"/>
          </p:cNvSpPr>
          <p:nvPr/>
        </p:nvSpPr>
        <p:spPr bwMode="auto">
          <a:xfrm>
            <a:off x="6083935" y="3871595"/>
            <a:ext cx="151130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3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- 3)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839470" y="4893628"/>
            <a:ext cx="8316913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3.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边形的内角和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=_</a:t>
            </a:r>
            <a:r>
              <a:rPr lang="en-US" altLang="zh-CN" sz="32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__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__________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4439285" y="4707890"/>
            <a:ext cx="275844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3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- 2)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•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180°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9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7" grpId="0" bldLvl="0" animBg="1"/>
      <p:bldP spid="79884" grpId="0" bldLvl="0" animBg="1"/>
      <p:bldP spid="79885" grpId="0" bldLvl="0" animBg="1"/>
      <p:bldP spid="79883" grpId="0" bldLvl="0" animBg="1"/>
      <p:bldP spid="79878" grpId="0" bldLvl="0" animBg="1"/>
    </p:bld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TIMING" val="|0.1"/>
</p:tagLst>
</file>

<file path=ppt/tags/tag3.xml><?xml version="1.0" encoding="utf-8"?>
<p:tagLst xmlns:p="http://schemas.openxmlformats.org/presentationml/2006/main">
  <p:tag name="TIMING" val="|0.1"/>
</p:tagLst>
</file>

<file path=ppt/tags/tag4.xml><?xml version="1.0" encoding="utf-8"?>
<p:tagLst xmlns:p="http://schemas.openxmlformats.org/presentationml/2006/main">
  <p:tag name="TIMING" val="|0.1"/>
</p:tagLst>
</file>

<file path=ppt/tags/tag5.xml><?xml version="1.0" encoding="utf-8"?>
<p:tagLst xmlns:p="http://schemas.openxmlformats.org/presentationml/2006/main">
  <p:tag name="TIMING" val="|0.1"/>
</p:tagLst>
</file>

<file path=ppt/tags/tag6.xml><?xml version="1.0" encoding="utf-8"?>
<p:tagLst xmlns:p="http://schemas.openxmlformats.org/presentationml/2006/main">
  <p:tag name="TIMING" val="|0.1"/>
</p:tagLst>
</file>

<file path=ppt/tags/tag7.xml><?xml version="1.0" encoding="utf-8"?>
<p:tagLst xmlns:p="http://schemas.openxmlformats.org/presentationml/2006/main">
  <p:tag name="KSO_WM_UNIT_TABLE_BEAUTIFY" val="smartTable{29de9bfa-c004-4330-8c52-23883a343ce6}"/>
  <p:tag name="TABLE_ENDDRAG_ORIGIN_RECT" val="690*179"/>
  <p:tag name="TABLE_ENDDRAG_RECT" val="146*309*690*179"/>
</p:tagLst>
</file>

<file path=ppt/tags/tag8.xml><?xml version="1.0" encoding="utf-8"?>
<p:tagLst xmlns:p="http://schemas.openxmlformats.org/presentationml/2006/main">
  <p:tag name="TIMING" val="|0.1"/>
</p:tagLst>
</file>

<file path=ppt/tags/tag9.xml><?xml version="1.0" encoding="utf-8"?>
<p:tagLst xmlns:p="http://schemas.openxmlformats.org/presentationml/2006/main">
  <p:tag name="TIMING" val="|0.1"/>
</p:tagLst>
</file>

<file path=ppt/tags/tag10.xml><?xml version="1.0" encoding="utf-8"?>
<p:tagLst xmlns:p="http://schemas.openxmlformats.org/presentationml/2006/main">
  <p:tag name="TIMING" val="|0.1"/>
</p:tagLst>
</file>

<file path=ppt/tags/tag11.xml><?xml version="1.0" encoding="utf-8"?>
<p:tagLst xmlns:p="http://schemas.openxmlformats.org/presentationml/2006/main">
  <p:tag name="TIMING" val="|0.1"/>
</p:tagLst>
</file>

<file path=ppt/tags/tag12.xml><?xml version="1.0" encoding="utf-8"?>
<p:tagLst xmlns:p="http://schemas.openxmlformats.org/presentationml/2006/main">
  <p:tag name="TIMING" val="|0.1"/>
</p:tagLst>
</file>

<file path=ppt/tags/tag13.xml><?xml version="1.0" encoding="utf-8"?>
<p:tagLst xmlns:p="http://schemas.openxmlformats.org/presentationml/2006/main">
  <p:tag name="TIMING" val="|0.1"/>
</p:tagLst>
</file>

<file path=ppt/tags/tag14.xml><?xml version="1.0" encoding="utf-8"?>
<p:tagLst xmlns:p="http://schemas.openxmlformats.org/presentationml/2006/main">
  <p:tag name="TIMING" val="|0.1"/>
</p:tagLst>
</file>

<file path=ppt/tags/tag15.xml><?xml version="1.0" encoding="utf-8"?>
<p:tagLst xmlns:p="http://schemas.openxmlformats.org/presentationml/2006/main">
  <p:tag name="TIMING" val="|0.1"/>
</p:tagLst>
</file>

<file path=ppt/tags/tag16.xml><?xml version="1.0" encoding="utf-8"?>
<p:tagLst xmlns:p="http://schemas.openxmlformats.org/presentationml/2006/main">
  <p:tag name="TIMING" val="|0.1"/>
</p:tagLst>
</file>

<file path=ppt/tags/tag17.xml><?xml version="1.0" encoding="utf-8"?>
<p:tagLst xmlns:p="http://schemas.openxmlformats.org/presentationml/2006/main">
  <p:tag name="TIMING" val="|0.1"/>
</p:tagLst>
</file>

<file path=ppt/tags/tag18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19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0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1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2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3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4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5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6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7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8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29.xml><?xml version="1.0" encoding="utf-8"?>
<p:tagLst xmlns:p="http://schemas.openxmlformats.org/presentationml/2006/main">
  <p:tag name="KSO_WM_DIAGRAM_VIRTUALLY_FRAME" val="{&quot;height&quot;:259.05,&quot;left&quot;:372.45,&quot;top&quot;:138.5,&quot;width&quot;:609.75}"/>
</p:tagLst>
</file>

<file path=ppt/tags/tag30.xml><?xml version="1.0" encoding="utf-8"?>
<p:tagLst xmlns:p="http://schemas.openxmlformats.org/presentationml/2006/main">
  <p:tag name="TIMING" val="|0.1"/>
</p:tagLst>
</file>

<file path=ppt/tags/tag31.xml><?xml version="1.0" encoding="utf-8"?>
<p:tagLst xmlns:p="http://schemas.openxmlformats.org/presentationml/2006/main">
  <p:tag name="TIMING" val="|0.1"/>
</p:tagLst>
</file>

<file path=ppt/tags/tag32.xml><?xml version="1.0" encoding="utf-8"?>
<p:tagLst xmlns:p="http://schemas.openxmlformats.org/presentationml/2006/main">
  <p:tag name="TIMING" val="|0.1"/>
</p:tagLst>
</file>

<file path=ppt/tags/tag33.xml><?xml version="1.0" encoding="utf-8"?>
<p:tagLst xmlns:p="http://schemas.openxmlformats.org/presentationml/2006/main">
  <p:tag name="TIMING" val="|0.1"/>
</p:tagLst>
</file>

<file path=ppt/tags/tag34.xml><?xml version="1.0" encoding="utf-8"?>
<p:tagLst xmlns:p="http://schemas.openxmlformats.org/presentationml/2006/main">
  <p:tag name="TIMING" val="|0.1"/>
</p:tagLst>
</file>

<file path=ppt/tags/tag35.xml><?xml version="1.0" encoding="utf-8"?>
<p:tagLst xmlns:p="http://schemas.openxmlformats.org/presentationml/2006/main">
  <p:tag name="KSO_WPP_MARK_KEY" val="5758d2c9-1efb-4120-8fed-85068e62927c"/>
  <p:tag name="COMMONDATA" val="eyJoZGlkIjoiYThiMzE3MmEwNzFkODAzOWUwYTVhMDk2ZGEyYmExMDEifQ=="/>
  <p:tag name="commondata" val="eyJoZGlkIjoiYTIzM2FjMzQ5MDAxNmY0Y2Y3MGJmOTA0ZDVkZTdhOG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2748</Words>
  <Application>WPS 演示</Application>
  <PresentationFormat>宽屏</PresentationFormat>
  <Paragraphs>711</Paragraphs>
  <Slides>21</Slides>
  <Notes>19</Notes>
  <HiddenSlides>0</HiddenSlides>
  <MMClips>0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21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Calibri</vt:lpstr>
      <vt:lpstr>华文楷体</vt:lpstr>
      <vt:lpstr>方正兰亭粗黑简体</vt:lpstr>
      <vt:lpstr>楷体</vt:lpstr>
      <vt:lpstr>黑体</vt:lpstr>
      <vt:lpstr>汉仪君黑-55W</vt:lpstr>
      <vt:lpstr>Times New Roman</vt:lpstr>
      <vt:lpstr>华文新魏</vt:lpstr>
      <vt:lpstr>Tahoma</vt:lpstr>
      <vt:lpstr>Wingdings 2</vt:lpstr>
      <vt:lpstr>MS UI Gothic</vt:lpstr>
      <vt:lpstr>MS Mincho</vt:lpstr>
      <vt:lpstr>Cambria Math</vt:lpstr>
      <vt:lpstr>Arial Unicode MS</vt:lpstr>
      <vt:lpstr>Calibri Light</vt:lpstr>
      <vt:lpstr>等线</vt:lpstr>
      <vt:lpstr>Verdana</vt:lpstr>
      <vt:lpstr>隶书</vt:lpstr>
      <vt:lpstr>Segoe Print</vt:lpstr>
      <vt:lpstr>Office 主题</vt:lpstr>
      <vt:lpstr>PBrush</vt:lpstr>
      <vt:lpstr>PBrush</vt:lpstr>
      <vt:lpstr>PBrush</vt:lpstr>
      <vt:lpstr>PBrush</vt:lpstr>
      <vt:lpstr>PBrush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LYK</dc:creator>
  <cp:lastModifiedBy>俐子</cp:lastModifiedBy>
  <cp:revision>562</cp:revision>
  <dcterms:created xsi:type="dcterms:W3CDTF">2016-04-16T02:55:00Z</dcterms:created>
  <dcterms:modified xsi:type="dcterms:W3CDTF">2025-09-22T08:47:11Z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F6166250FC1445C0BB065D6E31108453_13</vt:lpwstr>
  </property>
</Properties>
</file>