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2"/>
    <p:sldMasterId id="2147483675" r:id="rId3"/>
  </p:sldMasterIdLst>
  <p:notesMasterIdLst>
    <p:notesMasterId r:id="rId28"/>
  </p:notesMasterIdLst>
  <p:sldIdLst>
    <p:sldId id="256" r:id="rId4"/>
    <p:sldId id="273" r:id="rId5"/>
    <p:sldId id="292" r:id="rId6"/>
    <p:sldId id="304" r:id="rId7"/>
    <p:sldId id="296" r:id="rId8"/>
    <p:sldId id="295" r:id="rId9"/>
    <p:sldId id="294" r:id="rId10"/>
    <p:sldId id="316" r:id="rId11"/>
    <p:sldId id="293" r:id="rId12"/>
    <p:sldId id="298" r:id="rId13"/>
    <p:sldId id="299" r:id="rId14"/>
    <p:sldId id="300" r:id="rId15"/>
    <p:sldId id="301" r:id="rId16"/>
    <p:sldId id="305" r:id="rId17"/>
    <p:sldId id="302" r:id="rId18"/>
    <p:sldId id="303" r:id="rId19"/>
    <p:sldId id="306" r:id="rId20"/>
    <p:sldId id="309" r:id="rId21"/>
    <p:sldId id="307" r:id="rId22"/>
    <p:sldId id="334" r:id="rId23"/>
    <p:sldId id="280" r:id="rId24"/>
    <p:sldId id="312" r:id="rId25"/>
    <p:sldId id="313" r:id="rId26"/>
    <p:sldId id="311" r:id="rId27"/>
  </p:sldIdLst>
  <p:sldSz cx="12192000" cy="6858000"/>
  <p:notesSz cx="6858000" cy="9144000"/>
  <p:embeddedFontLst>
    <p:embeddedFont>
      <p:font typeface="汉仪晓波折纸体简" panose="02010600030101010101" charset="-122"/>
      <p:regular r:id="rId29"/>
    </p:embeddedFont>
    <p:embeddedFont>
      <p:font typeface="印品鸿蒙体（非商用）" panose="02010600030101010101" charset="-122"/>
      <p:regular r:id="rId30"/>
    </p:embeddedFont>
    <p:embeddedFont>
      <p:font typeface="Wingdings 3" panose="05040102010807070707" pitchFamily="18" charset="2"/>
      <p:regular r:id="rId31"/>
    </p:embeddedFont>
    <p:embeddedFont>
      <p:font typeface="等线" panose="02010600030101010101" pitchFamily="2" charset="-122"/>
      <p:regular r:id="rId32"/>
      <p:bold r:id="rId33"/>
    </p:embeddedFont>
    <p:embeddedFont>
      <p:font typeface="等线 Light" panose="02010600030101010101" pitchFamily="2" charset="-122"/>
      <p:regular r:id="rId34"/>
    </p:embeddedFont>
    <p:embeddedFont>
      <p:font typeface="黑体" panose="02010609060101010101" pitchFamily="49" charset="-122"/>
      <p:regular r:id="rId35"/>
    </p:embeddedFont>
    <p:embeddedFont>
      <p:font typeface="华文楷体" panose="02010600040101010101" pitchFamily="2" charset="-122"/>
      <p:regular r:id="rId36"/>
    </p:embeddedFont>
    <p:embeddedFont>
      <p:font typeface="楷体" panose="02010609060101010101" pitchFamily="49" charset="-122"/>
      <p:regular r:id="rId37"/>
    </p:embeddedFont>
    <p:embeddedFont>
      <p:font typeface="微软雅黑" panose="020B0503020204020204" pitchFamily="34" charset="-122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永宾" initials="李永宾" lastIdx="4" clrIdx="0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55"/>
    <a:srgbClr val="FF2341"/>
    <a:srgbClr val="FF7885"/>
    <a:srgbClr val="0C3332"/>
    <a:srgbClr val="7ECBE4"/>
    <a:srgbClr val="FFF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2" autoAdjust="0"/>
    <p:restoredTop sz="94660"/>
  </p:normalViewPr>
  <p:slideViewPr>
    <p:cSldViewPr snapToGrid="0">
      <p:cViewPr varScale="1">
        <p:scale>
          <a:sx n="56" d="100"/>
          <a:sy n="56" d="100"/>
        </p:scale>
        <p:origin x="828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0" Type="http://schemas.openxmlformats.org/officeDocument/2006/relationships/slide" Target="slides/slide17.xml"/><Relationship Id="rId41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354A2-6861-4072-9FED-24EA2E8423BD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ED3EA-074D-4F71-91AA-A5A85D7F2A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ED3EA-074D-4F71-91AA-A5A85D7F2A8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ED3EA-074D-4F71-91AA-A5A85D7F2A8A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rgbClr val="69A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029200"/>
            <a:ext cx="12192000" cy="1981200"/>
          </a:xfrm>
          <a:prstGeom prst="rect">
            <a:avLst/>
          </a:prstGeom>
          <a:solidFill>
            <a:srgbClr val="C5E0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457200" y="457200"/>
            <a:ext cx="11277600" cy="6019800"/>
          </a:xfrm>
          <a:prstGeom prst="roundRect">
            <a:avLst>
              <a:gd name="adj" fmla="val 2478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6" name="그룹 1016"/>
          <p:cNvGrpSpPr/>
          <p:nvPr userDrawn="1"/>
        </p:nvGrpSpPr>
        <p:grpSpPr>
          <a:xfrm>
            <a:off x="1223645" y="1524000"/>
            <a:ext cx="2049780" cy="1574165"/>
            <a:chOff x="8576842" y="1638292"/>
            <a:chExt cx="2330730" cy="1790279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6842" y="1638292"/>
              <a:ext cx="2330730" cy="1790279"/>
            </a:xfrm>
            <a:prstGeom prst="rect">
              <a:avLst/>
            </a:prstGeom>
          </p:spPr>
        </p:pic>
      </p:grpSp>
      <p:cxnSp>
        <p:nvCxnSpPr>
          <p:cNvPr id="8" name="直接连接符 7"/>
          <p:cNvCxnSpPr/>
          <p:nvPr userDrawn="1"/>
        </p:nvCxnSpPr>
        <p:spPr>
          <a:xfrm>
            <a:off x="466725" y="1110615"/>
            <a:ext cx="1125728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737235" y="589915"/>
            <a:ext cx="3082925" cy="379730"/>
            <a:chOff x="3000" y="2384"/>
            <a:chExt cx="4855" cy="598"/>
          </a:xfrm>
        </p:grpSpPr>
        <p:pic>
          <p:nvPicPr>
            <p:cNvPr id="10" name="图片 9" descr="资源 1@2x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000" y="2384"/>
              <a:ext cx="2105" cy="573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 userDrawn="1"/>
          </p:nvSpPr>
          <p:spPr>
            <a:xfrm>
              <a:off x="5643" y="2524"/>
              <a:ext cx="2213" cy="45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l"/>
              <a:r>
                <a:rPr lang="zh-CN" altLang="en-US" sz="1300" b="1" i="1" spc="200">
                  <a:solidFill>
                    <a:srgbClr val="22855E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让教学更有效</a:t>
              </a:r>
            </a:p>
          </p:txBody>
        </p:sp>
        <p:cxnSp>
          <p:nvCxnSpPr>
            <p:cNvPr id="12" name="直接连接符 11"/>
            <p:cNvCxnSpPr/>
            <p:nvPr userDrawn="1"/>
          </p:nvCxnSpPr>
          <p:spPr>
            <a:xfrm flipH="1">
              <a:off x="5319" y="2535"/>
              <a:ext cx="122" cy="381"/>
            </a:xfrm>
            <a:prstGeom prst="line">
              <a:avLst/>
            </a:prstGeom>
            <a:ln w="12700">
              <a:solidFill>
                <a:srgbClr val="0E7F53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 userDrawn="1"/>
        </p:nvSpPr>
        <p:spPr>
          <a:xfrm>
            <a:off x="1296035" y="3963035"/>
            <a:ext cx="2524125" cy="683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rt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5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Contents</a:t>
            </a:r>
          </a:p>
        </p:txBody>
      </p:sp>
      <p:sp>
        <p:nvSpPr>
          <p:cNvPr id="84" name="文本框 83"/>
          <p:cNvSpPr txBox="1"/>
          <p:nvPr userDrawn="1"/>
        </p:nvSpPr>
        <p:spPr>
          <a:xfrm>
            <a:off x="1296035" y="3342005"/>
            <a:ext cx="19773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rt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b="1" spc="300">
                <a:solidFill>
                  <a:srgbClr val="69AEE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目录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69A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029200"/>
            <a:ext cx="12192000" cy="1981200"/>
          </a:xfrm>
          <a:prstGeom prst="rect">
            <a:avLst/>
          </a:prstGeom>
          <a:solidFill>
            <a:srgbClr val="C5E0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350203" y="238125"/>
            <a:ext cx="11491595" cy="6381750"/>
          </a:xfrm>
          <a:prstGeom prst="roundRect">
            <a:avLst>
              <a:gd name="adj" fmla="val 2478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0" descr="二一教育logo反白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34600" y="609600"/>
            <a:ext cx="1209040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CCA1D-B22E-4AE6-AD26-00359D228B3C}" type="datetimeFigureOut">
              <a:rPr lang="zh-CN" altLang="en-US" smtClean="0"/>
              <a:t>2026/2/27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E9300-8B04-4256-9E68-132855CA55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rgbClr val="69A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029200"/>
            <a:ext cx="12192000" cy="1981200"/>
          </a:xfrm>
          <a:prstGeom prst="rect">
            <a:avLst/>
          </a:prstGeom>
          <a:solidFill>
            <a:srgbClr val="C5E0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457200" y="457200"/>
            <a:ext cx="11277600" cy="6019800"/>
          </a:xfrm>
          <a:prstGeom prst="roundRect">
            <a:avLst>
              <a:gd name="adj" fmla="val 2478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6" name="그룹 1016"/>
          <p:cNvGrpSpPr/>
          <p:nvPr userDrawn="1"/>
        </p:nvGrpSpPr>
        <p:grpSpPr>
          <a:xfrm>
            <a:off x="1223645" y="1524000"/>
            <a:ext cx="2049780" cy="1574165"/>
            <a:chOff x="8576842" y="1638292"/>
            <a:chExt cx="2330730" cy="1790279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6842" y="1638292"/>
              <a:ext cx="2330730" cy="1790279"/>
            </a:xfrm>
            <a:prstGeom prst="rect">
              <a:avLst/>
            </a:prstGeom>
          </p:spPr>
        </p:pic>
      </p:grpSp>
      <p:cxnSp>
        <p:nvCxnSpPr>
          <p:cNvPr id="8" name="直接连接符 7"/>
          <p:cNvCxnSpPr/>
          <p:nvPr userDrawn="1"/>
        </p:nvCxnSpPr>
        <p:spPr>
          <a:xfrm>
            <a:off x="466725" y="1110615"/>
            <a:ext cx="1125728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737235" y="589915"/>
            <a:ext cx="3082925" cy="379730"/>
            <a:chOff x="3000" y="2384"/>
            <a:chExt cx="4855" cy="598"/>
          </a:xfrm>
        </p:grpSpPr>
        <p:pic>
          <p:nvPicPr>
            <p:cNvPr id="10" name="图片 9" descr="资源 1@2x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000" y="2384"/>
              <a:ext cx="2105" cy="573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 userDrawn="1"/>
          </p:nvSpPr>
          <p:spPr>
            <a:xfrm>
              <a:off x="5643" y="2524"/>
              <a:ext cx="2213" cy="459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l"/>
              <a:r>
                <a:rPr lang="zh-CN" altLang="en-US" sz="1300" b="1" i="1" spc="200">
                  <a:solidFill>
                    <a:srgbClr val="22855E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让教学更有效</a:t>
              </a:r>
            </a:p>
          </p:txBody>
        </p:sp>
        <p:cxnSp>
          <p:nvCxnSpPr>
            <p:cNvPr id="12" name="直接连接符 11"/>
            <p:cNvCxnSpPr/>
            <p:nvPr userDrawn="1"/>
          </p:nvCxnSpPr>
          <p:spPr>
            <a:xfrm flipH="1">
              <a:off x="5319" y="2535"/>
              <a:ext cx="122" cy="381"/>
            </a:xfrm>
            <a:prstGeom prst="line">
              <a:avLst/>
            </a:prstGeom>
            <a:ln w="12700">
              <a:solidFill>
                <a:srgbClr val="0E7F53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 userDrawn="1"/>
        </p:nvSpPr>
        <p:spPr>
          <a:xfrm>
            <a:off x="1296035" y="3963035"/>
            <a:ext cx="2524125" cy="683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rt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5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Contents</a:t>
            </a:r>
          </a:p>
        </p:txBody>
      </p:sp>
      <p:sp>
        <p:nvSpPr>
          <p:cNvPr id="84" name="文本框 83"/>
          <p:cNvSpPr txBox="1"/>
          <p:nvPr userDrawn="1"/>
        </p:nvSpPr>
        <p:spPr>
          <a:xfrm>
            <a:off x="1296035" y="3342005"/>
            <a:ext cx="19773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algn="l" rt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b="1" spc="300">
                <a:solidFill>
                  <a:srgbClr val="69AEE2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目录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69A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029200"/>
            <a:ext cx="12192000" cy="1981200"/>
          </a:xfrm>
          <a:prstGeom prst="rect">
            <a:avLst/>
          </a:prstGeom>
          <a:solidFill>
            <a:srgbClr val="C5E0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350203" y="238125"/>
            <a:ext cx="11491595" cy="6381750"/>
          </a:xfrm>
          <a:prstGeom prst="roundRect">
            <a:avLst>
              <a:gd name="adj" fmla="val 2478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0" descr="二一教育logo反白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34600" y="609600"/>
            <a:ext cx="1209040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11075" r="11805" b="10938"/>
          <a:stretch>
            <a:fillRect/>
          </a:stretch>
        </p:blipFill>
        <p:spPr>
          <a:xfrm>
            <a:off x="0" y="1"/>
            <a:ext cx="12192000" cy="69500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t="11075" r="11805" b="10938"/>
          <a:stretch>
            <a:fillRect/>
          </a:stretch>
        </p:blipFill>
        <p:spPr>
          <a:xfrm>
            <a:off x="0" y="1"/>
            <a:ext cx="12192000" cy="69500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tags" Target="../tags/tag29.xml"/><Relationship Id="rId21" Type="http://schemas.openxmlformats.org/officeDocument/2006/relationships/tags" Target="../tags/tag24.xml"/><Relationship Id="rId34" Type="http://schemas.openxmlformats.org/officeDocument/2006/relationships/tags" Target="../tags/tag37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tags" Target="../tags/tag28.xml"/><Relationship Id="rId33" Type="http://schemas.openxmlformats.org/officeDocument/2006/relationships/tags" Target="../tags/tag36.xml"/><Relationship Id="rId38" Type="http://schemas.openxmlformats.org/officeDocument/2006/relationships/image" Target="../media/image13.png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29" Type="http://schemas.openxmlformats.org/officeDocument/2006/relationships/tags" Target="../tags/tag32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tags" Target="../tags/tag27.xml"/><Relationship Id="rId32" Type="http://schemas.openxmlformats.org/officeDocument/2006/relationships/tags" Target="../tags/tag35.xml"/><Relationship Id="rId37" Type="http://schemas.openxmlformats.org/officeDocument/2006/relationships/slideLayout" Target="../slideLayouts/slideLayout32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28" Type="http://schemas.openxmlformats.org/officeDocument/2006/relationships/tags" Target="../tags/tag31.xml"/><Relationship Id="rId36" Type="http://schemas.openxmlformats.org/officeDocument/2006/relationships/tags" Target="../tags/tag39.xml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31" Type="http://schemas.openxmlformats.org/officeDocument/2006/relationships/tags" Target="../tags/tag34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tags" Target="../tags/tag25.xml"/><Relationship Id="rId27" Type="http://schemas.openxmlformats.org/officeDocument/2006/relationships/tags" Target="../tags/tag30.xml"/><Relationship Id="rId30" Type="http://schemas.openxmlformats.org/officeDocument/2006/relationships/tags" Target="../tags/tag33.xml"/><Relationship Id="rId35" Type="http://schemas.openxmlformats.org/officeDocument/2006/relationships/tags" Target="../tags/tag38.xml"/><Relationship Id="rId8" Type="http://schemas.openxmlformats.org/officeDocument/2006/relationships/tags" Target="../tags/tag11.xml"/><Relationship Id="rId3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1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25.jpeg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&#35838;&#20214;&#36164;&#26009;/&#20197;&#19979;&#22270;&#24418;&#26159;&#36724;&#23545;&#31216;&#22270;&#24418;&#21527;.exe" TargetMode="Externa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1"/>
          <a:stretch>
            <a:fillRect/>
          </a:stretch>
        </p:blipFill>
        <p:spPr>
          <a:xfrm>
            <a:off x="-61595" y="8256"/>
            <a:ext cx="12192000" cy="69500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70" y="1524000"/>
            <a:ext cx="3496945" cy="446278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353" y="3289921"/>
            <a:ext cx="2221295" cy="244032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963977" y="1936576"/>
            <a:ext cx="5137785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spc="600" dirty="0">
                <a:solidFill>
                  <a:srgbClr val="0C3332"/>
                </a:solidFill>
                <a:latin typeface="印品鸿蒙体（非商用）" panose="02000500000000000000" pitchFamily="2" charset="-122"/>
                <a:ea typeface="印品鸿蒙体（非商用）" panose="02000500000000000000" pitchFamily="2" charset="-122"/>
              </a:rPr>
              <a:t>9.1.1</a:t>
            </a:r>
            <a:r>
              <a:rPr lang="zh-CN" altLang="en-US" sz="5400" spc="600" dirty="0">
                <a:solidFill>
                  <a:srgbClr val="0C3332"/>
                </a:solidFill>
                <a:latin typeface="印品鸿蒙体（非商用）" panose="02000500000000000000" pitchFamily="2" charset="-122"/>
                <a:ea typeface="印品鸿蒙体（非商用）" panose="02000500000000000000" pitchFamily="2" charset="-122"/>
              </a:rPr>
              <a:t>生活中的</a:t>
            </a:r>
          </a:p>
          <a:p>
            <a:pPr algn="ctr"/>
            <a:r>
              <a:rPr lang="en-US" altLang="zh-CN" sz="5400" spc="600" dirty="0">
                <a:solidFill>
                  <a:srgbClr val="0C3332"/>
                </a:solidFill>
                <a:latin typeface="印品鸿蒙体（非商用）" panose="02000500000000000000" pitchFamily="2" charset="-122"/>
                <a:ea typeface="印品鸿蒙体（非商用）" panose="02000500000000000000" pitchFamily="2" charset="-122"/>
              </a:rPr>
              <a:t>    </a:t>
            </a:r>
            <a:r>
              <a:rPr lang="zh-CN" altLang="en-US" sz="5400" spc="600" dirty="0">
                <a:solidFill>
                  <a:srgbClr val="0C3332"/>
                </a:solidFill>
                <a:latin typeface="印品鸿蒙体（非商用）" panose="02000500000000000000" pitchFamily="2" charset="-122"/>
                <a:ea typeface="印品鸿蒙体（非商用）" panose="02000500000000000000" pitchFamily="2" charset="-122"/>
              </a:rPr>
              <a:t>轴对称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958869" y="2043796"/>
            <a:ext cx="550704" cy="656292"/>
            <a:chOff x="1958869" y="2043796"/>
            <a:chExt cx="550704" cy="656292"/>
          </a:xfrm>
        </p:grpSpPr>
        <p:sp>
          <p:nvSpPr>
            <p:cNvPr id="8" name="缺角矩形 7"/>
            <p:cNvSpPr/>
            <p:nvPr/>
          </p:nvSpPr>
          <p:spPr>
            <a:xfrm>
              <a:off x="1958869" y="2043796"/>
              <a:ext cx="444289" cy="443729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缺角矩形 8"/>
            <p:cNvSpPr/>
            <p:nvPr/>
          </p:nvSpPr>
          <p:spPr>
            <a:xfrm>
              <a:off x="2296742" y="2487525"/>
              <a:ext cx="212831" cy="212563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15015" y="3724456"/>
            <a:ext cx="591396" cy="709182"/>
            <a:chOff x="2296742" y="1990906"/>
            <a:chExt cx="591396" cy="709182"/>
          </a:xfrm>
        </p:grpSpPr>
        <p:sp>
          <p:nvSpPr>
            <p:cNvPr id="16" name="缺角矩形 15"/>
            <p:cNvSpPr/>
            <p:nvPr/>
          </p:nvSpPr>
          <p:spPr>
            <a:xfrm>
              <a:off x="2443849" y="1990906"/>
              <a:ext cx="444289" cy="443729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缺角矩形 16"/>
            <p:cNvSpPr/>
            <p:nvPr/>
          </p:nvSpPr>
          <p:spPr>
            <a:xfrm>
              <a:off x="2296742" y="2487525"/>
              <a:ext cx="212831" cy="212563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0088">
            <a:off x="8657108" y="3438316"/>
            <a:ext cx="3305669" cy="330566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77515" y="2126615"/>
            <a:ext cx="10325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对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称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之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755757" y="689002"/>
            <a:ext cx="17576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spc="300" dirty="0">
                <a:solidFill>
                  <a:srgbClr val="0C333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学习目标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92997" y="1210945"/>
            <a:ext cx="4201761" cy="2335910"/>
            <a:chOff x="4864" y="2072"/>
            <a:chExt cx="6617" cy="3679"/>
          </a:xfrm>
        </p:grpSpPr>
        <p:grpSp>
          <p:nvGrpSpPr>
            <p:cNvPr id="6" name="组合 5"/>
            <p:cNvGrpSpPr/>
            <p:nvPr/>
          </p:nvGrpSpPr>
          <p:grpSpPr>
            <a:xfrm>
              <a:off x="4864" y="2351"/>
              <a:ext cx="6617" cy="3399"/>
              <a:chOff x="1735243" y="1668795"/>
              <a:chExt cx="4201761" cy="215858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5243" y="1668795"/>
                <a:ext cx="4201761" cy="2158584"/>
              </a:xfrm>
              <a:prstGeom prst="rect">
                <a:avLst/>
              </a:prstGeom>
            </p:spPr>
          </p:pic>
          <p:sp>
            <p:nvSpPr>
              <p:cNvPr id="4" name="文本框 3"/>
              <p:cNvSpPr txBox="1"/>
              <p:nvPr/>
            </p:nvSpPr>
            <p:spPr>
              <a:xfrm>
                <a:off x="2302078" y="2210623"/>
                <a:ext cx="3319235" cy="1410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6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defRPr>
                </a:lvl1pPr>
              </a:lstStyle>
              <a:p>
                <a:pPr algn="l"/>
                <a:r>
                  <a:rPr lang="zh-CN" altLang="en-US" sz="2200" dirty="0"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通过观察、分析现实生活中的实例和典型图形，认识轴对称和轴对称图形。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7350" y="2072"/>
              <a:ext cx="140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01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994525" y="1133475"/>
            <a:ext cx="4201795" cy="2330450"/>
            <a:chOff x="4864" y="2080"/>
            <a:chExt cx="6617" cy="3670"/>
          </a:xfrm>
        </p:grpSpPr>
        <p:grpSp>
          <p:nvGrpSpPr>
            <p:cNvPr id="12" name="组合 11"/>
            <p:cNvGrpSpPr/>
            <p:nvPr/>
          </p:nvGrpSpPr>
          <p:grpSpPr>
            <a:xfrm>
              <a:off x="4864" y="2351"/>
              <a:ext cx="6617" cy="3399"/>
              <a:chOff x="1735243" y="1668795"/>
              <a:chExt cx="4201761" cy="215858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5243" y="1668795"/>
                <a:ext cx="4201761" cy="2158584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2302078" y="2210623"/>
                <a:ext cx="3319235" cy="971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6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defRPr>
                </a:lvl1pPr>
              </a:lstStyle>
              <a:p>
                <a:pPr algn="l"/>
                <a:r>
                  <a:rPr lang="zh-CN" altLang="en-US" sz="2200" dirty="0"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会找出简单的轴对称图形的对称轴。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7350" y="2080"/>
              <a:ext cx="140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02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0430" y="3724910"/>
            <a:ext cx="4201795" cy="2316598"/>
            <a:chOff x="4864" y="2102"/>
            <a:chExt cx="6617" cy="3648"/>
          </a:xfrm>
        </p:grpSpPr>
        <p:grpSp>
          <p:nvGrpSpPr>
            <p:cNvPr id="28" name="组合 27"/>
            <p:cNvGrpSpPr/>
            <p:nvPr/>
          </p:nvGrpSpPr>
          <p:grpSpPr>
            <a:xfrm>
              <a:off x="4864" y="2351"/>
              <a:ext cx="6617" cy="3399"/>
              <a:chOff x="1735243" y="1668795"/>
              <a:chExt cx="4201761" cy="2158702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5243" y="1668795"/>
                <a:ext cx="4201761" cy="2158584"/>
              </a:xfrm>
              <a:prstGeom prst="rect">
                <a:avLst/>
              </a:prstGeom>
            </p:spPr>
          </p:pic>
          <p:sp>
            <p:nvSpPr>
              <p:cNvPr id="30" name="文本框 29"/>
              <p:cNvSpPr txBox="1"/>
              <p:nvPr/>
            </p:nvSpPr>
            <p:spPr>
              <a:xfrm>
                <a:off x="2232229" y="1976919"/>
                <a:ext cx="3319235" cy="1850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6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defRPr>
                </a:lvl1pPr>
              </a:lstStyle>
              <a:p>
                <a:pPr algn="l"/>
                <a:r>
                  <a:rPr lang="zh-CN" altLang="en-US" sz="2200" dirty="0"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理解轴对称图形和两个图形成轴对称这两个概念的区别与联系，探索轴对称图形的基本特征。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7559" y="2102"/>
              <a:ext cx="140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03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05930" y="3724910"/>
            <a:ext cx="4201795" cy="2316598"/>
            <a:chOff x="4864" y="2102"/>
            <a:chExt cx="6617" cy="3648"/>
          </a:xfrm>
        </p:grpSpPr>
        <p:grpSp>
          <p:nvGrpSpPr>
            <p:cNvPr id="34" name="组合 33"/>
            <p:cNvGrpSpPr/>
            <p:nvPr/>
          </p:nvGrpSpPr>
          <p:grpSpPr>
            <a:xfrm>
              <a:off x="4864" y="2351"/>
              <a:ext cx="6617" cy="3399"/>
              <a:chOff x="1735243" y="1668795"/>
              <a:chExt cx="4201761" cy="2158702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5243" y="1668795"/>
                <a:ext cx="4201761" cy="2158584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2176349" y="1976919"/>
                <a:ext cx="3319235" cy="1850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6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</a:defRPr>
                </a:lvl1pPr>
              </a:lstStyle>
              <a:p>
                <a:pPr algn="l"/>
                <a:r>
                  <a:rPr lang="zh-CN" altLang="en-US" sz="2200" dirty="0"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通过欣赏现实生活中的轴对称图形，体验轴对称在现实生活中的广泛应用，体会数学来源于生活。</a:t>
                </a:r>
                <a:endParaRPr lang="en-US" altLang="zh-CN" sz="2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7471" y="2102"/>
              <a:ext cx="140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/>
                <a:t>04</a:t>
              </a:r>
            </a:p>
          </p:txBody>
        </p:sp>
      </p:grpSp>
      <p:pic>
        <p:nvPicPr>
          <p:cNvPr id="38" name="图片 37"/>
          <p:cNvPicPr/>
          <p:nvPr/>
        </p:nvPicPr>
        <p:blipFill>
          <a:blip r:embed="rId3"/>
          <a:stretch>
            <a:fillRect/>
          </a:stretch>
        </p:blipFill>
        <p:spPr>
          <a:xfrm>
            <a:off x="814705" y="1448435"/>
            <a:ext cx="1824355" cy="2539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746867" y="782347"/>
            <a:ext cx="175768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spc="300" dirty="0">
                <a:solidFill>
                  <a:srgbClr val="0C333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新知导入</a:t>
            </a:r>
          </a:p>
        </p:txBody>
      </p:sp>
      <p:pic>
        <p:nvPicPr>
          <p:cNvPr id="2" name="7b66b5e76e0812c2926413f8eacaa2da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37180" y="679450"/>
            <a:ext cx="7332345" cy="549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8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 descr="D:\课件\七下课件\初中数学\资源\第5章\5.1 轴对称现象\图片资源\1.3.jpg"/>
          <p:cNvPicPr>
            <a:picLocks noChangeAspect="1"/>
          </p:cNvPicPr>
          <p:nvPr/>
        </p:nvPicPr>
        <p:blipFill>
          <a:blip r:embed="rId2"/>
          <a:srcRect b="14918"/>
          <a:stretch>
            <a:fillRect/>
          </a:stretch>
        </p:blipFill>
        <p:spPr>
          <a:xfrm>
            <a:off x="1560195" y="2834005"/>
            <a:ext cx="8928100" cy="300228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12292" name="TextBox 2"/>
          <p:cNvSpPr/>
          <p:nvPr/>
        </p:nvSpPr>
        <p:spPr>
          <a:xfrm>
            <a:off x="1781810" y="1484313"/>
            <a:ext cx="8717280" cy="82994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5pPr>
          </a:lstStyle>
          <a:p>
            <a:pPr marL="0" lvl="0" indent="0" eaLnBrk="1" hangingPunct="1"/>
            <a:r>
              <a:rPr lang="zh-CN" altLang="en-US" sz="2400" dirty="0">
                <a:solidFill>
                  <a:srgbClr val="000000"/>
                </a:solidFill>
              </a:rPr>
              <a:t>用笔尖在纸上扎出如下图所示的图形，将纸打开后铺平，观察得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0" lvl="0" indent="0" eaLnBrk="1" hangingPunct="1"/>
            <a:r>
              <a:rPr lang="zh-CN" altLang="en-US" sz="2400" dirty="0">
                <a:solidFill>
                  <a:srgbClr val="000000"/>
                </a:solidFill>
              </a:rPr>
              <a:t>到的图形，你发现了什么？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9" y="481225"/>
            <a:ext cx="2017968" cy="88564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556625" y="3340735"/>
            <a:ext cx="1188085" cy="1888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9396" y="1835469"/>
            <a:ext cx="11005553" cy="4108910"/>
            <a:chOff x="3758582" y="3198994"/>
            <a:chExt cx="11005553" cy="4108910"/>
          </a:xfrm>
        </p:grpSpPr>
        <p:sp>
          <p:nvSpPr>
            <p:cNvPr id="36" name="文本框 35"/>
            <p:cNvSpPr txBox="1"/>
            <p:nvPr/>
          </p:nvSpPr>
          <p:spPr>
            <a:xfrm>
              <a:off x="3758582" y="3198994"/>
              <a:ext cx="10756954" cy="1328592"/>
            </a:xfrm>
            <a:prstGeom prst="roundRect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这些图形，你可能都见过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.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把它们沿着某条直线对折一下，可以发现对折后两部分完全重合。</a:t>
              </a:r>
              <a:endParaRPr lang="en-US" altLang="zh-CN" sz="2400" kern="100" dirty="0">
                <a:effectLst/>
                <a:cs typeface="Times New Roman" panose="02020603050405020304" pitchFamily="18" charset="0"/>
              </a:endParaRPr>
            </a:p>
          </p:txBody>
        </p:sp>
        <p:pic>
          <p:nvPicPr>
            <p:cNvPr id="37" name="图片 36" descr="图片包含 标志, 游戏机, 停止, 食物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70886" y="5680596"/>
              <a:ext cx="1893249" cy="1627308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871244" y="676910"/>
            <a:ext cx="3754702" cy="704850"/>
            <a:chOff x="762024" y="1205230"/>
            <a:chExt cx="3754702" cy="704850"/>
          </a:xfrm>
        </p:grpSpPr>
        <p:grpSp>
          <p:nvGrpSpPr>
            <p:cNvPr id="2" name="组合 1"/>
            <p:cNvGrpSpPr/>
            <p:nvPr/>
          </p:nvGrpSpPr>
          <p:grpSpPr>
            <a:xfrm>
              <a:off x="762024" y="1219019"/>
              <a:ext cx="1603903" cy="686210"/>
              <a:chOff x="7158948" y="1244449"/>
              <a:chExt cx="1736035" cy="838346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7255917" y="1350158"/>
                <a:ext cx="1639066" cy="7326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algn="ctr"/>
                <a:endParaRPr lang="zh-CN" altLang="en-US" sz="1000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7158948" y="1244449"/>
                <a:ext cx="1640949" cy="72007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700" b="1" dirty="0">
                    <a:solidFill>
                      <a:schemeClr val="tx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</a:rPr>
                  <a:t>探究一</a:t>
                </a:r>
              </a:p>
            </p:txBody>
          </p:sp>
        </p:grpSp>
        <p:sp>
          <p:nvSpPr>
            <p:cNvPr id="5" name="矩形: 圆角 5"/>
            <p:cNvSpPr/>
            <p:nvPr/>
          </p:nvSpPr>
          <p:spPr>
            <a:xfrm>
              <a:off x="2365981" y="1205230"/>
              <a:ext cx="2150745" cy="7048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轴对称图形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73" y="3610701"/>
            <a:ext cx="6594354" cy="2219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/>
          <p:cNvSpPr/>
          <p:nvPr/>
        </p:nvSpPr>
        <p:spPr>
          <a:xfrm>
            <a:off x="685164" y="1813427"/>
            <a:ext cx="10808946" cy="1447841"/>
          </a:xfrm>
          <a:prstGeom prst="roundRect">
            <a:avLst/>
          </a:prstGeom>
          <a:solidFill>
            <a:srgbClr val="D5E9F8"/>
          </a:solidFill>
          <a:ln w="9525">
            <a:noFill/>
          </a:ln>
        </p:spPr>
        <p:txBody>
          <a:bodyPr wrap="square" lIns="91438" tIns="45719" rIns="91438" bIns="45719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如果图形沿某条直线对折，对折的两部分是完全重合的，那么就称这样的图形为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轴对称图形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这条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直线</a:t>
            </a:r>
            <a:r>
              <a:rPr lang="zh-CN" altLang="en-US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叫做这个图形的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对称轴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44097" y="845736"/>
            <a:ext cx="2291080" cy="1090930"/>
            <a:chOff x="6576" y="2133"/>
            <a:chExt cx="3608" cy="1718"/>
          </a:xfrm>
        </p:grpSpPr>
        <p:sp>
          <p:nvSpPr>
            <p:cNvPr id="16" name="文本框 15"/>
            <p:cNvSpPr txBox="1"/>
            <p:nvPr/>
          </p:nvSpPr>
          <p:spPr>
            <a:xfrm>
              <a:off x="8160" y="2640"/>
              <a:ext cx="2024" cy="8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defTabSz="914400">
                <a:defRPr sz="13000" b="1" spc="300">
                  <a:solidFill>
                    <a:srgbClr val="005B60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</a:defRPr>
              </a:lvl1pPr>
            </a:lstStyle>
            <a:p>
              <a:r>
                <a:rPr lang="zh-CN" altLang="en-US" sz="3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概括</a:t>
              </a:r>
              <a:endParaRPr lang="zh-CN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 descr="乐高玩具&#10;&#10;中度可信度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" y="2133"/>
              <a:ext cx="1719" cy="1719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22772" y="4310085"/>
            <a:ext cx="10746456" cy="883337"/>
            <a:chOff x="1478597" y="4432619"/>
            <a:chExt cx="9234805" cy="1408123"/>
          </a:xfrm>
        </p:grpSpPr>
        <p:sp>
          <p:nvSpPr>
            <p:cNvPr id="14" name="矩形: 圆角 13"/>
            <p:cNvSpPr/>
            <p:nvPr/>
          </p:nvSpPr>
          <p:spPr>
            <a:xfrm>
              <a:off x="1478597" y="4432619"/>
              <a:ext cx="9234805" cy="1408123"/>
            </a:xfrm>
            <a:prstGeom prst="roundRect">
              <a:avLst>
                <a:gd name="adj" fmla="val 13339"/>
              </a:avLst>
            </a:prstGeom>
            <a:noFill/>
            <a:ln w="38100">
              <a:solidFill>
                <a:srgbClr val="51444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1pPr>
              <a:lvl2pPr marL="457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2pPr>
              <a:lvl3pPr marL="914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3pPr>
              <a:lvl4pPr marL="1371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4pPr>
              <a:lvl5pPr marL="18288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5pPr>
              <a:lvl6pPr marL="22860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6pPr>
              <a:lvl7pPr marL="2743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7pPr>
              <a:lvl8pPr marL="3200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8pPr>
              <a:lvl9pPr marL="3657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9pPr>
            </a:lstStyle>
            <a:p>
              <a:r>
                <a:rPr lang="zh-CN" altLang="en-US" sz="2400">
                  <a:solidFill>
                    <a:schemeClr val="tx1"/>
                  </a:solidFill>
                </a:rPr>
                <a:t>       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523119" y="4500349"/>
              <a:ext cx="8475335" cy="1306527"/>
              <a:chOff x="-127286" y="-208281"/>
              <a:chExt cx="8476622" cy="1306835"/>
            </a:xfrm>
          </p:grpSpPr>
          <p:sp>
            <p:nvSpPr>
              <p:cNvPr id="20" name="Rectangle 7"/>
              <p:cNvSpPr/>
              <p:nvPr/>
            </p:nvSpPr>
            <p:spPr>
              <a:xfrm>
                <a:off x="792772" y="-10686"/>
                <a:ext cx="7556564" cy="850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/>
                  <a:buNone/>
                  <a:defRPr b="0" i="0" u="none" kern="1200" baseline="0">
                    <a:solidFill>
                      <a:schemeClr val="tx1"/>
                    </a:solidFill>
                    <a:latin typeface="Arial" panose="020B0604020202020204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zh-CN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(1)</a:t>
                </a:r>
                <a:r>
                  <a:rPr lang="zh-CN" altLang="en-US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轴对称图形是一个图形；</a:t>
                </a:r>
                <a:r>
                  <a:rPr lang="en-US" altLang="zh-CN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(2)</a:t>
                </a:r>
                <a:r>
                  <a:rPr lang="zh-CN" altLang="en-US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对折；</a:t>
                </a:r>
                <a:r>
                  <a:rPr lang="en-US" altLang="zh-CN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(3)</a:t>
                </a:r>
                <a:r>
                  <a:rPr lang="zh-CN" altLang="en-US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重合</a:t>
                </a:r>
                <a:r>
                  <a:rPr lang="en-US" altLang="zh-CN" sz="2800" b="1" kern="1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.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-127286" y="-208281"/>
                <a:ext cx="879537" cy="1306835"/>
                <a:chOff x="-163717" y="-278550"/>
                <a:chExt cx="878437" cy="1304390"/>
              </a:xfrm>
            </p:grpSpPr>
            <p:grpSp>
              <p:nvGrpSpPr>
                <p:cNvPr id="22" name="组合 21"/>
                <p:cNvGrpSpPr/>
                <p:nvPr/>
              </p:nvGrpSpPr>
              <p:grpSpPr>
                <a:xfrm>
                  <a:off x="-163716" y="-278550"/>
                  <a:ext cx="764271" cy="1304390"/>
                  <a:chOff x="-195687" y="-278550"/>
                  <a:chExt cx="764271" cy="1304390"/>
                </a:xfrm>
              </p:grpSpPr>
              <p:sp>
                <p:nvSpPr>
                  <p:cNvPr id="27" name="椭圆 26"/>
                  <p:cNvSpPr/>
                  <p:nvPr/>
                </p:nvSpPr>
                <p:spPr>
                  <a:xfrm>
                    <a:off x="-195687" y="-278550"/>
                    <a:ext cx="764271" cy="1270579"/>
                  </a:xfrm>
                  <a:prstGeom prst="ellipse">
                    <a:avLst/>
                  </a:prstGeom>
                  <a:solidFill>
                    <a:srgbClr val="EB2A03"/>
                  </a:solidFill>
                  <a:ln w="9525">
                    <a:noFill/>
                  </a:ln>
                </p:spPr>
                <p:txBody>
                  <a:bodyPr anchor="t" anchorCtr="0"/>
                  <a:lstStyle>
                    <a:defPPr>
                      <a:defRPr lang="zh-CN"/>
                    </a:defPPr>
                    <a:lvl1pPr marL="0" lvl="0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1pPr>
                    <a:lvl2pPr marL="457200" lvl="1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2pPr>
                    <a:lvl3pPr marL="914400" lvl="2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3pPr>
                    <a:lvl4pPr marL="1371600" lvl="3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4pPr>
                    <a:lvl5pPr marL="1828800" lvl="4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5pPr>
                    <a:lvl6pPr marL="2286000" lvl="5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6pPr>
                    <a:lvl7pPr marL="2743200" lvl="6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7pPr>
                    <a:lvl8pPr marL="3200400" lvl="7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8pPr>
                    <a:lvl9pPr marL="3657600" lvl="8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 sz="28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8" name="椭圆 27"/>
                  <p:cNvSpPr/>
                  <p:nvPr/>
                </p:nvSpPr>
                <p:spPr>
                  <a:xfrm>
                    <a:off x="-138605" y="-244739"/>
                    <a:ext cx="650105" cy="1270579"/>
                  </a:xfrm>
                  <a:prstGeom prst="ellipse">
                    <a:avLst/>
                  </a:prstGeom>
                  <a:solidFill>
                    <a:srgbClr val="FFCC00">
                      <a:alpha val="62999"/>
                    </a:srgbClr>
                  </a:solidFill>
                  <a:ln w="9525">
                    <a:noFill/>
                  </a:ln>
                </p:spPr>
                <p:txBody>
                  <a:bodyPr anchor="t" anchorCtr="0"/>
                  <a:lstStyle>
                    <a:defPPr>
                      <a:defRPr lang="zh-CN"/>
                    </a:defPPr>
                    <a:lvl1pPr marL="0" lvl="0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1pPr>
                    <a:lvl2pPr marL="457200" lvl="1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2pPr>
                    <a:lvl3pPr marL="914400" lvl="2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3pPr>
                    <a:lvl4pPr marL="1371600" lvl="3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4pPr>
                    <a:lvl5pPr marL="1828800" lvl="4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5pPr>
                    <a:lvl6pPr marL="2286000" lvl="5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6pPr>
                    <a:lvl7pPr marL="2743200" lvl="6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7pPr>
                    <a:lvl8pPr marL="3200400" lvl="7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8pPr>
                    <a:lvl9pPr marL="3657600" lvl="8" indent="0" algn="l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/>
                      <a:buNone/>
                      <a:defRPr b="0" i="0" u="none" kern="1200" baseline="0">
                        <a:solidFill>
                          <a:schemeClr val="tx1"/>
                        </a:solidFill>
                        <a:latin typeface="Arial" panose="020B0604020202020204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endParaRPr lang="zh-CN" altLang="en-US" sz="28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4" name="TextBox 37"/>
                <p:cNvSpPr txBox="1"/>
                <p:nvPr/>
              </p:nvSpPr>
              <p:spPr>
                <a:xfrm>
                  <a:off x="-163717" y="-81325"/>
                  <a:ext cx="878437" cy="4380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>
                  <a:defPPr>
                    <a:defRPr lang="zh-CN"/>
                  </a:defPPr>
                  <a:lvl1pPr marL="0" lvl="0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1pPr>
                  <a:lvl2pPr marL="457200" lvl="1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2pPr>
                  <a:lvl3pPr marL="914400" lvl="2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3pPr>
                  <a:lvl4pPr marL="1371600" lvl="3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4pPr>
                  <a:lvl5pPr marL="1828800" lvl="4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5pPr>
                  <a:lvl6pPr marL="2286000" lvl="5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6pPr>
                  <a:lvl7pPr marL="2743200" lvl="6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7pPr>
                  <a:lvl8pPr marL="3200400" lvl="7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8pPr>
                  <a:lvl9pPr marL="3657600" lvl="8" indent="0" algn="l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/>
                    <a:buNone/>
                    <a:defRPr b="0" i="0" u="none" kern="1200" baseline="0">
                      <a:solidFill>
                        <a:schemeClr val="tx1"/>
                      </a:solidFill>
                      <a:latin typeface="Arial" panose="020B0604020202020204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r>
                    <a:rPr lang="zh-CN" altLang="en-US" sz="2600" b="1" dirty="0">
                      <a:solidFill>
                        <a:srgbClr val="00206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注意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3712" y="936072"/>
            <a:ext cx="10429240" cy="1056195"/>
            <a:chOff x="609600" y="1039709"/>
            <a:chExt cx="10429240" cy="1056195"/>
          </a:xfrm>
        </p:grpSpPr>
        <p:sp>
          <p:nvSpPr>
            <p:cNvPr id="11" name="文本框 10"/>
            <p:cNvSpPr txBox="1"/>
            <p:nvPr/>
          </p:nvSpPr>
          <p:spPr>
            <a:xfrm>
              <a:off x="2795905" y="1039709"/>
              <a:ext cx="8242935" cy="1056195"/>
            </a:xfrm>
            <a:prstGeom prst="roundRect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zh-CN" altLang="en-US" sz="2800" kern="100" dirty="0">
                  <a:ea typeface="微软雅黑" panose="020B0503020204020204" pitchFamily="34" charset="-122"/>
                  <a:cs typeface="Times New Roman" panose="02020603050405020304" pitchFamily="18" charset="0"/>
                </a:rPr>
                <a:t>找出图中各图形的对称轴</a:t>
              </a:r>
              <a:r>
                <a:rPr lang="en-US" altLang="zh-CN" sz="2800" kern="100" dirty="0">
                  <a:ea typeface="微软雅黑" panose="020B0503020204020204" pitchFamily="34" charset="-122"/>
                  <a:cs typeface="Times New Roman" panose="02020603050405020304" pitchFamily="18" charset="0"/>
                </a:rPr>
                <a:t>.</a:t>
              </a:r>
              <a:r>
                <a:rPr lang="zh-CN" altLang="en-US" sz="2800" kern="100" dirty="0">
                  <a:ea typeface="微软雅黑" panose="020B0503020204020204" pitchFamily="34" charset="-122"/>
                  <a:cs typeface="Times New Roman" panose="02020603050405020304" pitchFamily="18" charset="0"/>
                </a:rPr>
                <a:t>是否有些图形的对称轴不止一条呢</a:t>
              </a:r>
              <a:r>
                <a:rPr lang="en-US" altLang="zh-CN" sz="2800" kern="100" dirty="0">
                  <a:ea typeface="微软雅黑" panose="020B0503020204020204" pitchFamily="34" charset="-122"/>
                  <a:cs typeface="Times New Roman" panose="02020603050405020304" pitchFamily="18" charset="0"/>
                </a:rPr>
                <a:t>?</a:t>
              </a:r>
              <a:endParaRPr lang="zh-CN" altLang="zh-CN" sz="2800" kern="100" dirty="0"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9600" y="1289860"/>
              <a:ext cx="2186305" cy="678815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445" y="2697480"/>
            <a:ext cx="7829550" cy="217170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142615" y="2649855"/>
            <a:ext cx="0" cy="216000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411470" y="2464435"/>
            <a:ext cx="8890" cy="266573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416165" y="2682875"/>
            <a:ext cx="0" cy="2047875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720455" y="2966720"/>
            <a:ext cx="935990" cy="1632585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225040" y="2870835"/>
            <a:ext cx="1703705" cy="1967865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004060" y="3391535"/>
            <a:ext cx="2206625" cy="68834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145665" y="3382645"/>
            <a:ext cx="2160000" cy="71501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10460" y="2844165"/>
            <a:ext cx="1614805" cy="1985645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41135" y="2950210"/>
            <a:ext cx="1756410" cy="172085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324347" y="5099503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条对称轴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66157" y="5099503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条对称轴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637514" y="5082358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条对称轴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609030" y="5085533"/>
            <a:ext cx="1554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条对称轴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6496685" y="2976880"/>
            <a:ext cx="1747520" cy="1764665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382385" y="3815080"/>
            <a:ext cx="1994535" cy="2667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8394700" y="3355975"/>
            <a:ext cx="1720850" cy="918210"/>
          </a:xfrm>
          <a:prstGeom prst="line">
            <a:avLst/>
          </a:prstGeom>
          <a:ln w="31750" cap="rnd">
            <a:solidFill>
              <a:schemeClr val="accent6"/>
            </a:solidFill>
            <a:prstDash val="dash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28" grpId="0"/>
      <p:bldP spid="28" grpId="1"/>
      <p:bldP spid="29" grpId="0"/>
      <p:bldP spid="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/>
          <p:nvPr>
            <p:custDataLst>
              <p:tags r:id="rId1"/>
            </p:custDataLst>
          </p:nvPr>
        </p:nvSpPr>
        <p:spPr>
          <a:xfrm>
            <a:off x="3101340" y="660400"/>
            <a:ext cx="8265795" cy="1087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用手中的卡纸折一折，找出下列各图形中的对称轴，并说明哪一个图形的对称轴最多.</a:t>
            </a:r>
            <a:endParaRPr lang="zh-CN" altLang="en-US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endParaRPr lang="zh-CN" altLang="en-US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Rectangle 3"/>
          <p:cNvSpPr/>
          <p:nvPr>
            <p:custDataLst>
              <p:tags r:id="rId2"/>
            </p:custDataLst>
          </p:nvPr>
        </p:nvSpPr>
        <p:spPr>
          <a:xfrm>
            <a:off x="1785938" y="2485708"/>
            <a:ext cx="1819275" cy="1120775"/>
          </a:xfrm>
          <a:prstGeom prst="rect">
            <a:avLst/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AutoShape 4"/>
          <p:cNvSpPr/>
          <p:nvPr>
            <p:custDataLst>
              <p:tags r:id="rId3"/>
            </p:custDataLst>
          </p:nvPr>
        </p:nvSpPr>
        <p:spPr>
          <a:xfrm>
            <a:off x="4229100" y="2430145"/>
            <a:ext cx="2133600" cy="1066800"/>
          </a:xfrm>
          <a:prstGeom prst="diamond">
            <a:avLst/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5"/>
          <p:cNvSpPr/>
          <p:nvPr>
            <p:custDataLst>
              <p:tags r:id="rId4"/>
            </p:custDataLst>
          </p:nvPr>
        </p:nvSpPr>
        <p:spPr>
          <a:xfrm>
            <a:off x="6918325" y="2382520"/>
            <a:ext cx="1066800" cy="1111250"/>
          </a:xfrm>
          <a:prstGeom prst="rect">
            <a:avLst/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Oval 6"/>
          <p:cNvSpPr/>
          <p:nvPr>
            <p:custDataLst>
              <p:tags r:id="rId5"/>
            </p:custDataLst>
          </p:nvPr>
        </p:nvSpPr>
        <p:spPr>
          <a:xfrm>
            <a:off x="8724900" y="2277745"/>
            <a:ext cx="1371600" cy="1295400"/>
          </a:xfrm>
          <a:prstGeom prst="ellipse">
            <a:avLst/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AutoShape 8"/>
          <p:cNvSpPr/>
          <p:nvPr>
            <p:custDataLst>
              <p:tags r:id="rId6"/>
            </p:custDataLst>
          </p:nvPr>
        </p:nvSpPr>
        <p:spPr>
          <a:xfrm>
            <a:off x="3300730" y="3863658"/>
            <a:ext cx="1066800" cy="1752600"/>
          </a:xfrm>
          <a:prstGeom prst="triangle">
            <a:avLst>
              <a:gd name="adj" fmla="val 50000"/>
            </a:avLst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AutoShape 9"/>
          <p:cNvSpPr/>
          <p:nvPr>
            <p:custDataLst>
              <p:tags r:id="rId7"/>
            </p:custDataLst>
          </p:nvPr>
        </p:nvSpPr>
        <p:spPr>
          <a:xfrm>
            <a:off x="5121593" y="4028758"/>
            <a:ext cx="1676400" cy="1371600"/>
          </a:xfrm>
          <a:prstGeom prst="triangle">
            <a:avLst>
              <a:gd name="adj" fmla="val 50000"/>
            </a:avLst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Line 10"/>
          <p:cNvSpPr/>
          <p:nvPr>
            <p:custDataLst>
              <p:tags r:id="rId8"/>
            </p:custDataLst>
          </p:nvPr>
        </p:nvSpPr>
        <p:spPr>
          <a:xfrm>
            <a:off x="2661285" y="2312035"/>
            <a:ext cx="635" cy="1544320"/>
          </a:xfrm>
          <a:prstGeom prst="line">
            <a:avLst/>
          </a:prstGeom>
          <a:ln w="15875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Line 11"/>
          <p:cNvSpPr/>
          <p:nvPr>
            <p:custDataLst>
              <p:tags r:id="rId9"/>
            </p:custDataLst>
          </p:nvPr>
        </p:nvSpPr>
        <p:spPr>
          <a:xfrm>
            <a:off x="1572260" y="3061335"/>
            <a:ext cx="2289175" cy="635"/>
          </a:xfrm>
          <a:prstGeom prst="line">
            <a:avLst/>
          </a:prstGeom>
          <a:ln w="15875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Line 12"/>
          <p:cNvSpPr/>
          <p:nvPr>
            <p:custDataLst>
              <p:tags r:id="rId10"/>
            </p:custDataLst>
          </p:nvPr>
        </p:nvSpPr>
        <p:spPr>
          <a:xfrm>
            <a:off x="4076700" y="2963545"/>
            <a:ext cx="2514600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Line 13"/>
          <p:cNvSpPr/>
          <p:nvPr>
            <p:custDataLst>
              <p:tags r:id="rId11"/>
            </p:custDataLst>
          </p:nvPr>
        </p:nvSpPr>
        <p:spPr>
          <a:xfrm>
            <a:off x="5295900" y="2082165"/>
            <a:ext cx="635" cy="161734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Line 14"/>
          <p:cNvSpPr/>
          <p:nvPr>
            <p:custDataLst>
              <p:tags r:id="rId12"/>
            </p:custDataLst>
          </p:nvPr>
        </p:nvSpPr>
        <p:spPr>
          <a:xfrm>
            <a:off x="7450455" y="2030730"/>
            <a:ext cx="635" cy="164528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Line 15"/>
          <p:cNvSpPr/>
          <p:nvPr>
            <p:custDataLst>
              <p:tags r:id="rId13"/>
            </p:custDataLst>
          </p:nvPr>
        </p:nvSpPr>
        <p:spPr>
          <a:xfrm>
            <a:off x="6667500" y="2919730"/>
            <a:ext cx="1600200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Line 16"/>
          <p:cNvSpPr/>
          <p:nvPr>
            <p:custDataLst>
              <p:tags r:id="rId14"/>
            </p:custDataLst>
          </p:nvPr>
        </p:nvSpPr>
        <p:spPr>
          <a:xfrm flipH="1">
            <a:off x="6755765" y="2147570"/>
            <a:ext cx="1442085" cy="150749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Line 17"/>
          <p:cNvSpPr/>
          <p:nvPr>
            <p:custDataLst>
              <p:tags r:id="rId15"/>
            </p:custDataLst>
          </p:nvPr>
        </p:nvSpPr>
        <p:spPr>
          <a:xfrm>
            <a:off x="6641465" y="2092960"/>
            <a:ext cx="1511935" cy="156083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Line 18"/>
          <p:cNvSpPr/>
          <p:nvPr>
            <p:custDataLst>
              <p:tags r:id="rId16"/>
            </p:custDataLst>
          </p:nvPr>
        </p:nvSpPr>
        <p:spPr>
          <a:xfrm>
            <a:off x="9417685" y="2026920"/>
            <a:ext cx="635" cy="179895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Line 19"/>
          <p:cNvSpPr/>
          <p:nvPr>
            <p:custDataLst>
              <p:tags r:id="rId17"/>
            </p:custDataLst>
          </p:nvPr>
        </p:nvSpPr>
        <p:spPr>
          <a:xfrm>
            <a:off x="3834130" y="3657600"/>
            <a:ext cx="635" cy="213423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Line 20"/>
          <p:cNvSpPr/>
          <p:nvPr>
            <p:custDataLst>
              <p:tags r:id="rId18"/>
            </p:custDataLst>
          </p:nvPr>
        </p:nvSpPr>
        <p:spPr>
          <a:xfrm>
            <a:off x="5959793" y="3723958"/>
            <a:ext cx="0" cy="20574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Line 21"/>
          <p:cNvSpPr/>
          <p:nvPr>
            <p:custDataLst>
              <p:tags r:id="rId19"/>
            </p:custDataLst>
          </p:nvPr>
        </p:nvSpPr>
        <p:spPr>
          <a:xfrm flipV="1">
            <a:off x="4713288" y="4340543"/>
            <a:ext cx="2209800" cy="12954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Line 22"/>
          <p:cNvSpPr/>
          <p:nvPr>
            <p:custDataLst>
              <p:tags r:id="rId20"/>
            </p:custDataLst>
          </p:nvPr>
        </p:nvSpPr>
        <p:spPr>
          <a:xfrm>
            <a:off x="4948238" y="4270058"/>
            <a:ext cx="2362200" cy="14478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AutoShape 23"/>
          <p:cNvSpPr/>
          <p:nvPr>
            <p:custDataLst>
              <p:tags r:id="rId21"/>
            </p:custDataLst>
          </p:nvPr>
        </p:nvSpPr>
        <p:spPr>
          <a:xfrm>
            <a:off x="7548563" y="4181158"/>
            <a:ext cx="1371600" cy="1143000"/>
          </a:xfrm>
          <a:prstGeom prst="hexagon">
            <a:avLst>
              <a:gd name="adj" fmla="val 30000"/>
              <a:gd name="vf" fmla="val 115470"/>
            </a:avLst>
          </a:prstGeom>
          <a:solidFill>
            <a:srgbClr val="A7C6E5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defTabSz="914400"/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Line 24"/>
          <p:cNvSpPr/>
          <p:nvPr>
            <p:custDataLst>
              <p:tags r:id="rId22"/>
            </p:custDataLst>
          </p:nvPr>
        </p:nvSpPr>
        <p:spPr>
          <a:xfrm>
            <a:off x="7798118" y="4054158"/>
            <a:ext cx="990600" cy="16002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Line 25"/>
          <p:cNvSpPr/>
          <p:nvPr>
            <p:custDataLst>
              <p:tags r:id="rId23"/>
            </p:custDataLst>
          </p:nvPr>
        </p:nvSpPr>
        <p:spPr>
          <a:xfrm flipH="1">
            <a:off x="7777480" y="3919220"/>
            <a:ext cx="946150" cy="161988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Line 26"/>
          <p:cNvSpPr/>
          <p:nvPr>
            <p:custDataLst>
              <p:tags r:id="rId24"/>
            </p:custDataLst>
          </p:nvPr>
        </p:nvSpPr>
        <p:spPr>
          <a:xfrm>
            <a:off x="7319963" y="4755833"/>
            <a:ext cx="1752600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Line 27"/>
          <p:cNvSpPr/>
          <p:nvPr>
            <p:custDataLst>
              <p:tags r:id="rId25"/>
            </p:custDataLst>
          </p:nvPr>
        </p:nvSpPr>
        <p:spPr>
          <a:xfrm>
            <a:off x="8234363" y="3876358"/>
            <a:ext cx="0" cy="19050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Line 28"/>
          <p:cNvSpPr/>
          <p:nvPr>
            <p:custDataLst>
              <p:tags r:id="rId26"/>
            </p:custDataLst>
          </p:nvPr>
        </p:nvSpPr>
        <p:spPr>
          <a:xfrm>
            <a:off x="7396163" y="4243388"/>
            <a:ext cx="1600200" cy="9906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Line 29"/>
          <p:cNvSpPr/>
          <p:nvPr>
            <p:custDataLst>
              <p:tags r:id="rId27"/>
            </p:custDataLst>
          </p:nvPr>
        </p:nvSpPr>
        <p:spPr>
          <a:xfrm flipV="1">
            <a:off x="7548563" y="4319588"/>
            <a:ext cx="1447800" cy="8382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Line 30"/>
          <p:cNvSpPr/>
          <p:nvPr>
            <p:custDataLst>
              <p:tags r:id="rId28"/>
            </p:custDataLst>
          </p:nvPr>
        </p:nvSpPr>
        <p:spPr>
          <a:xfrm>
            <a:off x="9410700" y="2328545"/>
            <a:ext cx="0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Line 31"/>
          <p:cNvSpPr/>
          <p:nvPr>
            <p:custDataLst>
              <p:tags r:id="rId29"/>
            </p:custDataLst>
          </p:nvPr>
        </p:nvSpPr>
        <p:spPr>
          <a:xfrm>
            <a:off x="9537700" y="2455545"/>
            <a:ext cx="0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Line 18"/>
          <p:cNvSpPr/>
          <p:nvPr>
            <p:custDataLst>
              <p:tags r:id="rId30"/>
            </p:custDataLst>
          </p:nvPr>
        </p:nvSpPr>
        <p:spPr>
          <a:xfrm flipH="1">
            <a:off x="9250045" y="1934210"/>
            <a:ext cx="361950" cy="188658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Line 18"/>
          <p:cNvSpPr/>
          <p:nvPr>
            <p:custDataLst>
              <p:tags r:id="rId31"/>
            </p:custDataLst>
          </p:nvPr>
        </p:nvSpPr>
        <p:spPr>
          <a:xfrm flipH="1">
            <a:off x="9132570" y="1859915"/>
            <a:ext cx="653415" cy="197866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Line 18"/>
          <p:cNvSpPr/>
          <p:nvPr>
            <p:custDataLst>
              <p:tags r:id="rId32"/>
            </p:custDataLst>
          </p:nvPr>
        </p:nvSpPr>
        <p:spPr>
          <a:xfrm flipH="1">
            <a:off x="8861425" y="2126615"/>
            <a:ext cx="1202690" cy="155130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Line 18"/>
          <p:cNvSpPr/>
          <p:nvPr>
            <p:custDataLst>
              <p:tags r:id="rId33"/>
            </p:custDataLst>
          </p:nvPr>
        </p:nvSpPr>
        <p:spPr>
          <a:xfrm>
            <a:off x="9159875" y="2049145"/>
            <a:ext cx="492125" cy="170307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Line 18"/>
          <p:cNvSpPr/>
          <p:nvPr>
            <p:custDataLst>
              <p:tags r:id="rId34"/>
            </p:custDataLst>
          </p:nvPr>
        </p:nvSpPr>
        <p:spPr>
          <a:xfrm>
            <a:off x="8796338" y="2201545"/>
            <a:ext cx="1235075" cy="1482725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Line 18"/>
          <p:cNvSpPr/>
          <p:nvPr>
            <p:custDataLst>
              <p:tags r:id="rId35"/>
            </p:custDataLst>
          </p:nvPr>
        </p:nvSpPr>
        <p:spPr>
          <a:xfrm>
            <a:off x="8575675" y="2485708"/>
            <a:ext cx="1520825" cy="83820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t" anchorCtr="0"/>
          <a:lstStyle/>
          <a:p>
            <a:pPr defTabSz="914400"/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8260715" y="3051810"/>
            <a:ext cx="1193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...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68984" y="751735"/>
            <a:ext cx="2017968" cy="885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26" grpId="0" bldLvl="0" animBg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8" b="10271"/>
          <a:stretch>
            <a:fillRect/>
          </a:stretch>
        </p:blipFill>
        <p:spPr>
          <a:xfrm>
            <a:off x="9131300" y="3952875"/>
            <a:ext cx="2212975" cy="2331720"/>
          </a:xfrm>
          <a:custGeom>
            <a:avLst/>
            <a:gdLst>
              <a:gd name="connsiteX0" fmla="*/ 0 w 5635244"/>
              <a:gd name="connsiteY0" fmla="*/ 0 h 5935360"/>
              <a:gd name="connsiteX1" fmla="*/ 5635244 w 5635244"/>
              <a:gd name="connsiteY1" fmla="*/ 0 h 5935360"/>
              <a:gd name="connsiteX2" fmla="*/ 5635244 w 5635244"/>
              <a:gd name="connsiteY2" fmla="*/ 5935360 h 5935360"/>
              <a:gd name="connsiteX3" fmla="*/ 0 w 5635244"/>
              <a:gd name="connsiteY3" fmla="*/ 5935360 h 593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244" h="5935360">
                <a:moveTo>
                  <a:pt x="0" y="0"/>
                </a:moveTo>
                <a:lnTo>
                  <a:pt x="5635244" y="0"/>
                </a:lnTo>
                <a:lnTo>
                  <a:pt x="5635244" y="5935360"/>
                </a:lnTo>
                <a:lnTo>
                  <a:pt x="0" y="5935360"/>
                </a:lnTo>
                <a:close/>
              </a:path>
            </a:pathLst>
          </a:custGeom>
        </p:spPr>
      </p:pic>
      <p:grpSp>
        <p:nvGrpSpPr>
          <p:cNvPr id="9" name="组合 8"/>
          <p:cNvGrpSpPr/>
          <p:nvPr/>
        </p:nvGrpSpPr>
        <p:grpSpPr>
          <a:xfrm>
            <a:off x="2240915" y="1503680"/>
            <a:ext cx="7179945" cy="4048125"/>
            <a:chOff x="911860" y="1485265"/>
            <a:chExt cx="10014585" cy="4743450"/>
          </a:xfrm>
        </p:grpSpPr>
        <p:grpSp>
          <p:nvGrpSpPr>
            <p:cNvPr id="10" name="组合 9"/>
            <p:cNvGrpSpPr/>
            <p:nvPr/>
          </p:nvGrpSpPr>
          <p:grpSpPr>
            <a:xfrm>
              <a:off x="911860" y="1485265"/>
              <a:ext cx="10014585" cy="4743450"/>
              <a:chOff x="2250010" y="7090954"/>
              <a:chExt cx="494539" cy="1037059"/>
            </a:xfrm>
          </p:grpSpPr>
          <p:sp>
            <p:nvSpPr>
              <p:cNvPr id="13" name="矩形: 圆角 80"/>
              <p:cNvSpPr/>
              <p:nvPr/>
            </p:nvSpPr>
            <p:spPr>
              <a:xfrm>
                <a:off x="2255300" y="7166413"/>
                <a:ext cx="489249" cy="961600"/>
              </a:xfrm>
              <a:prstGeom prst="roundRect">
                <a:avLst/>
              </a:prstGeom>
              <a:pattFill prst="pct5">
                <a:fgClr>
                  <a:schemeClr val="tx1"/>
                </a:fgClr>
                <a:bgClr>
                  <a:srgbClr val="00AEFF"/>
                </a:bgClr>
              </a:pattFill>
              <a:ln w="38100">
                <a:solidFill>
                  <a:srgbClr val="5144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algn="ctr"/>
                <a:endParaRPr lang="zh-CN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矩形: 圆角 90"/>
              <p:cNvSpPr/>
              <p:nvPr/>
            </p:nvSpPr>
            <p:spPr>
              <a:xfrm>
                <a:off x="2250010" y="7090954"/>
                <a:ext cx="490102" cy="986589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5144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/>
                    <a:ea typeface="阿里巴巴普惠体 R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endParaRPr lang="zh-CN" altLang="en-US" sz="2700">
                  <a:solidFill>
                    <a:schemeClr val="tx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226027" y="1776595"/>
              <a:ext cx="9296400" cy="386693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/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/>
                  <a:ea typeface="宋体" panose="02010600030101010101" pitchFamily="2" charset="-122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2800" b="1" kern="100" dirty="0">
                  <a:solidFill>
                    <a:srgbClr val="FF0000"/>
                  </a:solidFill>
                  <a:effectLst/>
                  <a:latin typeface="+mn-lt"/>
                  <a:ea typeface="+mn-ea"/>
                  <a:cs typeface="Courier New" panose="02070309020205020404" pitchFamily="49" charset="0"/>
                </a:rPr>
                <a:t>注意</a:t>
              </a:r>
              <a:r>
                <a:rPr lang="en-US" altLang="zh-CN" sz="2800" kern="100" dirty="0">
                  <a:effectLst/>
                  <a:latin typeface="+mn-lt"/>
                  <a:ea typeface="+mn-ea"/>
                  <a:cs typeface="Courier New" panose="02070309020205020404" pitchFamily="49" charset="0"/>
                </a:rPr>
                <a:t>:(1)</a:t>
              </a:r>
              <a:r>
                <a:rPr lang="zh-CN" altLang="zh-CN" sz="2800" kern="100" dirty="0">
                  <a:effectLst/>
                  <a:latin typeface="+mn-lt"/>
                  <a:ea typeface="+mn-ea"/>
                  <a:cs typeface="Times New Roman" panose="02020603050405020304" pitchFamily="18" charset="0"/>
                </a:rPr>
                <a:t>对称轴是一条直线，而不是线段或射线</a:t>
              </a:r>
              <a:r>
                <a:rPr lang="en-US" altLang="zh-CN" sz="2800" kern="100" dirty="0">
                  <a:effectLst/>
                  <a:latin typeface="+mn-lt"/>
                  <a:ea typeface="+mn-ea"/>
                  <a:cs typeface="Courier New" panose="02070309020205020404" pitchFamily="49" charset="0"/>
                </a:rPr>
                <a:t>.</a:t>
              </a:r>
              <a:endParaRPr lang="zh-CN" altLang="zh-CN" sz="2800" kern="100" dirty="0">
                <a:effectLst/>
                <a:latin typeface="+mn-lt"/>
                <a:ea typeface="+mn-ea"/>
                <a:cs typeface="Courier New" panose="02070309020205020404" pitchFamily="49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en-US" altLang="zh-CN" sz="2800" kern="100" dirty="0">
                  <a:effectLst/>
                  <a:latin typeface="+mn-lt"/>
                  <a:ea typeface="+mn-ea"/>
                  <a:cs typeface="Times New Roman" panose="02020603050405020304" pitchFamily="18" charset="0"/>
                </a:rPr>
                <a:t>(2)</a:t>
              </a:r>
              <a:r>
                <a:rPr lang="zh-CN" altLang="zh-CN" sz="2800" kern="100" dirty="0">
                  <a:effectLst/>
                  <a:latin typeface="+mn-lt"/>
                  <a:ea typeface="+mn-ea"/>
                  <a:cs typeface="Times New Roman" panose="02020603050405020304" pitchFamily="18" charset="0"/>
                </a:rPr>
                <a:t>一个轴对称图形的对称轴可以有一条，也可以有两条，还可以有无数条，要视图形具体分析判定</a:t>
              </a:r>
              <a:r>
                <a:rPr lang="en-US" altLang="zh-CN" sz="2800" kern="100" dirty="0">
                  <a:effectLst/>
                  <a:latin typeface="+mn-lt"/>
                  <a:ea typeface="+mn-ea"/>
                  <a:cs typeface="Times New Roman" panose="02020603050405020304" pitchFamily="18" charset="0"/>
                </a:rPr>
                <a:t>.</a:t>
              </a:r>
              <a:endParaRPr lang="zh-CN" altLang="zh-CN" sz="2800" kern="100" dirty="0">
                <a:effectLst/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0" name="图片 19" descr="图层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4925" y="-366395"/>
            <a:ext cx="909955" cy="74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20" y="3821430"/>
            <a:ext cx="5764530" cy="193294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821079" y="669925"/>
            <a:ext cx="7010376" cy="705079"/>
            <a:chOff x="762024" y="1200150"/>
            <a:chExt cx="7010376" cy="705079"/>
          </a:xfrm>
        </p:grpSpPr>
        <p:grpSp>
          <p:nvGrpSpPr>
            <p:cNvPr id="8" name="组合 7"/>
            <p:cNvGrpSpPr/>
            <p:nvPr/>
          </p:nvGrpSpPr>
          <p:grpSpPr>
            <a:xfrm>
              <a:off x="762024" y="1219019"/>
              <a:ext cx="1603903" cy="686210"/>
              <a:chOff x="7158948" y="1244449"/>
              <a:chExt cx="1736035" cy="83834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7255917" y="1350158"/>
                <a:ext cx="1639066" cy="7326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algn="ctr"/>
                <a:endParaRPr lang="zh-CN" altLang="en-US" sz="1000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158948" y="1244449"/>
                <a:ext cx="1640949" cy="72007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700" b="1" dirty="0">
                    <a:solidFill>
                      <a:schemeClr val="tx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</a:rPr>
                  <a:t>探究</a:t>
                </a:r>
                <a:r>
                  <a:rPr lang="zh-CN" altLang="en-US" sz="2700" b="1" dirty="0">
                    <a:solidFill>
                      <a:schemeClr val="tx1"/>
                    </a:solidFill>
                    <a:cs typeface="阿里巴巴普惠体 R" panose="00020600040101010101" pitchFamily="18" charset="-122"/>
                  </a:rPr>
                  <a:t>二</a:t>
                </a:r>
                <a:endParaRPr lang="zh-CN" altLang="en-US" sz="2700" b="1" dirty="0">
                  <a:solidFill>
                    <a:schemeClr val="tx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</a:endParaRPr>
              </a:p>
            </p:txBody>
          </p:sp>
        </p:grpSp>
        <p:sp>
          <p:nvSpPr>
            <p:cNvPr id="13" name="矩形: 圆角 5"/>
            <p:cNvSpPr/>
            <p:nvPr/>
          </p:nvSpPr>
          <p:spPr>
            <a:xfrm>
              <a:off x="2455516" y="1200150"/>
              <a:ext cx="5316884" cy="7048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两个图形关于某条直线成轴对称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78354" y="1793542"/>
            <a:ext cx="8154036" cy="1609423"/>
            <a:chOff x="923607" y="3733800"/>
            <a:chExt cx="8154036" cy="1609423"/>
          </a:xfrm>
        </p:grpSpPr>
        <p:grpSp>
          <p:nvGrpSpPr>
            <p:cNvPr id="15" name="组合 14"/>
            <p:cNvGrpSpPr/>
            <p:nvPr/>
          </p:nvGrpSpPr>
          <p:grpSpPr>
            <a:xfrm>
              <a:off x="923607" y="3733800"/>
              <a:ext cx="8154036" cy="1609423"/>
              <a:chOff x="457200" y="1274232"/>
              <a:chExt cx="8154036" cy="1609423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733381" y="2081399"/>
                <a:ext cx="7420019" cy="662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800" kern="100" dirty="0"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我们再看图</a:t>
                </a:r>
                <a:r>
                  <a:rPr lang="en-US" altLang="zh-CN" sz="2800" kern="100" dirty="0"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9.1.3</a:t>
                </a:r>
                <a:r>
                  <a:rPr lang="zh-CN" altLang="en-US" sz="2800" kern="100" dirty="0"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，这两组图形有什么共同特点？</a:t>
                </a:r>
                <a:endParaRPr lang="en-US" altLang="zh-CN" sz="2800" kern="100" dirty="0"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圆角矩形 3"/>
              <p:cNvSpPr/>
              <p:nvPr/>
            </p:nvSpPr>
            <p:spPr>
              <a:xfrm>
                <a:off x="457200" y="1274232"/>
                <a:ext cx="8154036" cy="1609423"/>
              </a:xfrm>
              <a:custGeom>
                <a:avLst/>
                <a:gdLst>
                  <a:gd name="connsiteX0" fmla="*/ 0 w 10439400"/>
                  <a:gd name="connsiteY0" fmla="*/ 673960 h 4043681"/>
                  <a:gd name="connsiteX1" fmla="*/ 673960 w 10439400"/>
                  <a:gd name="connsiteY1" fmla="*/ 0 h 4043681"/>
                  <a:gd name="connsiteX2" fmla="*/ 9765440 w 10439400"/>
                  <a:gd name="connsiteY2" fmla="*/ 0 h 4043681"/>
                  <a:gd name="connsiteX3" fmla="*/ 10439400 w 10439400"/>
                  <a:gd name="connsiteY3" fmla="*/ 673960 h 4043681"/>
                  <a:gd name="connsiteX4" fmla="*/ 10439400 w 10439400"/>
                  <a:gd name="connsiteY4" fmla="*/ 3369721 h 4043681"/>
                  <a:gd name="connsiteX5" fmla="*/ 9765440 w 10439400"/>
                  <a:gd name="connsiteY5" fmla="*/ 4043681 h 4043681"/>
                  <a:gd name="connsiteX6" fmla="*/ 673960 w 10439400"/>
                  <a:gd name="connsiteY6" fmla="*/ 4043681 h 4043681"/>
                  <a:gd name="connsiteX7" fmla="*/ 0 w 10439400"/>
                  <a:gd name="connsiteY7" fmla="*/ 3369721 h 4043681"/>
                  <a:gd name="connsiteX8" fmla="*/ 0 w 10439400"/>
                  <a:gd name="connsiteY8" fmla="*/ 673960 h 404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39400" h="4043681" extrusionOk="0">
                    <a:moveTo>
                      <a:pt x="0" y="673960"/>
                    </a:moveTo>
                    <a:cubicBezTo>
                      <a:pt x="11596" y="267158"/>
                      <a:pt x="286480" y="-15401"/>
                      <a:pt x="673960" y="0"/>
                    </a:cubicBezTo>
                    <a:cubicBezTo>
                      <a:pt x="1987044" y="-70450"/>
                      <a:pt x="5736006" y="27266"/>
                      <a:pt x="9765440" y="0"/>
                    </a:cubicBezTo>
                    <a:cubicBezTo>
                      <a:pt x="10125170" y="12005"/>
                      <a:pt x="10473968" y="353384"/>
                      <a:pt x="10439400" y="673960"/>
                    </a:cubicBezTo>
                    <a:cubicBezTo>
                      <a:pt x="10478060" y="1989271"/>
                      <a:pt x="10597593" y="2970335"/>
                      <a:pt x="10439400" y="3369721"/>
                    </a:cubicBezTo>
                    <a:cubicBezTo>
                      <a:pt x="10455201" y="3763775"/>
                      <a:pt x="10144930" y="4076171"/>
                      <a:pt x="9765440" y="4043681"/>
                    </a:cubicBezTo>
                    <a:cubicBezTo>
                      <a:pt x="7890333" y="3875530"/>
                      <a:pt x="3535454" y="4151900"/>
                      <a:pt x="673960" y="4043681"/>
                    </a:cubicBezTo>
                    <a:cubicBezTo>
                      <a:pt x="316694" y="4061025"/>
                      <a:pt x="-4902" y="3715758"/>
                      <a:pt x="0" y="3369721"/>
                    </a:cubicBezTo>
                    <a:cubicBezTo>
                      <a:pt x="27876" y="2732439"/>
                      <a:pt x="151737" y="1613425"/>
                      <a:pt x="0" y="67396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2682" y="3817067"/>
              <a:ext cx="2286000" cy="7239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623685" y="4118105"/>
            <a:ext cx="5133234" cy="1552503"/>
            <a:chOff x="5715000" y="4201925"/>
            <a:chExt cx="5133234" cy="1552503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9484254" y="4390448"/>
              <a:ext cx="1363980" cy="1363980"/>
            </a:xfrm>
            <a:prstGeom prst="rect">
              <a:avLst/>
            </a:prstGeom>
          </p:spPr>
        </p:pic>
        <p:sp>
          <p:nvSpPr>
            <p:cNvPr id="21" name="圆角矩形 2"/>
            <p:cNvSpPr/>
            <p:nvPr/>
          </p:nvSpPr>
          <p:spPr>
            <a:xfrm>
              <a:off x="5715000" y="4201925"/>
              <a:ext cx="3631460" cy="1552503"/>
            </a:xfrm>
            <a:prstGeom prst="roundRect">
              <a:avLst/>
            </a:prstGeom>
            <a:noFill/>
            <a:ln w="19050">
              <a:solidFill>
                <a:schemeClr val="accent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zh-CN" sz="2400" kern="100" dirty="0">
                  <a:solidFill>
                    <a:srgbClr val="FF0000"/>
                  </a:solidFill>
                  <a:effectLst/>
                  <a:cs typeface="Times New Roman" panose="02020603050405020304" pitchFamily="18" charset="0"/>
                </a:rPr>
                <a:t>每一组里，某一边的图形沿虚线对折之后与另一边的图形完全重合</a:t>
              </a:r>
              <a:r>
                <a:rPr lang="en-US" altLang="zh-CN" sz="2400" kern="100" dirty="0">
                  <a:solidFill>
                    <a:srgbClr val="FF0000"/>
                  </a:solidFill>
                  <a:effectLst/>
                  <a:cs typeface="Times New Roman" panose="02020603050405020304" pitchFamily="18" charset="0"/>
                </a:rPr>
                <a:t>.</a:t>
              </a:r>
              <a:endParaRPr lang="zh-CN" altLang="zh-CN" sz="2400" kern="100" dirty="0">
                <a:solidFill>
                  <a:srgbClr val="FF0000"/>
                </a:solidFill>
                <a:effectLst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192530" y="2489835"/>
            <a:ext cx="9806305" cy="2453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6050" y="2649220"/>
          <a:ext cx="9360000" cy="2124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r:id="rId3" imgW="5286375" imgH="1200150" progId="Word.Document.12">
                  <p:embed/>
                </p:oleObj>
              </mc:Choice>
              <mc:Fallback>
                <p:oleObj r:id="rId3" imgW="5286375" imgH="1200150" progId="Word.Document.12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6050" y="2649220"/>
                        <a:ext cx="9360000" cy="2124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15" y="4998085"/>
            <a:ext cx="1359535" cy="134493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944097" y="845736"/>
            <a:ext cx="2291080" cy="1090930"/>
            <a:chOff x="6576" y="2133"/>
            <a:chExt cx="3608" cy="1718"/>
          </a:xfrm>
        </p:grpSpPr>
        <p:sp>
          <p:nvSpPr>
            <p:cNvPr id="16" name="文本框 15"/>
            <p:cNvSpPr txBox="1"/>
            <p:nvPr/>
          </p:nvSpPr>
          <p:spPr>
            <a:xfrm>
              <a:off x="8160" y="2640"/>
              <a:ext cx="2024" cy="8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defTabSz="914400">
                <a:defRPr sz="13000" b="1" spc="300">
                  <a:solidFill>
                    <a:srgbClr val="005B60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</a:defRPr>
              </a:lvl1pPr>
            </a:lstStyle>
            <a:p>
              <a:r>
                <a:rPr lang="zh-CN" altLang="en-US" sz="3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概括</a:t>
              </a:r>
              <a:endParaRPr lang="zh-CN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 descr="乐高玩具&#10;&#10;中度可信度描述已自动生成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" y="2133"/>
              <a:ext cx="1719" cy="171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685164" y="1385347"/>
            <a:ext cx="10146258" cy="723900"/>
            <a:chOff x="685164" y="1385347"/>
            <a:chExt cx="10146258" cy="723900"/>
          </a:xfrm>
        </p:grpSpPr>
        <p:sp>
          <p:nvSpPr>
            <p:cNvPr id="30" name="文本框 29"/>
            <p:cNvSpPr txBox="1"/>
            <p:nvPr/>
          </p:nvSpPr>
          <p:spPr>
            <a:xfrm>
              <a:off x="2907400" y="1523285"/>
              <a:ext cx="79240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你能举出日常生活中两个图形成轴对称的例子吗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?</a:t>
              </a:r>
              <a:endParaRPr lang="zh-CN" altLang="en-US" sz="2400" dirty="0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164" y="1385347"/>
              <a:ext cx="2286000" cy="723900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925591"/>
            <a:ext cx="2553336" cy="194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11" y="2622564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10102215" y="4378960"/>
            <a:ext cx="1561465" cy="1928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7172" y="1569085"/>
            <a:ext cx="10136558" cy="1388745"/>
            <a:chOff x="657172" y="1752600"/>
            <a:chExt cx="10136558" cy="138874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9200" y="1752600"/>
              <a:ext cx="1954530" cy="138874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657172" y="1863993"/>
              <a:ext cx="7724828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请你标出图中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A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、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B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、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C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三点的对称点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A</a:t>
              </a:r>
              <a:r>
                <a:rPr lang="en-US" altLang="zh-CN" sz="2400" kern="100" baseline="-25000" dirty="0">
                  <a:effectLst/>
                  <a:cs typeface="Times New Roman" panose="02020603050405020304" pitchFamily="18" charset="0"/>
                </a:rPr>
                <a:t>1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、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B</a:t>
              </a:r>
              <a:r>
                <a:rPr lang="en-US" altLang="zh-CN" sz="2400" kern="100" baseline="-25000" dirty="0">
                  <a:effectLst/>
                  <a:cs typeface="Times New Roman" panose="02020603050405020304" pitchFamily="18" charset="0"/>
                </a:rPr>
                <a:t>1</a:t>
              </a:r>
              <a:r>
                <a:rPr lang="zh-CN" altLang="en-US" sz="2400" kern="100" dirty="0">
                  <a:effectLst/>
                  <a:cs typeface="Times New Roman" panose="02020603050405020304" pitchFamily="18" charset="0"/>
                </a:rPr>
                <a:t>、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C</a:t>
              </a:r>
              <a:r>
                <a:rPr lang="en-US" altLang="zh-CN" sz="2400" kern="100" baseline="-25000" dirty="0">
                  <a:effectLst/>
                  <a:cs typeface="Times New Roman" panose="02020603050405020304" pitchFamily="18" charset="0"/>
                </a:rPr>
                <a:t>1</a:t>
              </a:r>
              <a:r>
                <a:rPr lang="en-US" altLang="zh-CN" sz="2400" kern="100" dirty="0">
                  <a:effectLst/>
                  <a:cs typeface="Times New Roman" panose="02020603050405020304" pitchFamily="18" charset="0"/>
                </a:rPr>
                <a:t>.</a:t>
              </a:r>
              <a:endParaRPr lang="zh-CN" altLang="zh-CN" sz="2400" kern="100" dirty="0">
                <a:effectLst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172" y="1001663"/>
            <a:ext cx="2186305" cy="6788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499" y="3136646"/>
            <a:ext cx="3607084" cy="23599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975" y="3145155"/>
            <a:ext cx="4008755" cy="24174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00390" y="3309620"/>
            <a:ext cx="529590" cy="4686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en-US" altLang="zh-CN" sz="2200" i="1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200" baseline="-250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81975" y="4762500"/>
            <a:ext cx="548005" cy="4686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en-US" altLang="zh-CN" sz="2200" i="1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200" baseline="-250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801100" y="4787265"/>
            <a:ext cx="529590" cy="4686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en-US" altLang="zh-CN" sz="2200" i="1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2200" baseline="-250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2024" y="600710"/>
            <a:ext cx="7543776" cy="705079"/>
            <a:chOff x="762024" y="1200150"/>
            <a:chExt cx="7543776" cy="705079"/>
          </a:xfrm>
        </p:grpSpPr>
        <p:grpSp>
          <p:nvGrpSpPr>
            <p:cNvPr id="3" name="组合 2"/>
            <p:cNvGrpSpPr/>
            <p:nvPr/>
          </p:nvGrpSpPr>
          <p:grpSpPr>
            <a:xfrm>
              <a:off x="762024" y="1219019"/>
              <a:ext cx="1603903" cy="686210"/>
              <a:chOff x="7158948" y="1244449"/>
              <a:chExt cx="1736035" cy="83834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7255917" y="1350158"/>
                <a:ext cx="1639066" cy="73263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algn="ctr"/>
                <a:endParaRPr lang="zh-CN" altLang="en-US" sz="1000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7158948" y="1244449"/>
                <a:ext cx="1640949" cy="72007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rgbClr val="0100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1pPr>
                <a:lvl2pPr marL="457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2pPr>
                <a:lvl3pPr marL="914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3pPr>
                <a:lvl4pPr marL="1371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4pPr>
                <a:lvl5pPr marL="18288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5pPr>
                <a:lvl6pPr marL="22860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6pPr>
                <a:lvl7pPr marL="27432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7pPr>
                <a:lvl8pPr marL="32004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8pPr>
                <a:lvl9pPr marL="365760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800" b="0" i="0" u="none" strike="noStrike" kern="1200" cap="none" spc="0" normalizeH="0" baseline="0" noProof="0">
                    <a:solidFill>
                      <a:schemeClr val="lt1"/>
                    </a:solidFill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Arial" panose="020B0604020202020204" pitchFamily="34" charset="0"/>
                    <a:sym typeface="Wingdings" panose="05000000000000000000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700" b="1" dirty="0">
                    <a:solidFill>
                      <a:schemeClr val="tx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</a:rPr>
                  <a:t>探究</a:t>
                </a:r>
                <a:r>
                  <a:rPr lang="zh-CN" altLang="en-US" sz="2700" b="1" dirty="0">
                    <a:solidFill>
                      <a:schemeClr val="tx1"/>
                    </a:solidFill>
                    <a:cs typeface="阿里巴巴普惠体 R" panose="00020600040101010101" pitchFamily="18" charset="-122"/>
                  </a:rPr>
                  <a:t>三</a:t>
                </a:r>
                <a:endParaRPr lang="zh-CN" altLang="en-US" sz="2700" b="1" dirty="0">
                  <a:solidFill>
                    <a:schemeClr val="tx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</a:endParaRPr>
              </a:p>
            </p:txBody>
          </p:sp>
        </p:grpSp>
        <p:sp>
          <p:nvSpPr>
            <p:cNvPr id="4" name="矩形: 圆角 5"/>
            <p:cNvSpPr/>
            <p:nvPr/>
          </p:nvSpPr>
          <p:spPr>
            <a:xfrm>
              <a:off x="2455516" y="1200150"/>
              <a:ext cx="5850284" cy="7048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轴对称</a:t>
              </a:r>
              <a:r>
                <a:rPr lang="en-US" altLang="zh-CN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</a:t>
              </a:r>
              <a:r>
                <a:rPr lang="zh-CN" altLang="en-US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或成轴对称图形</a:t>
              </a:r>
              <a:r>
                <a:rPr lang="en-US" altLang="zh-CN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)</a:t>
              </a:r>
              <a:r>
                <a:rPr lang="zh-CN" altLang="en-US" sz="2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的基本特征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72000" y="2123757"/>
            <a:ext cx="6429588" cy="1562735"/>
            <a:chOff x="816397" y="4792107"/>
            <a:chExt cx="6429588" cy="1562735"/>
          </a:xfrm>
        </p:grpSpPr>
        <p:sp>
          <p:nvSpPr>
            <p:cNvPr id="11" name="文本框 10"/>
            <p:cNvSpPr txBox="1"/>
            <p:nvPr/>
          </p:nvSpPr>
          <p:spPr>
            <a:xfrm>
              <a:off x="816397" y="4792107"/>
              <a:ext cx="4839336" cy="1055608"/>
            </a:xfrm>
            <a:prstGeom prst="wedgeRoundRectCallout">
              <a:avLst>
                <a:gd name="adj1" fmla="val 60137"/>
                <a:gd name="adj2" fmla="val 41646"/>
                <a:gd name="adj3" fmla="val 166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思考：如图</a:t>
              </a: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9.1.3</a:t>
              </a: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中，两个图形有什么基本特征？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68794" y1="25709" x2="68794" y2="25709"/>
                          <a14:foregroundMark x1="67553" y1="31383" x2="67553" y2="31383"/>
                          <a14:foregroundMark x1="31560" y1="27837" x2="31560" y2="27837"/>
                          <a14:foregroundMark x1="32801" y1="28901" x2="32801" y2="28901"/>
                          <a14:foregroundMark x1="31206" y1="31383" x2="31206" y2="31383"/>
                          <a14:foregroundMark x1="31738" y1="34220" x2="31738" y2="34220"/>
                        </a14:backgroundRemoval>
                      </a14:imgEffect>
                    </a14:imgLayer>
                  </a14:imgProps>
                </a:ext>
              </a:extLst>
            </a:blip>
            <a:srcRect l="26659" t="13593" r="27123" b="14066"/>
            <a:stretch>
              <a:fillRect/>
            </a:stretch>
          </p:blipFill>
          <p:spPr>
            <a:xfrm>
              <a:off x="6248400" y="4792107"/>
              <a:ext cx="997585" cy="156273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122" y="3697686"/>
            <a:ext cx="5493072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缺角矩形 3"/>
          <p:cNvSpPr/>
          <p:nvPr/>
        </p:nvSpPr>
        <p:spPr>
          <a:xfrm>
            <a:off x="911225" y="2408555"/>
            <a:ext cx="10370185" cy="2656840"/>
          </a:xfrm>
          <a:prstGeom prst="plaqu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 descr="7b0a2020202022776f7264617274223a2022220a7d0a"/>
          <p:cNvSpPr/>
          <p:nvPr/>
        </p:nvSpPr>
        <p:spPr>
          <a:xfrm>
            <a:off x="1416050" y="1574165"/>
            <a:ext cx="5892800" cy="739140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rthographicFront"/>
              <a:lightRig rig="flat" dir="t">
                <a:rot lat="0" lon="0" rev="0"/>
              </a:lightRig>
            </a:scene3d>
            <a:sp3d prstMaterial="matte">
              <a:contourClr>
                <a:srgbClr val="FFFFFF"/>
              </a:contourClr>
            </a:sp3d>
          </a:bodyPr>
          <a:lstStyle/>
          <a:p>
            <a:pPr algn="ctr"/>
            <a:r>
              <a:rPr lang="zh-CN" altLang="en-US" sz="4400" b="1">
                <a:ln w="9525">
                  <a:solidFill>
                    <a:srgbClr val="FFFFFF"/>
                  </a:solidFill>
                </a:ln>
                <a:solidFill>
                  <a:srgbClr val="EC6279"/>
                </a:solidFill>
                <a:effectLst>
                  <a:outerShdw dist="38100" dir="5400000" sx="103000" sy="103000" algn="t" rotWithShape="0">
                    <a:srgbClr val="69CDFC">
                      <a:alpha val="57000"/>
                    </a:srgbClr>
                  </a:outerShdw>
                </a:effectLst>
                <a:latin typeface="汉仪雅酷黑W" panose="00020600040101010101" charset="-122"/>
                <a:ea typeface="汉仪雅酷黑W" panose="00020600040101010101" charset="-122"/>
              </a:rPr>
              <a:t>轴对称图形的基本特征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6050" y="2621915"/>
          <a:ext cx="9360000" cy="2124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r:id="rId3" imgW="5286375" imgH="1200150" progId="Word.Document.12">
                  <p:embed/>
                </p:oleObj>
              </mc:Choice>
              <mc:Fallback>
                <p:oleObj r:id="rId3" imgW="5286375" imgH="1200150" progId="Word.Document.12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6050" y="2621915"/>
                        <a:ext cx="9360000" cy="2124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0315" y="4998085"/>
            <a:ext cx="1359535" cy="134493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197462" y="630471"/>
            <a:ext cx="2291080" cy="1090930"/>
            <a:chOff x="6576" y="2133"/>
            <a:chExt cx="3608" cy="1718"/>
          </a:xfrm>
        </p:grpSpPr>
        <p:sp>
          <p:nvSpPr>
            <p:cNvPr id="16" name="文本框 15"/>
            <p:cNvSpPr txBox="1"/>
            <p:nvPr/>
          </p:nvSpPr>
          <p:spPr>
            <a:xfrm>
              <a:off x="8160" y="2640"/>
              <a:ext cx="2024" cy="8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defTabSz="914400">
                <a:defRPr sz="13000" b="1" spc="300">
                  <a:solidFill>
                    <a:srgbClr val="005B60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</a:defRPr>
              </a:lvl1pPr>
            </a:lstStyle>
            <a:p>
              <a:r>
                <a:rPr lang="zh-CN" altLang="en-US" sz="3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概括</a:t>
              </a:r>
              <a:endParaRPr lang="zh-CN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 descr="乐高玩具&#10;&#10;中度可信度描述已自动生成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" y="2133"/>
              <a:ext cx="1719" cy="171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72540" y="1764030"/>
          <a:ext cx="9875520" cy="3895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6ED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区别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联系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60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轴对称图形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6ED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2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成轴对称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6ED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" name="文本框 51"/>
          <p:cNvSpPr txBox="1"/>
          <p:nvPr/>
        </p:nvSpPr>
        <p:spPr>
          <a:xfrm>
            <a:off x="3483024" y="2932191"/>
            <a:ext cx="1789430" cy="4298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一个图形；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483024" y="4401447"/>
            <a:ext cx="1789430" cy="4298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两个图形；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483005" y="3496071"/>
            <a:ext cx="2348230" cy="4298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zh-CN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至少一条对称轴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483005" y="4967867"/>
            <a:ext cx="2348230" cy="4298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2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只有一条对称轴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39815" y="3362325"/>
            <a:ext cx="488505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200" i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en-US" sz="220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都能沿着某条直线对折后完全重合</a:t>
            </a:r>
            <a:r>
              <a:rPr lang="en-US" altLang="zh-CN" sz="2200" i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</a:t>
            </a:r>
            <a:endParaRPr lang="zh-CN" altLang="en-US" sz="2200" b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20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60170" y="904875"/>
            <a:ext cx="9471660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3600" b="1">
                <a:solidFill>
                  <a:schemeClr val="accent3"/>
                </a:solidFill>
                <a:effectLst/>
                <a:latin typeface="标准粗黑" panose="02000503000000000000" charset="-122"/>
                <a:ea typeface="标准粗黑" panose="02000503000000000000" charset="-122"/>
                <a:sym typeface="+mn-ea"/>
              </a:rPr>
              <a:t>轴对称图形和两个图形成轴对称的区别与联系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5" grpId="0"/>
      <p:bldP spid="56" grpId="0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60424" y="506730"/>
            <a:ext cx="2073910" cy="709295"/>
            <a:chOff x="7199496" y="1216530"/>
            <a:chExt cx="2244612" cy="866265"/>
          </a:xfrm>
        </p:grpSpPr>
        <p:sp>
          <p:nvSpPr>
            <p:cNvPr id="9" name="矩形 8"/>
            <p:cNvSpPr/>
            <p:nvPr/>
          </p:nvSpPr>
          <p:spPr>
            <a:xfrm>
              <a:off x="7255852" y="1349921"/>
              <a:ext cx="2188256" cy="732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100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1pPr>
              <a:lvl2pPr marL="457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2pPr>
              <a:lvl3pPr marL="914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3pPr>
              <a:lvl4pPr marL="1371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4pPr>
              <a:lvl5pPr marL="18288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5pPr>
              <a:lvl6pPr marL="22860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6pPr>
              <a:lvl7pPr marL="2743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7pPr>
              <a:lvl8pPr marL="3200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8pPr>
              <a:lvl9pPr marL="3657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9pPr>
            </a:lstStyle>
            <a:p>
              <a:pPr algn="ctr"/>
              <a:endParaRPr lang="zh-CN" altLang="en-US" sz="1000"/>
            </a:p>
          </p:txBody>
        </p:sp>
        <p:sp>
          <p:nvSpPr>
            <p:cNvPr id="2" name="矩形 1"/>
            <p:cNvSpPr/>
            <p:nvPr/>
          </p:nvSpPr>
          <p:spPr>
            <a:xfrm>
              <a:off x="7199496" y="1216530"/>
              <a:ext cx="2125028" cy="720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100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1pPr>
              <a:lvl2pPr marL="457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2pPr>
              <a:lvl3pPr marL="914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3pPr>
              <a:lvl4pPr marL="1371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4pPr>
              <a:lvl5pPr marL="18288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5pPr>
              <a:lvl6pPr marL="22860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6pPr>
              <a:lvl7pPr marL="2743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7pPr>
              <a:lvl8pPr marL="3200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8pPr>
              <a:lvl9pPr marL="3657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700" b="1" dirty="0">
                  <a:solidFill>
                    <a:schemeClr val="tx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</a:rPr>
                <a:t>课后练习</a:t>
              </a:r>
            </a:p>
          </p:txBody>
        </p:sp>
      </p:grpSp>
      <p:sp>
        <p:nvSpPr>
          <p:cNvPr id="3" name="Text Box 3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1304047" y="1096334"/>
            <a:ext cx="10114354" cy="11331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buFont typeface="Wingdings 3" panose="05040102010807070707" pitchFamily="18" charset="2"/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观察下列各种图形，判断</a:t>
            </a:r>
            <a:r>
              <a:rPr lang="zh-CN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是不是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轴对称图形？并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画</a:t>
            </a:r>
            <a:r>
              <a:rPr lang="zh-CN" altLang="zh-CN" sz="2800">
                <a:latin typeface="黑体" panose="02010609060101010101" charset="-122"/>
                <a:ea typeface="黑体" panose="02010609060101010101" charset="-122"/>
              </a:rPr>
              <a:t>出该轴对称图形的对称轴？ </a:t>
            </a:r>
            <a:endParaRPr lang="zh-CN" altLang="zh-CN" sz="2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Picture 6" descr="未标题-1 拷贝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74396" y="2388933"/>
            <a:ext cx="8674150" cy="174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未标题-2 拷贝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683189" y="4234829"/>
            <a:ext cx="868680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直接连接符 15"/>
          <p:cNvCxnSpPr/>
          <p:nvPr/>
        </p:nvCxnSpPr>
        <p:spPr>
          <a:xfrm flipH="1">
            <a:off x="2733259" y="2136520"/>
            <a:ext cx="0" cy="195580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457534" y="3203320"/>
            <a:ext cx="1773237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1822523" y="4932474"/>
            <a:ext cx="1900237" cy="113823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277175" y="5222376"/>
            <a:ext cx="2238375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未标题-3 拷贝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09725" y="2151815"/>
            <a:ext cx="8686800" cy="217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连接符 6"/>
          <p:cNvCxnSpPr/>
          <p:nvPr/>
        </p:nvCxnSpPr>
        <p:spPr>
          <a:xfrm flipH="1">
            <a:off x="2529108" y="2327222"/>
            <a:ext cx="0" cy="195580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393132" y="2460402"/>
            <a:ext cx="1647825" cy="171450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0120" y="964565"/>
            <a:ext cx="855726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如图，已知正方形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ABCD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，点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E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F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分别是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DA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AB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BC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CD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的中点，四边形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ABGE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沿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EG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对折，能与四边形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DCGE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重合点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的对称点是点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；四边形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AFHD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沿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HF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对折能与四边形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BFHC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重合，点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的对称点是点</a:t>
            </a:r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</a:t>
            </a:r>
            <a:r>
              <a:rPr lang="zh-CN" altLang="en-US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625590" y="3152775"/>
            <a:ext cx="3472815" cy="3280410"/>
            <a:chOff x="10434" y="4965"/>
            <a:chExt cx="5469" cy="5166"/>
          </a:xfrm>
        </p:grpSpPr>
        <p:sp>
          <p:nvSpPr>
            <p:cNvPr id="3" name="矩形 2"/>
            <p:cNvSpPr/>
            <p:nvPr/>
          </p:nvSpPr>
          <p:spPr>
            <a:xfrm>
              <a:off x="11047" y="5730"/>
              <a:ext cx="4070" cy="3636"/>
            </a:xfrm>
            <a:prstGeom prst="rect">
              <a:avLst/>
            </a:prstGeom>
            <a:noFill/>
            <a:ln w="38100"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>
              <a:stCxn id="3" idx="1"/>
              <a:endCxn id="3" idx="3"/>
            </p:cNvCxnSpPr>
            <p:nvPr/>
          </p:nvCxnSpPr>
          <p:spPr>
            <a:xfrm>
              <a:off x="11047" y="7548"/>
              <a:ext cx="407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>
              <a:stCxn id="3" idx="0"/>
              <a:endCxn id="3" idx="2"/>
            </p:cNvCxnSpPr>
            <p:nvPr/>
          </p:nvCxnSpPr>
          <p:spPr>
            <a:xfrm>
              <a:off x="13082" y="5730"/>
              <a:ext cx="0" cy="3636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0637" y="4965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D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794" y="4965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H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41" y="4965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C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434" y="7018"/>
              <a:ext cx="64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E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117" y="7113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G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34" y="9260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A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689" y="9260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F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084" y="9261"/>
              <a:ext cx="786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/>
                <a:t>B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652905" y="2156460"/>
            <a:ext cx="782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509385" y="2719070"/>
            <a:ext cx="876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1" name="文本框 100"/>
          <p:cNvSpPr txBox="1"/>
          <p:nvPr>
            <p:custDataLst>
              <p:tags r:id="rId1"/>
            </p:custDataLst>
          </p:nvPr>
        </p:nvSpPr>
        <p:spPr>
          <a:xfrm>
            <a:off x="3281363" y="514985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5810" y="982980"/>
            <a:ext cx="10363835" cy="49739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>
            <p:custDataLst>
              <p:tags r:id="rId2"/>
            </p:custDataLst>
          </p:nvPr>
        </p:nvSpPr>
        <p:spPr>
          <a:xfrm>
            <a:off x="3476625" y="4497388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65272" y="719828"/>
            <a:ext cx="149271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0C333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小结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4" y="3662889"/>
            <a:ext cx="3652041" cy="3652041"/>
          </a:xfrm>
          <a:prstGeom prst="rect">
            <a:avLst/>
          </a:prstGeom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455545" y="3182857"/>
            <a:ext cx="1511300" cy="522288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轴对称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424045" y="1218330"/>
            <a:ext cx="1296988" cy="952500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轴对称图形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424045" y="2967751"/>
            <a:ext cx="1536700" cy="952500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成轴对称图形</a:t>
            </a:r>
          </a:p>
        </p:txBody>
      </p:sp>
      <p:sp>
        <p:nvSpPr>
          <p:cNvPr id="27" name="左大括号 26"/>
          <p:cNvSpPr/>
          <p:nvPr/>
        </p:nvSpPr>
        <p:spPr bwMode="auto">
          <a:xfrm>
            <a:off x="4133532" y="1608057"/>
            <a:ext cx="144463" cy="3673475"/>
          </a:xfrm>
          <a:prstGeom prst="leftBrace">
            <a:avLst>
              <a:gd name="adj1" fmla="val 7770"/>
              <a:gd name="adj2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zh-CN" altLang="en-US" sz="2800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249670" y="590470"/>
            <a:ext cx="1079500" cy="522287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定义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319520" y="1784270"/>
            <a:ext cx="1009650" cy="522287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性质</a:t>
            </a:r>
          </a:p>
        </p:txBody>
      </p:sp>
      <p:sp>
        <p:nvSpPr>
          <p:cNvPr id="30" name="左大括号 29"/>
          <p:cNvSpPr/>
          <p:nvPr/>
        </p:nvSpPr>
        <p:spPr bwMode="auto">
          <a:xfrm>
            <a:off x="5960745" y="767425"/>
            <a:ext cx="144463" cy="1439863"/>
          </a:xfrm>
          <a:prstGeom prst="leftBrace">
            <a:avLst>
              <a:gd name="adj1" fmla="val 8352"/>
              <a:gd name="adj2" fmla="val 50000"/>
            </a:avLst>
          </a:prstGeom>
          <a:noFill/>
          <a:ln w="25400" algn="ctr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92545" y="2606595"/>
            <a:ext cx="936625" cy="522287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定义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92694" y="3729008"/>
            <a:ext cx="936625" cy="522287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性质</a:t>
            </a:r>
          </a:p>
        </p:txBody>
      </p:sp>
      <p:sp>
        <p:nvSpPr>
          <p:cNvPr id="34" name="左大括号 33"/>
          <p:cNvSpPr/>
          <p:nvPr/>
        </p:nvSpPr>
        <p:spPr bwMode="auto">
          <a:xfrm>
            <a:off x="6081974" y="2811433"/>
            <a:ext cx="144462" cy="1439862"/>
          </a:xfrm>
          <a:prstGeom prst="leftBrace">
            <a:avLst>
              <a:gd name="adj1" fmla="val 8352"/>
              <a:gd name="adj2" fmla="val 50000"/>
            </a:avLst>
          </a:prstGeom>
          <a:noFill/>
          <a:ln w="25400" algn="ctr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517708" y="4792582"/>
            <a:ext cx="1801812" cy="952500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轴对称与成轴对称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822758" y="4478257"/>
            <a:ext cx="1006475" cy="522288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联系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824345" y="5745082"/>
            <a:ext cx="1006475" cy="522288"/>
          </a:xfrm>
          <a:prstGeom prst="rect">
            <a:avLst/>
          </a:prstGeom>
          <a:noFill/>
          <a:ln w="25400">
            <a:solidFill>
              <a:srgbClr val="0070C0">
                <a:alpha val="54117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区别</a:t>
            </a:r>
          </a:p>
        </p:txBody>
      </p:sp>
      <p:sp>
        <p:nvSpPr>
          <p:cNvPr id="40" name="左大括号 39"/>
          <p:cNvSpPr/>
          <p:nvPr/>
        </p:nvSpPr>
        <p:spPr bwMode="auto">
          <a:xfrm>
            <a:off x="6534627" y="4694157"/>
            <a:ext cx="144462" cy="1441450"/>
          </a:xfrm>
          <a:prstGeom prst="leftBrace">
            <a:avLst>
              <a:gd name="adj1" fmla="val 8315"/>
              <a:gd name="adj2" fmla="val 50000"/>
            </a:avLst>
          </a:prstGeom>
          <a:noFill/>
          <a:ln w="25400" algn="ctr">
            <a:solidFill>
              <a:srgbClr val="0070C0"/>
            </a:solidFill>
            <a:round/>
          </a:ln>
        </p:spPr>
        <p:txBody>
          <a:bodyPr/>
          <a:lstStyle/>
          <a:p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 bldLvl="0" animBg="1"/>
      <p:bldP spid="36" grpId="0" bldLvl="0" animBg="1"/>
      <p:bldP spid="37" grpId="0" bldLvl="0" animBg="1"/>
      <p:bldP spid="39" grpId="0" bldLvl="0" animBg="1"/>
      <p:bldP spid="4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 descr="7b0a202020202274657874626f78223a20227b5c2269645c223a32303334323032362c5c2263617465676f72795f69645c223a5c225c227d220a7d0a"/>
          <p:cNvGrpSpPr/>
          <p:nvPr/>
        </p:nvGrpSpPr>
        <p:grpSpPr>
          <a:xfrm>
            <a:off x="2110105" y="1272517"/>
            <a:ext cx="8178165" cy="4419748"/>
            <a:chOff x="5370" y="3507"/>
            <a:chExt cx="8461" cy="3784"/>
          </a:xfrm>
        </p:grpSpPr>
        <p:sp>
          <p:nvSpPr>
            <p:cNvPr id="2" name="矩形 1"/>
            <p:cNvSpPr/>
            <p:nvPr/>
          </p:nvSpPr>
          <p:spPr>
            <a:xfrm>
              <a:off x="5370" y="3825"/>
              <a:ext cx="7755" cy="227"/>
            </a:xfrm>
            <a:prstGeom prst="rect">
              <a:avLst/>
            </a:prstGeom>
            <a:solidFill>
              <a:srgbClr val="C6E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6076" y="6750"/>
              <a:ext cx="7755" cy="227"/>
            </a:xfrm>
            <a:prstGeom prst="rect">
              <a:avLst/>
            </a:prstGeom>
            <a:solidFill>
              <a:srgbClr val="F9D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660000">
              <a:off x="5483" y="3507"/>
              <a:ext cx="227" cy="2620"/>
            </a:xfrm>
            <a:prstGeom prst="rect">
              <a:avLst/>
            </a:prstGeom>
            <a:solidFill>
              <a:srgbClr val="F9D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660000">
              <a:off x="13485" y="4729"/>
              <a:ext cx="227" cy="2562"/>
            </a:xfrm>
            <a:prstGeom prst="rect">
              <a:avLst/>
            </a:prstGeom>
            <a:solidFill>
              <a:srgbClr val="C6E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6075" y="4326"/>
              <a:ext cx="6685" cy="21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20000"/>
                </a:lnSpc>
              </a:pPr>
              <a:r>
                <a:rPr lang="en-US" altLang="zh-CN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1. </a:t>
              </a:r>
              <a:r>
                <a:rPr lang="zh-CN" altLang="en-US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收集</a:t>
              </a:r>
              <a:r>
                <a:rPr lang="en-US" altLang="zh-CN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5</a:t>
              </a:r>
              <a:r>
                <a:rPr lang="zh-CN" altLang="en-US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种生活中的轴对称图形，标注对称轴。</a:t>
              </a:r>
              <a:r>
                <a:rPr lang="en-US" altLang="zh-CN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  </a:t>
              </a:r>
              <a:endParaRPr lang="en-US" altLang="zh-CN" sz="2800">
                <a:latin typeface="楷体" panose="02010609060101010101" charset="-122"/>
                <a:ea typeface="楷体" panose="02010609060101010101" charset="-122"/>
                <a:cs typeface="汉仪晓波折纸体简" panose="00020600040101010101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en-US" altLang="zh-CN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2. </a:t>
              </a:r>
              <a:r>
                <a:rPr lang="zh-CN" altLang="en-US" sz="2800">
                  <a:latin typeface="楷体" panose="02010609060101010101" charset="-122"/>
                  <a:ea typeface="楷体" panose="02010609060101010101" charset="-122"/>
                  <a:cs typeface="汉仪晓波折纸体简" panose="00020600040101010101" charset="-122"/>
                  <a:sym typeface="+mn-ea"/>
                </a:rPr>
                <a:t>判断平行四边形、梯形是否为轴对称图形，并说明理由。</a:t>
              </a:r>
              <a:endParaRPr lang="zh-CN" altLang="en-US" sz="2800">
                <a:latin typeface="楷体" panose="02010609060101010101" charset="-122"/>
                <a:ea typeface="楷体" panose="02010609060101010101" charset="-122"/>
                <a:cs typeface="汉仪晓波折纸体简" panose="00020600040101010101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60424" y="506730"/>
            <a:ext cx="2073910" cy="709295"/>
            <a:chOff x="7199496" y="1216530"/>
            <a:chExt cx="2244612" cy="866265"/>
          </a:xfrm>
        </p:grpSpPr>
        <p:sp>
          <p:nvSpPr>
            <p:cNvPr id="9" name="矩形 8"/>
            <p:cNvSpPr/>
            <p:nvPr/>
          </p:nvSpPr>
          <p:spPr>
            <a:xfrm>
              <a:off x="7255852" y="1349921"/>
              <a:ext cx="2188256" cy="732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100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1pPr>
              <a:lvl2pPr marL="457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2pPr>
              <a:lvl3pPr marL="914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3pPr>
              <a:lvl4pPr marL="1371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4pPr>
              <a:lvl5pPr marL="18288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5pPr>
              <a:lvl6pPr marL="22860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6pPr>
              <a:lvl7pPr marL="2743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7pPr>
              <a:lvl8pPr marL="3200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8pPr>
              <a:lvl9pPr marL="3657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9pPr>
            </a:lstStyle>
            <a:p>
              <a:pPr algn="ctr"/>
              <a:endParaRPr lang="zh-CN" altLang="en-US" sz="1000"/>
            </a:p>
          </p:txBody>
        </p:sp>
        <p:sp>
          <p:nvSpPr>
            <p:cNvPr id="3" name="矩形 2"/>
            <p:cNvSpPr/>
            <p:nvPr/>
          </p:nvSpPr>
          <p:spPr>
            <a:xfrm>
              <a:off x="7199496" y="1216530"/>
              <a:ext cx="2125028" cy="720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0100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1pPr>
              <a:lvl2pPr marL="457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2pPr>
              <a:lvl3pPr marL="914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3pPr>
              <a:lvl4pPr marL="1371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4pPr>
              <a:lvl5pPr marL="18288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5pPr>
              <a:lvl6pPr marL="22860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6pPr>
              <a:lvl7pPr marL="27432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7pPr>
              <a:lvl8pPr marL="32004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8pPr>
              <a:lvl9pPr marL="365760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Arial" panose="020B0604020202020204" pitchFamily="34" charset="0"/>
                  <a:sym typeface="Wingdings" panose="0500000000000000000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700" b="1" dirty="0">
                  <a:solidFill>
                    <a:schemeClr val="tx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</a:rPr>
                <a:t>课后作业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929216" y="1219995"/>
            <a:ext cx="1093787" cy="1003026"/>
            <a:chOff x="334963" y="1843245"/>
            <a:chExt cx="1417637" cy="1300005"/>
          </a:xfrm>
        </p:grpSpPr>
        <p:grpSp>
          <p:nvGrpSpPr>
            <p:cNvPr id="48" name="组合 47"/>
            <p:cNvGrpSpPr/>
            <p:nvPr/>
          </p:nvGrpSpPr>
          <p:grpSpPr>
            <a:xfrm>
              <a:off x="334963" y="1843245"/>
              <a:ext cx="595731" cy="618198"/>
              <a:chOff x="334963" y="2548095"/>
              <a:chExt cx="595731" cy="618198"/>
            </a:xfrm>
          </p:grpSpPr>
          <p:sp>
            <p:nvSpPr>
              <p:cNvPr id="50" name="Freeform 5"/>
              <p:cNvSpPr/>
              <p:nvPr/>
            </p:nvSpPr>
            <p:spPr bwMode="auto">
              <a:xfrm>
                <a:off x="334963" y="2548095"/>
                <a:ext cx="595731" cy="608729"/>
              </a:xfrm>
              <a:custGeom>
                <a:avLst/>
                <a:gdLst>
                  <a:gd name="T0" fmla="*/ 570 w 734"/>
                  <a:gd name="T1" fmla="*/ 118 h 748"/>
                  <a:gd name="T2" fmla="*/ 97 w 734"/>
                  <a:gd name="T3" fmla="*/ 191 h 748"/>
                  <a:gd name="T4" fmla="*/ 152 w 734"/>
                  <a:gd name="T5" fmla="*/ 643 h 748"/>
                  <a:gd name="T6" fmla="*/ 518 w 734"/>
                  <a:gd name="T7" fmla="*/ 687 h 748"/>
                  <a:gd name="T8" fmla="*/ 632 w 734"/>
                  <a:gd name="T9" fmla="*/ 668 h 748"/>
                  <a:gd name="T10" fmla="*/ 700 w 734"/>
                  <a:gd name="T11" fmla="*/ 680 h 748"/>
                  <a:gd name="T12" fmla="*/ 727 w 734"/>
                  <a:gd name="T13" fmla="*/ 645 h 748"/>
                  <a:gd name="T14" fmla="*/ 698 w 734"/>
                  <a:gd name="T15" fmla="*/ 580 h 748"/>
                  <a:gd name="T16" fmla="*/ 688 w 734"/>
                  <a:gd name="T17" fmla="*/ 464 h 748"/>
                  <a:gd name="T18" fmla="*/ 570 w 734"/>
                  <a:gd name="T19" fmla="*/ 118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4" h="748">
                    <a:moveTo>
                      <a:pt x="570" y="118"/>
                    </a:moveTo>
                    <a:cubicBezTo>
                      <a:pt x="422" y="0"/>
                      <a:pt x="206" y="32"/>
                      <a:pt x="97" y="191"/>
                    </a:cubicBezTo>
                    <a:cubicBezTo>
                      <a:pt x="0" y="331"/>
                      <a:pt x="24" y="530"/>
                      <a:pt x="152" y="643"/>
                    </a:cubicBezTo>
                    <a:cubicBezTo>
                      <a:pt x="258" y="736"/>
                      <a:pt x="403" y="748"/>
                      <a:pt x="518" y="687"/>
                    </a:cubicBezTo>
                    <a:cubicBezTo>
                      <a:pt x="553" y="668"/>
                      <a:pt x="593" y="661"/>
                      <a:pt x="632" y="668"/>
                    </a:cubicBezTo>
                    <a:cubicBezTo>
                      <a:pt x="700" y="680"/>
                      <a:pt x="700" y="680"/>
                      <a:pt x="700" y="680"/>
                    </a:cubicBezTo>
                    <a:cubicBezTo>
                      <a:pt x="719" y="683"/>
                      <a:pt x="734" y="663"/>
                      <a:pt x="727" y="645"/>
                    </a:cubicBezTo>
                    <a:cubicBezTo>
                      <a:pt x="698" y="580"/>
                      <a:pt x="698" y="580"/>
                      <a:pt x="698" y="580"/>
                    </a:cubicBezTo>
                    <a:cubicBezTo>
                      <a:pt x="682" y="543"/>
                      <a:pt x="679" y="503"/>
                      <a:pt x="688" y="464"/>
                    </a:cubicBezTo>
                    <a:cubicBezTo>
                      <a:pt x="717" y="339"/>
                      <a:pt x="675" y="203"/>
                      <a:pt x="570" y="118"/>
                    </a:cubicBezTo>
                  </a:path>
                </a:pathLst>
              </a:custGeom>
              <a:solidFill>
                <a:srgbClr val="66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406340" y="2567937"/>
                <a:ext cx="386854" cy="598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迷你简粗圆" panose="03000509000000000000" pitchFamily="65" charset="-122"/>
                    <a:ea typeface="迷你简粗圆" panose="03000509000000000000" pitchFamily="65" charset="-122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迷你简粗圆" panose="03000509000000000000" pitchFamily="65" charset="-122"/>
                  <a:ea typeface="迷你简粗圆" panose="03000509000000000000" pitchFamily="65" charset="-122"/>
                </a:endParaRPr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1019175" y="2524125"/>
              <a:ext cx="733425" cy="619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文本占位符 4"/>
          <p:cNvSpPr txBox="1"/>
          <p:nvPr/>
        </p:nvSpPr>
        <p:spPr>
          <a:xfrm>
            <a:off x="1438930" y="1153649"/>
            <a:ext cx="6636683" cy="655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情况：</a:t>
            </a:r>
            <a:endParaRPr lang="en-US" altLang="zh-CN" sz="2200" b="1" spc="300" dirty="0">
              <a:solidFill>
                <a:prstClr val="black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将军从军营</a:t>
            </a:r>
            <a:r>
              <a:rPr lang="en-US" altLang="zh-CN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A</a:t>
            </a: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地出发，先到河边饮马，然后去</a:t>
            </a:r>
            <a:r>
              <a:rPr lang="zh-CN" altLang="en-US" sz="2200" b="1" spc="300" dirty="0">
                <a:solidFill>
                  <a:srgbClr val="FF0000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河岸同侧</a:t>
            </a: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的军营开会，怎样走才能使路程最短？</a:t>
            </a:r>
            <a:endParaRPr lang="en-US" altLang="zh-CN" sz="2200" b="1" spc="300" dirty="0">
              <a:solidFill>
                <a:prstClr val="black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58" name="文本占位符 4"/>
          <p:cNvSpPr txBox="1"/>
          <p:nvPr/>
        </p:nvSpPr>
        <p:spPr>
          <a:xfrm>
            <a:off x="1438930" y="2804130"/>
            <a:ext cx="6413299" cy="2055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模型提炼：</a:t>
            </a:r>
            <a:endParaRPr lang="en-US" altLang="zh-CN" sz="2200" b="1" spc="300" dirty="0">
              <a:solidFill>
                <a:prstClr val="black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在直线 </a:t>
            </a:r>
            <a:r>
              <a:rPr lang="en-US" altLang="zh-CN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l </a:t>
            </a: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上找一点</a:t>
            </a:r>
            <a:r>
              <a:rPr lang="en-US" altLang="zh-CN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P</a:t>
            </a: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，使</a:t>
            </a:r>
            <a:r>
              <a:rPr lang="en-US" altLang="zh-CN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PA+PB</a:t>
            </a:r>
            <a:r>
              <a: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之和最小</a:t>
            </a:r>
            <a:r>
              <a:rPr lang="en-US" altLang="zh-CN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29216" y="2874405"/>
            <a:ext cx="1093787" cy="1003026"/>
            <a:chOff x="334963" y="1843245"/>
            <a:chExt cx="1417637" cy="1300005"/>
          </a:xfrm>
        </p:grpSpPr>
        <p:grpSp>
          <p:nvGrpSpPr>
            <p:cNvPr id="29" name="组合 28"/>
            <p:cNvGrpSpPr/>
            <p:nvPr/>
          </p:nvGrpSpPr>
          <p:grpSpPr>
            <a:xfrm>
              <a:off x="334963" y="1843245"/>
              <a:ext cx="595731" cy="618198"/>
              <a:chOff x="334963" y="2548095"/>
              <a:chExt cx="595731" cy="618198"/>
            </a:xfrm>
          </p:grpSpPr>
          <p:sp>
            <p:nvSpPr>
              <p:cNvPr id="31" name="Freeform 5"/>
              <p:cNvSpPr/>
              <p:nvPr/>
            </p:nvSpPr>
            <p:spPr bwMode="auto">
              <a:xfrm>
                <a:off x="334963" y="2548095"/>
                <a:ext cx="595731" cy="608729"/>
              </a:xfrm>
              <a:custGeom>
                <a:avLst/>
                <a:gdLst>
                  <a:gd name="T0" fmla="*/ 570 w 734"/>
                  <a:gd name="T1" fmla="*/ 118 h 748"/>
                  <a:gd name="T2" fmla="*/ 97 w 734"/>
                  <a:gd name="T3" fmla="*/ 191 h 748"/>
                  <a:gd name="T4" fmla="*/ 152 w 734"/>
                  <a:gd name="T5" fmla="*/ 643 h 748"/>
                  <a:gd name="T6" fmla="*/ 518 w 734"/>
                  <a:gd name="T7" fmla="*/ 687 h 748"/>
                  <a:gd name="T8" fmla="*/ 632 w 734"/>
                  <a:gd name="T9" fmla="*/ 668 h 748"/>
                  <a:gd name="T10" fmla="*/ 700 w 734"/>
                  <a:gd name="T11" fmla="*/ 680 h 748"/>
                  <a:gd name="T12" fmla="*/ 727 w 734"/>
                  <a:gd name="T13" fmla="*/ 645 h 748"/>
                  <a:gd name="T14" fmla="*/ 698 w 734"/>
                  <a:gd name="T15" fmla="*/ 580 h 748"/>
                  <a:gd name="T16" fmla="*/ 688 w 734"/>
                  <a:gd name="T17" fmla="*/ 464 h 748"/>
                  <a:gd name="T18" fmla="*/ 570 w 734"/>
                  <a:gd name="T19" fmla="*/ 118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4" h="748">
                    <a:moveTo>
                      <a:pt x="570" y="118"/>
                    </a:moveTo>
                    <a:cubicBezTo>
                      <a:pt x="422" y="0"/>
                      <a:pt x="206" y="32"/>
                      <a:pt x="97" y="191"/>
                    </a:cubicBezTo>
                    <a:cubicBezTo>
                      <a:pt x="0" y="331"/>
                      <a:pt x="24" y="530"/>
                      <a:pt x="152" y="643"/>
                    </a:cubicBezTo>
                    <a:cubicBezTo>
                      <a:pt x="258" y="736"/>
                      <a:pt x="403" y="748"/>
                      <a:pt x="518" y="687"/>
                    </a:cubicBezTo>
                    <a:cubicBezTo>
                      <a:pt x="553" y="668"/>
                      <a:pt x="593" y="661"/>
                      <a:pt x="632" y="668"/>
                    </a:cubicBezTo>
                    <a:cubicBezTo>
                      <a:pt x="700" y="680"/>
                      <a:pt x="700" y="680"/>
                      <a:pt x="700" y="680"/>
                    </a:cubicBezTo>
                    <a:cubicBezTo>
                      <a:pt x="719" y="683"/>
                      <a:pt x="734" y="663"/>
                      <a:pt x="727" y="645"/>
                    </a:cubicBezTo>
                    <a:cubicBezTo>
                      <a:pt x="698" y="580"/>
                      <a:pt x="698" y="580"/>
                      <a:pt x="698" y="580"/>
                    </a:cubicBezTo>
                    <a:cubicBezTo>
                      <a:pt x="682" y="543"/>
                      <a:pt x="679" y="503"/>
                      <a:pt x="688" y="464"/>
                    </a:cubicBezTo>
                    <a:cubicBezTo>
                      <a:pt x="717" y="339"/>
                      <a:pt x="675" y="203"/>
                      <a:pt x="570" y="118"/>
                    </a:cubicBezTo>
                  </a:path>
                </a:pathLst>
              </a:custGeom>
              <a:solidFill>
                <a:srgbClr val="66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2" name="文本框 50"/>
              <p:cNvSpPr txBox="1"/>
              <p:nvPr/>
            </p:nvSpPr>
            <p:spPr>
              <a:xfrm>
                <a:off x="406340" y="2567937"/>
                <a:ext cx="467880" cy="598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迷你简粗圆" panose="03000509000000000000" pitchFamily="65" charset="-122"/>
                    <a:ea typeface="迷你简粗圆" panose="03000509000000000000" pitchFamily="65" charset="-122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迷你简粗圆" panose="03000509000000000000" pitchFamily="65" charset="-122"/>
                  <a:ea typeface="迷你简粗圆" panose="03000509000000000000" pitchFamily="65" charset="-122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019175" y="2524125"/>
              <a:ext cx="733425" cy="619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49574" y="4163096"/>
            <a:ext cx="3535807" cy="1739160"/>
            <a:chOff x="2023003" y="3639027"/>
            <a:chExt cx="3535807" cy="1739160"/>
          </a:xfrm>
        </p:grpSpPr>
        <p:sp>
          <p:nvSpPr>
            <p:cNvPr id="34" name="矩形 33"/>
            <p:cNvSpPr/>
            <p:nvPr/>
          </p:nvSpPr>
          <p:spPr>
            <a:xfrm>
              <a:off x="4191657" y="4246260"/>
              <a:ext cx="41549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200" b="1" spc="300" dirty="0">
                  <a:solidFill>
                    <a:prstClr val="black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B</a:t>
              </a:r>
              <a:endParaRPr lang="zh-CN" altLang="en-US" sz="2200" b="1" spc="300" dirty="0">
                <a:solidFill>
                  <a:prstClr val="black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023003" y="3639027"/>
              <a:ext cx="3535807" cy="1739160"/>
              <a:chOff x="2023003" y="3639027"/>
              <a:chExt cx="3535807" cy="1739160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2023003" y="5151120"/>
                <a:ext cx="305191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椭圆 5"/>
              <p:cNvSpPr/>
              <p:nvPr/>
            </p:nvSpPr>
            <p:spPr>
              <a:xfrm>
                <a:off x="2712720" y="3877431"/>
                <a:ext cx="153714" cy="1537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016240" y="4354069"/>
                <a:ext cx="153714" cy="1537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847866" y="3639027"/>
                <a:ext cx="40427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200" b="1" spc="300" dirty="0">
                    <a:solidFill>
                      <a:prstClr val="black"/>
                    </a:solidFill>
                    <a:latin typeface="Noto Sans S Chinese Bold" panose="020B0800000000000000" pitchFamily="34" charset="-122"/>
                    <a:ea typeface="Noto Sans S Chinese Bold" panose="020B0800000000000000" pitchFamily="34" charset="-122"/>
                  </a:rPr>
                  <a:t>A</a:t>
                </a:r>
                <a:endParaRPr lang="zh-CN" altLang="en-US" sz="2200" b="1" spc="300" dirty="0">
                  <a:solidFill>
                    <a:prstClr val="black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247506" y="4947300"/>
                <a:ext cx="31130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200" b="1" spc="300" dirty="0">
                    <a:solidFill>
                      <a:prstClr val="black"/>
                    </a:solidFill>
                    <a:latin typeface="Noto Sans S Chinese Bold" panose="020B0800000000000000" pitchFamily="34" charset="-122"/>
                    <a:ea typeface="Noto Sans S Chinese Bold" panose="020B0800000000000000" pitchFamily="34" charset="-122"/>
                  </a:rPr>
                  <a:t>l</a:t>
                </a:r>
                <a:endParaRPr lang="zh-CN" altLang="en-US" sz="2200" b="1" spc="300" dirty="0">
                  <a:solidFill>
                    <a:prstClr val="black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26259" y="99123"/>
            <a:ext cx="6328631" cy="854535"/>
            <a:chOff x="503324" y="396453"/>
            <a:chExt cx="6784729" cy="916120"/>
          </a:xfrm>
        </p:grpSpPr>
        <p:grpSp>
          <p:nvGrpSpPr>
            <p:cNvPr id="37" name="组合 36"/>
            <p:cNvGrpSpPr/>
            <p:nvPr/>
          </p:nvGrpSpPr>
          <p:grpSpPr>
            <a:xfrm>
              <a:off x="564829" y="509577"/>
              <a:ext cx="6723224" cy="802996"/>
              <a:chOff x="564829" y="509577"/>
              <a:chExt cx="6723224" cy="802996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564829" y="509577"/>
                <a:ext cx="6723224" cy="802996"/>
                <a:chOff x="949081" y="538674"/>
                <a:chExt cx="4512955" cy="486712"/>
              </a:xfrm>
            </p:grpSpPr>
            <p:sp>
              <p:nvSpPr>
                <p:cNvPr id="41" name="同侧圆角矩形 25"/>
                <p:cNvSpPr/>
                <p:nvPr/>
              </p:nvSpPr>
              <p:spPr>
                <a:xfrm>
                  <a:off x="1007955" y="581690"/>
                  <a:ext cx="3375970" cy="443696"/>
                </a:xfrm>
                <a:prstGeom prst="round2SameRect">
                  <a:avLst>
                    <a:gd name="adj1" fmla="val 48282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  <a:prstDash val="solid"/>
                </a:ln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同侧圆角矩形 26"/>
                <p:cNvSpPr/>
                <p:nvPr/>
              </p:nvSpPr>
              <p:spPr>
                <a:xfrm>
                  <a:off x="949081" y="538674"/>
                  <a:ext cx="4512955" cy="443571"/>
                </a:xfrm>
                <a:prstGeom prst="round2SameRect">
                  <a:avLst>
                    <a:gd name="adj1" fmla="val 48282"/>
                    <a:gd name="adj2" fmla="val 0"/>
                  </a:avLst>
                </a:prstGeom>
                <a:solidFill>
                  <a:srgbClr val="0070C0"/>
                </a:solidFill>
                <a:ln w="28575">
                  <a:solidFill>
                    <a:srgbClr val="0070C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0" name="矩形 1"/>
              <p:cNvSpPr>
                <a:spLocks noChangeArrowheads="1"/>
              </p:cNvSpPr>
              <p:nvPr/>
            </p:nvSpPr>
            <p:spPr bwMode="auto">
              <a:xfrm>
                <a:off x="1026387" y="603520"/>
                <a:ext cx="4981829" cy="625622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r>
                  <a:rPr lang="zh-CN" altLang="en-US" sz="3200" b="1" spc="300" dirty="0">
                    <a:solidFill>
                      <a:prstClr val="white"/>
                    </a:solidFill>
                    <a:latin typeface="Noto Sans S Chinese Bold" panose="020B0800000000000000" pitchFamily="34" charset="-122"/>
                    <a:ea typeface="Noto Sans S Chinese Bold" panose="020B0800000000000000" pitchFamily="34" charset="-122"/>
                  </a:rPr>
                  <a:t>思考作业：“将军饮马”问题</a:t>
                </a: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324" y="396453"/>
              <a:ext cx="730163" cy="8651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1"/>
          <a:stretch>
            <a:fillRect/>
          </a:stretch>
        </p:blipFill>
        <p:spPr>
          <a:xfrm>
            <a:off x="-61595" y="8256"/>
            <a:ext cx="12192000" cy="69500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70" y="1524000"/>
            <a:ext cx="3496945" cy="446278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353" y="3289921"/>
            <a:ext cx="2221295" cy="244032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997950" y="2487121"/>
            <a:ext cx="4900930" cy="1137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800" b="1" spc="600" dirty="0">
                <a:solidFill>
                  <a:srgbClr val="0C3332"/>
                </a:solidFill>
                <a:latin typeface="印品鸿蒙体（非商用）" panose="02000500000000000000" pitchFamily="2" charset="-122"/>
                <a:ea typeface="印品鸿蒙体（非商用）" panose="02000500000000000000" pitchFamily="2" charset="-122"/>
              </a:rPr>
              <a:t>下节课再见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958869" y="2043796"/>
            <a:ext cx="550704" cy="656292"/>
            <a:chOff x="1958869" y="2043796"/>
            <a:chExt cx="550704" cy="656292"/>
          </a:xfrm>
        </p:grpSpPr>
        <p:sp>
          <p:nvSpPr>
            <p:cNvPr id="8" name="缺角矩形 7"/>
            <p:cNvSpPr/>
            <p:nvPr/>
          </p:nvSpPr>
          <p:spPr>
            <a:xfrm>
              <a:off x="1958869" y="2043796"/>
              <a:ext cx="444289" cy="443729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缺角矩形 8"/>
            <p:cNvSpPr/>
            <p:nvPr/>
          </p:nvSpPr>
          <p:spPr>
            <a:xfrm>
              <a:off x="2296742" y="2487525"/>
              <a:ext cx="212831" cy="212563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15015" y="3724456"/>
            <a:ext cx="591396" cy="709182"/>
            <a:chOff x="2296742" y="1990906"/>
            <a:chExt cx="591396" cy="709182"/>
          </a:xfrm>
        </p:grpSpPr>
        <p:sp>
          <p:nvSpPr>
            <p:cNvPr id="16" name="缺角矩形 15"/>
            <p:cNvSpPr/>
            <p:nvPr/>
          </p:nvSpPr>
          <p:spPr>
            <a:xfrm>
              <a:off x="2443849" y="1990906"/>
              <a:ext cx="444289" cy="443729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缺角矩形 16"/>
            <p:cNvSpPr/>
            <p:nvPr/>
          </p:nvSpPr>
          <p:spPr>
            <a:xfrm>
              <a:off x="2296742" y="2487525"/>
              <a:ext cx="212831" cy="212563"/>
            </a:xfrm>
            <a:prstGeom prst="plaque">
              <a:avLst>
                <a:gd name="adj" fmla="val 50000"/>
              </a:avLst>
            </a:prstGeom>
            <a:solidFill>
              <a:srgbClr val="FFDA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0088">
            <a:off x="8657108" y="3438316"/>
            <a:ext cx="3305669" cy="330566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77515" y="2126615"/>
            <a:ext cx="10325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对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称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之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VmMGU0NzM3MTA2YTJhOTgxYmUzNDAzMzQ3MDViND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866,&quot;width&quot;:2866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059.658267716535,&quot;width&quot;:4510.337007874015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630a76b-d487-4152-a67c-9095b0ca38b1}"/>
  <p:tag name="TABLE_ENDDRAG_ORIGIN_RECT" val="719*306"/>
  <p:tag name="TABLE_ENDDRAG_RECT" val="132*146*719*30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雷锋PPT网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918</Words>
  <Application>Microsoft Office PowerPoint</Application>
  <PresentationFormat>宽屏</PresentationFormat>
  <Paragraphs>132</Paragraphs>
  <Slides>24</Slides>
  <Notes>2</Notes>
  <HiddenSlides>0</HiddenSlides>
  <MMClips>1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Wingdings</vt:lpstr>
      <vt:lpstr>迷你简粗圆</vt:lpstr>
      <vt:lpstr>思源黑体 CN Normal</vt:lpstr>
      <vt:lpstr>汉仪晓波折纸体简</vt:lpstr>
      <vt:lpstr>楷体</vt:lpstr>
      <vt:lpstr>Courier New</vt:lpstr>
      <vt:lpstr>标准粗黑</vt:lpstr>
      <vt:lpstr>Wingdings 3</vt:lpstr>
      <vt:lpstr>阿里巴巴普惠体 R</vt:lpstr>
      <vt:lpstr>华文楷体</vt:lpstr>
      <vt:lpstr>等线 Light</vt:lpstr>
      <vt:lpstr>Noto Sans S Chinese Bold</vt:lpstr>
      <vt:lpstr>等线</vt:lpstr>
      <vt:lpstr>汉仪雅酷黑W</vt:lpstr>
      <vt:lpstr>黑体</vt:lpstr>
      <vt:lpstr>宋体</vt:lpstr>
      <vt:lpstr>Arial</vt:lpstr>
      <vt:lpstr>印品鸿蒙体（非商用）</vt:lpstr>
      <vt:lpstr>思源黑体 CN Bold</vt:lpstr>
      <vt:lpstr>微软雅黑</vt:lpstr>
      <vt:lpstr>Times New Roman</vt:lpstr>
      <vt:lpstr>Office 主题​​</vt:lpstr>
      <vt:lpstr>雷锋PPT网www.LFPPT.com</vt:lpstr>
      <vt:lpstr>1_Office 主题​​</vt:lpstr>
      <vt:lpstr>Microsoft Word 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www.LFPPT.com</dc:title>
  <dc:creator>www.LFPPT.com</dc:creator>
  <cp:lastModifiedBy>周鸿</cp:lastModifiedBy>
  <cp:revision>106</cp:revision>
  <dcterms:created xsi:type="dcterms:W3CDTF">2024-07-28T09:06:00Z</dcterms:created>
  <dcterms:modified xsi:type="dcterms:W3CDTF">2026-02-27T00:48:52Z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05957A8D855A4BD3A5D1AF01B4F65D39_13</vt:lpwstr>
  </property>
  <property fmtid="{D5CDD505-2E9C-101B-9397-08002B2CF9AE}" pid="3" name="KSOProductBuildVer">
    <vt:lpwstr>2052-12.1.0.21171</vt:lpwstr>
  </property>
</Properties>
</file>