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282" r:id="rId3"/>
    <p:sldId id="283" r:id="rId5"/>
    <p:sldId id="286" r:id="rId6"/>
    <p:sldId id="291" r:id="rId7"/>
    <p:sldId id="290" r:id="rId8"/>
    <p:sldId id="314" r:id="rId9"/>
    <p:sldId id="289" r:id="rId10"/>
    <p:sldId id="288" r:id="rId11"/>
    <p:sldId id="287" r:id="rId12"/>
    <p:sldId id="296" r:id="rId13"/>
    <p:sldId id="299" r:id="rId14"/>
    <p:sldId id="295" r:id="rId15"/>
    <p:sldId id="300" r:id="rId16"/>
    <p:sldId id="301" r:id="rId17"/>
    <p:sldId id="304" r:id="rId18"/>
    <p:sldId id="303" r:id="rId19"/>
    <p:sldId id="305" r:id="rId20"/>
    <p:sldId id="312" r:id="rId21"/>
    <p:sldId id="302" r:id="rId22"/>
    <p:sldId id="307" r:id="rId23"/>
    <p:sldId id="308" r:id="rId24"/>
    <p:sldId id="309" r:id="rId25"/>
    <p:sldId id="310" r:id="rId26"/>
    <p:sldId id="311" r:id="rId27"/>
    <p:sldId id="306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3" userDrawn="1">
          <p15:clr>
            <a:srgbClr val="A4A3A4"/>
          </p15:clr>
        </p15:guide>
        <p15:guide id="2" pos="588" userDrawn="1">
          <p15:clr>
            <a:srgbClr val="A4A3A4"/>
          </p15:clr>
        </p15:guide>
        <p15:guide id="3" pos="7032" userDrawn="1">
          <p15:clr>
            <a:srgbClr val="A4A3A4"/>
          </p15:clr>
        </p15:guide>
        <p15:guide id="4" orient="horz" pos="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643"/>
    <a:srgbClr val="1784AD"/>
    <a:srgbClr val="014E6A"/>
    <a:srgbClr val="AE0203"/>
    <a:srgbClr val="711000"/>
    <a:srgbClr val="01431D"/>
    <a:srgbClr val="01621F"/>
    <a:srgbClr val="AF0000"/>
    <a:srgbClr val="DCE797"/>
    <a:srgbClr val="637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049" autoAdjust="0"/>
  </p:normalViewPr>
  <p:slideViewPr>
    <p:cSldViewPr snapToGrid="0" showGuides="1">
      <p:cViewPr>
        <p:scale>
          <a:sx n="75" d="100"/>
          <a:sy n="75" d="100"/>
        </p:scale>
        <p:origin x="732" y="208"/>
      </p:cViewPr>
      <p:guideLst>
        <p:guide orient="horz" pos="3933"/>
        <p:guide pos="588"/>
        <p:guide pos="7032"/>
        <p:guide orient="horz" pos="4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页面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统一为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16:9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宽幅画面比例尺寸；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统一格式为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中文：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dirty="0"/>
              <a:t>1. </a:t>
            </a:r>
            <a:r>
              <a:rPr lang="zh-CN" altLang="en-US" dirty="0"/>
              <a:t>课名：微软雅黑</a:t>
            </a:r>
            <a:r>
              <a:rPr lang="en-US" altLang="zh-CN" dirty="0"/>
              <a:t>48</a:t>
            </a:r>
            <a:r>
              <a:rPr lang="zh-CN" altLang="en-US" dirty="0"/>
              <a:t>号字；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sz="1200" b="0" dirty="0"/>
              <a:t>（第一课时）</a:t>
            </a:r>
            <a:r>
              <a:rPr lang="zh-CN" altLang="en-US" dirty="0"/>
              <a:t>：微软雅黑</a:t>
            </a:r>
            <a:r>
              <a:rPr lang="en-US" altLang="zh-CN" dirty="0"/>
              <a:t>32</a:t>
            </a:r>
            <a:r>
              <a:rPr lang="zh-CN" altLang="en-US" dirty="0"/>
              <a:t>号字；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3.</a:t>
            </a:r>
            <a:r>
              <a:rPr lang="zh-CN" altLang="en-US" dirty="0"/>
              <a:t>学校名称：请填写全称；</a:t>
            </a:r>
            <a:endParaRPr lang="en-US" altLang="zh-CN" b="1" dirty="0"/>
          </a:p>
          <a:p>
            <a:r>
              <a:rPr lang="en-US" altLang="zh-CN" dirty="0"/>
              <a:t>4.</a:t>
            </a:r>
            <a:r>
              <a:rPr lang="zh-CN" altLang="en-US" dirty="0"/>
              <a:t>学科、年级、主讲人、学校：华文楷体</a:t>
            </a:r>
            <a:r>
              <a:rPr lang="en-US" altLang="zh-CN" dirty="0"/>
              <a:t>28</a:t>
            </a:r>
            <a:r>
              <a:rPr lang="zh-CN" altLang="en-US" dirty="0"/>
              <a:t>号字（具体根据文字量可适当调整）。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英文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1.</a:t>
            </a:r>
            <a:r>
              <a:rPr lang="zh-CN" altLang="en-US" dirty="0"/>
              <a:t>课名：字体以</a:t>
            </a:r>
            <a:r>
              <a:rPr lang="en-US" altLang="zh-CN" dirty="0"/>
              <a:t>Times New Roman</a:t>
            </a:r>
            <a:r>
              <a:rPr lang="zh-CN" altLang="en-US" dirty="0"/>
              <a:t>为主，字号一般使用</a:t>
            </a:r>
            <a:r>
              <a:rPr lang="en-US" altLang="zh-CN" dirty="0"/>
              <a:t>32—36</a:t>
            </a:r>
            <a:r>
              <a:rPr lang="zh-CN" altLang="en-US" dirty="0"/>
              <a:t>号，特别强调可以用</a:t>
            </a:r>
            <a:r>
              <a:rPr lang="en-US" altLang="zh-CN" dirty="0"/>
              <a:t>40</a:t>
            </a:r>
            <a:r>
              <a:rPr lang="zh-CN" altLang="en-US" dirty="0"/>
              <a:t>号；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（</a:t>
            </a:r>
            <a:r>
              <a:rPr lang="en-US" altLang="zh-CN" dirty="0"/>
              <a:t>Period</a:t>
            </a:r>
            <a:r>
              <a:rPr lang="en-US" altLang="zh-CN" baseline="0" dirty="0"/>
              <a:t> 1</a:t>
            </a:r>
            <a:r>
              <a:rPr lang="zh-CN" altLang="en-US" dirty="0"/>
              <a:t>）：字体使用</a:t>
            </a:r>
            <a:r>
              <a:rPr lang="en-US" altLang="zh-CN" dirty="0"/>
              <a:t>Arial</a:t>
            </a:r>
            <a:r>
              <a:rPr lang="zh-CN" altLang="en-US" dirty="0"/>
              <a:t>，字号为</a:t>
            </a:r>
            <a:r>
              <a:rPr lang="en-US" altLang="zh-CN" dirty="0"/>
              <a:t>28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正文一般用</a:t>
            </a:r>
            <a:r>
              <a:rPr lang="en-US" altLang="zh-CN" dirty="0"/>
              <a:t>24—28</a:t>
            </a:r>
            <a:r>
              <a:rPr lang="zh-CN" altLang="en-US" dirty="0"/>
              <a:t>号，特别强调可用</a:t>
            </a:r>
            <a:r>
              <a:rPr lang="en-US" altLang="zh-CN" dirty="0"/>
              <a:t>32</a:t>
            </a:r>
            <a:r>
              <a:rPr lang="zh-CN" altLang="en-US" dirty="0"/>
              <a:t>号。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注意标点的规范（例如：中文省略号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……，可用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Shift+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数字键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打出中文省略号，英文省略号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9067800" y="184150"/>
            <a:ext cx="2882900" cy="533400"/>
          </a:xfrm>
          <a:prstGeom prst="rect">
            <a:avLst/>
          </a:prstGeom>
          <a:solidFill>
            <a:srgbClr val="3B5643"/>
          </a:solidFill>
          <a:ln>
            <a:noFill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9067800" y="184150"/>
            <a:ext cx="2882900" cy="533400"/>
          </a:xfrm>
          <a:prstGeom prst="rect">
            <a:avLst/>
          </a:prstGeom>
          <a:solidFill>
            <a:srgbClr val="3B5643"/>
          </a:solidFill>
          <a:ln>
            <a:noFill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A6CA-0CF8-4C0F-A4EF-5C6C0D45FA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A902-E013-4FF5-9CBD-78113C78402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tags" Target="../tags/tag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6.xml"/><Relationship Id="rId2" Type="http://schemas.openxmlformats.org/officeDocument/2006/relationships/image" Target="../media/image33.png"/><Relationship Id="rId1" Type="http://schemas.openxmlformats.org/officeDocument/2006/relationships/tags" Target="../tags/tag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3.png"/><Relationship Id="rId7" Type="http://schemas.openxmlformats.org/officeDocument/2006/relationships/image" Target="../media/image34.jpeg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image" Target="../media/image37.png"/><Relationship Id="rId5" Type="http://schemas.openxmlformats.org/officeDocument/2006/relationships/tags" Target="../tags/tag68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82.xml"/><Relationship Id="rId24" Type="http://schemas.openxmlformats.org/officeDocument/2006/relationships/tags" Target="../tags/tag81.xml"/><Relationship Id="rId23" Type="http://schemas.openxmlformats.org/officeDocument/2006/relationships/tags" Target="../tags/tag80.xml"/><Relationship Id="rId22" Type="http://schemas.openxmlformats.org/officeDocument/2006/relationships/tags" Target="../tags/tag79.xml"/><Relationship Id="rId21" Type="http://schemas.openxmlformats.org/officeDocument/2006/relationships/tags" Target="../tags/tag78.xml"/><Relationship Id="rId20" Type="http://schemas.openxmlformats.org/officeDocument/2006/relationships/tags" Target="../tags/tag77.xml"/><Relationship Id="rId2" Type="http://schemas.openxmlformats.org/officeDocument/2006/relationships/tags" Target="../tags/tag67.xml"/><Relationship Id="rId19" Type="http://schemas.openxmlformats.org/officeDocument/2006/relationships/image" Target="../media/image42.png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image" Target="../media/image41.png"/><Relationship Id="rId15" Type="http://schemas.openxmlformats.org/officeDocument/2006/relationships/tags" Target="../tags/tag74.xml"/><Relationship Id="rId14" Type="http://schemas.openxmlformats.org/officeDocument/2006/relationships/image" Target="../media/image40.png"/><Relationship Id="rId13" Type="http://schemas.openxmlformats.org/officeDocument/2006/relationships/image" Target="../media/image39.png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image" Target="../media/image43.png"/><Relationship Id="rId1" Type="http://schemas.openxmlformats.org/officeDocument/2006/relationships/tags" Target="../tags/tag8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96.xml"/><Relationship Id="rId1" Type="http://schemas.openxmlformats.org/officeDocument/2006/relationships/tags" Target="../tags/tag8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11.jpeg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10.jpe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image" Target="../media/image12.jpeg"/><Relationship Id="rId10" Type="http://schemas.openxmlformats.org/officeDocument/2006/relationships/tags" Target="../tags/tag7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10.jpeg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20.xml"/><Relationship Id="rId7" Type="http://schemas.openxmlformats.org/officeDocument/2006/relationships/image" Target="../media/image15.png"/><Relationship Id="rId6" Type="http://schemas.openxmlformats.org/officeDocument/2006/relationships/tags" Target="../tags/tag19.xml"/><Relationship Id="rId5" Type="http://schemas.openxmlformats.org/officeDocument/2006/relationships/image" Target="../media/image14.png"/><Relationship Id="rId4" Type="http://schemas.openxmlformats.org/officeDocument/2006/relationships/tags" Target="../tags/tag18.xml"/><Relationship Id="rId3" Type="http://schemas.openxmlformats.org/officeDocument/2006/relationships/image" Target="../media/image13.png"/><Relationship Id="rId2" Type="http://schemas.openxmlformats.org/officeDocument/2006/relationships/tags" Target="../tags/tag17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27.xml"/><Relationship Id="rId29" Type="http://schemas.openxmlformats.org/officeDocument/2006/relationships/tags" Target="../tags/tag53.xml"/><Relationship Id="rId28" Type="http://schemas.openxmlformats.org/officeDocument/2006/relationships/tags" Target="../tags/tag52.xml"/><Relationship Id="rId27" Type="http://schemas.openxmlformats.org/officeDocument/2006/relationships/tags" Target="../tags/tag51.xml"/><Relationship Id="rId26" Type="http://schemas.openxmlformats.org/officeDocument/2006/relationships/tags" Target="../tags/tag50.xml"/><Relationship Id="rId25" Type="http://schemas.openxmlformats.org/officeDocument/2006/relationships/tags" Target="../tags/tag49.xml"/><Relationship Id="rId24" Type="http://schemas.openxmlformats.org/officeDocument/2006/relationships/tags" Target="../tags/tag48.xml"/><Relationship Id="rId23" Type="http://schemas.openxmlformats.org/officeDocument/2006/relationships/tags" Target="../tags/tag47.xml"/><Relationship Id="rId22" Type="http://schemas.openxmlformats.org/officeDocument/2006/relationships/tags" Target="../tags/tag46.xml"/><Relationship Id="rId21" Type="http://schemas.openxmlformats.org/officeDocument/2006/relationships/tags" Target="../tags/tag45.xml"/><Relationship Id="rId20" Type="http://schemas.openxmlformats.org/officeDocument/2006/relationships/tags" Target="../tags/tag44.xml"/><Relationship Id="rId2" Type="http://schemas.openxmlformats.org/officeDocument/2006/relationships/tags" Target="../tags/tag26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1055688" y="2044237"/>
            <a:ext cx="10080625" cy="1006475"/>
          </a:xfrm>
          <a:prstGeom prst="rect">
            <a:avLst/>
          </a:prstGeom>
        </p:spPr>
        <p:txBody>
          <a:bodyPr/>
          <a:lstStyle/>
          <a:p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9.1.1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生活中的轴对称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副标题 2"/>
          <p:cNvSpPr txBox="1"/>
          <p:nvPr/>
        </p:nvSpPr>
        <p:spPr>
          <a:xfrm>
            <a:off x="1395730" y="3771265"/>
            <a:ext cx="9943465" cy="994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年    级：七年级                     学    科：数学（华东师大版）</a:t>
            </a:r>
            <a:endParaRPr lang="zh-CN" altLang="en-US" sz="2800" dirty="0"/>
          </a:p>
          <a:p>
            <a:r>
              <a:rPr lang="zh-CN" altLang="en-US" sz="2800" dirty="0"/>
              <a:t>主讲人：吴曼谊                     学    校：海南省定安县定安中学</a:t>
            </a:r>
            <a:endParaRPr lang="en-US" altLang="zh-CN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圆角矩形 5"/>
          <p:cNvSpPr/>
          <p:nvPr/>
        </p:nvSpPr>
        <p:spPr>
          <a:xfrm>
            <a:off x="742315" y="1397635"/>
            <a:ext cx="10383520" cy="3578860"/>
          </a:xfrm>
          <a:prstGeom prst="roundRect">
            <a:avLst/>
          </a:prstGeom>
          <a:noFill/>
          <a:ln w="38100" cap="rnd" cmpd="thinThick">
            <a:solidFill>
              <a:srgbClr val="00B0F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4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☀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温馨提示：</a:t>
            </a:r>
            <a:endParaRPr lang="zh-CN" altLang="en-US" sz="28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(1)</a:t>
            </a:r>
            <a:r>
              <a:rPr lang="zh-CN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对称轴是一条直线，而不是线段或射线</a:t>
            </a:r>
            <a:r>
              <a:rPr lang="en-US" altLang="zh-CN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endParaRPr lang="en-US" altLang="zh-CN" sz="28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(2)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一个轴对称图形的对称轴可以有一条，也可以有两条，还可以有无数条，要视图形具体分析判定</a:t>
            </a:r>
            <a:r>
              <a:rPr lang="en-US" altLang="zh-CN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endParaRPr lang="en-US" altLang="zh-CN" sz="28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334010" y="967740"/>
            <a:ext cx="11022965" cy="4493260"/>
            <a:chOff x="526" y="1524"/>
            <a:chExt cx="17359" cy="7076"/>
          </a:xfrm>
        </p:grpSpPr>
        <p:sp>
          <p:nvSpPr>
            <p:cNvPr id="2" name="文本框 1"/>
            <p:cNvSpPr txBox="1"/>
            <p:nvPr/>
          </p:nvSpPr>
          <p:spPr>
            <a:xfrm>
              <a:off x="4873" y="1524"/>
              <a:ext cx="10236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800" b="1" dirty="0">
                  <a:solidFill>
                    <a:schemeClr val="accent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  <a:sym typeface="+mn-ea"/>
                </a:rPr>
                <a:t>欣赏生活中的对称美</a:t>
              </a:r>
              <a:endParaRPr lang="zh-CN" altLang="en-US" sz="4800" b="1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26" y="3078"/>
              <a:ext cx="1563" cy="5262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p>
              <a:r>
                <a:rPr lang="zh-CN" altLang="en-US" sz="4800" b="1">
                  <a:solidFill>
                    <a:schemeClr val="accent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器皿之美</a:t>
              </a:r>
              <a:endParaRPr lang="zh-CN" altLang="en-US" sz="4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573" y="3556"/>
              <a:ext cx="15312" cy="5044"/>
              <a:chOff x="3302" y="3844"/>
              <a:chExt cx="15312" cy="5044"/>
            </a:xfrm>
          </p:grpSpPr>
          <p:pic>
            <p:nvPicPr>
              <p:cNvPr id="5" name="图片 4" descr="cde154f5c01b8a9d68fb01006102635"/>
              <p:cNvPicPr>
                <a:picLocks noChangeAspect="1"/>
              </p:cNvPicPr>
              <p:nvPr/>
            </p:nvPicPr>
            <p:blipFill>
              <a:blip r:embed="rId1"/>
              <a:srcRect b="9209"/>
              <a:stretch>
                <a:fillRect/>
              </a:stretch>
            </p:blipFill>
            <p:spPr>
              <a:xfrm>
                <a:off x="11077" y="3844"/>
                <a:ext cx="3808" cy="5043"/>
              </a:xfrm>
              <a:prstGeom prst="rect">
                <a:avLst/>
              </a:prstGeom>
            </p:spPr>
          </p:pic>
          <p:pic>
            <p:nvPicPr>
              <p:cNvPr id="9" name="图片 8" descr="e3b2112f72cac2145304a0b8a0a15d5"/>
              <p:cNvPicPr>
                <a:picLocks noChangeAspect="1"/>
              </p:cNvPicPr>
              <p:nvPr/>
            </p:nvPicPr>
            <p:blipFill>
              <a:blip r:embed="rId2"/>
              <a:srcRect l="4576" t="6898" r="6845" b="12463"/>
              <a:stretch>
                <a:fillRect/>
              </a:stretch>
            </p:blipFill>
            <p:spPr>
              <a:xfrm>
                <a:off x="3302" y="3844"/>
                <a:ext cx="4375" cy="5044"/>
              </a:xfrm>
              <a:prstGeom prst="rect">
                <a:avLst/>
              </a:prstGeom>
            </p:spPr>
          </p:pic>
          <p:pic>
            <p:nvPicPr>
              <p:cNvPr id="4" name="图片 3" descr="4684f2f5cba960fc28edaa2e498e5e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77" y="3846"/>
                <a:ext cx="3400" cy="5042"/>
              </a:xfrm>
              <a:prstGeom prst="rect">
                <a:avLst/>
              </a:prstGeom>
            </p:spPr>
          </p:pic>
          <p:pic>
            <p:nvPicPr>
              <p:cNvPr id="6" name="图片 5" descr="437ca269af40a7f388a824df1a611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38" y="3846"/>
                <a:ext cx="3976" cy="504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450850" y="1103630"/>
            <a:ext cx="11438890" cy="5109210"/>
            <a:chOff x="710" y="1738"/>
            <a:chExt cx="18014" cy="8046"/>
          </a:xfrm>
        </p:grpSpPr>
        <p:sp>
          <p:nvSpPr>
            <p:cNvPr id="8" name="文本框 7"/>
            <p:cNvSpPr txBox="1"/>
            <p:nvPr/>
          </p:nvSpPr>
          <p:spPr>
            <a:xfrm>
              <a:off x="710" y="3218"/>
              <a:ext cx="1563" cy="5262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p>
              <a:r>
                <a:rPr lang="zh-CN" altLang="en-US" sz="4800" b="1">
                  <a:solidFill>
                    <a:schemeClr val="accent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织物之美</a:t>
              </a:r>
              <a:endParaRPr lang="zh-CN" altLang="en-US" sz="4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3216" y="1738"/>
              <a:ext cx="15508" cy="8047"/>
              <a:chOff x="3216" y="1738"/>
              <a:chExt cx="15508" cy="8047"/>
            </a:xfrm>
          </p:grpSpPr>
          <p:pic>
            <p:nvPicPr>
              <p:cNvPr id="2" name="图片 1" descr="4cf3d739054e56eef5af3bb783d535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3216" y="1738"/>
                <a:ext cx="4594" cy="8047"/>
              </a:xfrm>
              <a:prstGeom prst="rect">
                <a:avLst/>
              </a:prstGeom>
            </p:spPr>
          </p:pic>
          <p:pic>
            <p:nvPicPr>
              <p:cNvPr id="3" name="图片 2" descr="0683164977d28d2a775d3a62b86ca9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670" y="2004"/>
                <a:ext cx="5054" cy="4914"/>
              </a:xfrm>
              <a:prstGeom prst="rect">
                <a:avLst/>
              </a:prstGeom>
            </p:spPr>
          </p:pic>
          <p:pic>
            <p:nvPicPr>
              <p:cNvPr id="4" name="图片 3" descr="d80279dff03721122aeb0988dfee8ac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810" y="2161"/>
                <a:ext cx="5491" cy="762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450850" y="952500"/>
            <a:ext cx="11218545" cy="5166360"/>
            <a:chOff x="710" y="1500"/>
            <a:chExt cx="17667" cy="8136"/>
          </a:xfrm>
        </p:grpSpPr>
        <p:sp>
          <p:nvSpPr>
            <p:cNvPr id="8" name="文本框 7"/>
            <p:cNvSpPr txBox="1"/>
            <p:nvPr/>
          </p:nvSpPr>
          <p:spPr>
            <a:xfrm>
              <a:off x="710" y="2888"/>
              <a:ext cx="1563" cy="5262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p>
              <a:r>
                <a:rPr lang="zh-CN" altLang="en-US" sz="4800" b="1">
                  <a:solidFill>
                    <a:schemeClr val="accent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艺术之美</a:t>
              </a:r>
              <a:endParaRPr lang="zh-CN" altLang="en-US" sz="4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6" name="图片 5" descr="70e06bc23f21eafb239b4a748985a4a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E0DAC4">
                    <a:alpha val="100000"/>
                  </a:srgbClr>
                </a:clrFrom>
                <a:clrTo>
                  <a:srgbClr val="E0DAC4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08" y="1601"/>
              <a:ext cx="4637" cy="4666"/>
            </a:xfrm>
            <a:prstGeom prst="rect">
              <a:avLst/>
            </a:prstGeom>
          </p:spPr>
        </p:pic>
        <p:pic>
          <p:nvPicPr>
            <p:cNvPr id="7" name="图片 6" descr="2646be936ef5b2158379abdcc83335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56" y="5128"/>
              <a:ext cx="4600" cy="4508"/>
            </a:xfrm>
            <a:prstGeom prst="rect">
              <a:avLst/>
            </a:prstGeom>
          </p:spPr>
        </p:pic>
        <p:pic>
          <p:nvPicPr>
            <p:cNvPr id="9" name="图片 8" descr="c99d3ef3cd9ce2fc9879cdbbbb8f0b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8D9DB">
                    <a:alpha val="100000"/>
                  </a:srgbClr>
                </a:clrFrom>
                <a:clrTo>
                  <a:srgbClr val="D8D9D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6" y="1500"/>
              <a:ext cx="4767" cy="4767"/>
            </a:xfrm>
            <a:prstGeom prst="rect">
              <a:avLst/>
            </a:prstGeom>
          </p:spPr>
        </p:pic>
        <p:pic>
          <p:nvPicPr>
            <p:cNvPr id="10" name="图片 9" descr="c52029d15440120566748d072239d9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8E1CE">
                    <a:alpha val="100000"/>
                  </a:srgbClr>
                </a:clrFrom>
                <a:clrTo>
                  <a:srgbClr val="E8E1CE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091" y="5417"/>
              <a:ext cx="4286" cy="42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d37e0b12a35a463889d1f3d7c6b8d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865505"/>
            <a:ext cx="12191365" cy="54222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4970" y="1199515"/>
            <a:ext cx="992505" cy="334137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4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大自然之美</a:t>
            </a:r>
            <a:endParaRPr lang="zh-CN" altLang="en-US" sz="4800" b="1">
              <a:solidFill>
                <a:schemeClr val="accent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" name="图片 105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865505"/>
            <a:ext cx="6539230" cy="5393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3"/>
          <a:srcRect b="8722"/>
          <a:stretch>
            <a:fillRect/>
          </a:stretch>
        </p:blipFill>
        <p:spPr>
          <a:xfrm>
            <a:off x="6433185" y="865505"/>
            <a:ext cx="5680710" cy="5393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329565" y="1408430"/>
            <a:ext cx="992505" cy="334137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4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生活现象</a:t>
            </a:r>
            <a:endParaRPr lang="zh-CN" altLang="en-US" sz="4800" b="1">
              <a:solidFill>
                <a:schemeClr val="accent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707390" y="1531620"/>
            <a:ext cx="7213600" cy="645160"/>
            <a:chOff x="1395" y="1838"/>
            <a:chExt cx="11360" cy="1016"/>
          </a:xfrm>
        </p:grpSpPr>
        <p:sp>
          <p:nvSpPr>
            <p:cNvPr id="4" name="文本框 3"/>
            <p:cNvSpPr txBox="1"/>
            <p:nvPr/>
          </p:nvSpPr>
          <p:spPr>
            <a:xfrm>
              <a:off x="3649" y="2006"/>
              <a:ext cx="91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镜子中的对称</a:t>
              </a:r>
              <a:r>
                <a:rPr lang="en-US" altLang="zh-CN" sz="2800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.</a:t>
              </a:r>
              <a:endPara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95" y="1838"/>
              <a:ext cx="2169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sz="3600" b="1">
                  <a:solidFill>
                    <a:schemeClr val="accent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  <a:sym typeface="+mn-ea"/>
                </a:rPr>
                <a:t>观察：</a:t>
              </a:r>
              <a:endParaRPr lang="zh-CN" altLang="en-US" sz="36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2" name="图片 1" descr="e093f8ac1e22045728efe87e97d8d7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7615" y="2197735"/>
            <a:ext cx="3294380" cy="2463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37435" y="5053330"/>
            <a:ext cx="9475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思考：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这组对称跟前面学习的轴对称图形有什么区别？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8900" y="845820"/>
            <a:ext cx="2341245" cy="676275"/>
            <a:chOff x="4666" y="2378"/>
            <a:chExt cx="3687" cy="1065"/>
          </a:xfrm>
        </p:grpSpPr>
        <p:grpSp>
          <p:nvGrpSpPr>
            <p:cNvPr id="12" name="组合 11"/>
            <p:cNvGrpSpPr/>
            <p:nvPr/>
          </p:nvGrpSpPr>
          <p:grpSpPr>
            <a:xfrm>
              <a:off x="4666" y="2743"/>
              <a:ext cx="3540" cy="700"/>
              <a:chOff x="4666" y="2743"/>
              <a:chExt cx="3540" cy="700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V="1">
                <a:off x="5504" y="3151"/>
                <a:ext cx="2703" cy="12"/>
              </a:xfrm>
              <a:prstGeom prst="line">
                <a:avLst/>
              </a:prstGeom>
              <a:ln w="12700">
                <a:solidFill>
                  <a:srgbClr val="014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组合 14"/>
              <p:cNvGrpSpPr/>
              <p:nvPr/>
            </p:nvGrpSpPr>
            <p:grpSpPr>
              <a:xfrm rot="0">
                <a:off x="4666" y="2743"/>
                <a:ext cx="664" cy="700"/>
                <a:chOff x="2121873" y="1511588"/>
                <a:chExt cx="445481" cy="469613"/>
              </a:xfrm>
            </p:grpSpPr>
            <p:sp>
              <p:nvSpPr>
                <p:cNvPr id="16" name="矩形 15"/>
                <p:cNvSpPr/>
                <p:nvPr/>
              </p:nvSpPr>
              <p:spPr>
                <a:xfrm>
                  <a:off x="2121873" y="1511588"/>
                  <a:ext cx="363415" cy="363415"/>
                </a:xfrm>
                <a:prstGeom prst="rect">
                  <a:avLst/>
                </a:prstGeom>
                <a:solidFill>
                  <a:srgbClr val="01431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2321171" y="1735018"/>
                  <a:ext cx="246183" cy="246183"/>
                </a:xfrm>
                <a:prstGeom prst="rect">
                  <a:avLst/>
                </a:prstGeom>
                <a:solidFill>
                  <a:srgbClr val="0162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5330" y="2378"/>
              <a:ext cx="3023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概念进阶</a:t>
              </a:r>
              <a:endParaRPr lang="zh-CN" altLang="en-US" sz="3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77495" y="1393190"/>
            <a:ext cx="4666615" cy="8305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zh-CN" sz="3200" b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</a:rPr>
              <a:t>知识点二：成轴对称</a:t>
            </a:r>
            <a:endParaRPr lang="zh-CN" altLang="zh-CN" sz="3200" b="1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65" name="Rectangle 7"/>
          <p:cNvSpPr/>
          <p:nvPr/>
        </p:nvSpPr>
        <p:spPr>
          <a:xfrm>
            <a:off x="277495" y="2270125"/>
            <a:ext cx="6962140" cy="2125980"/>
          </a:xfrm>
          <a:prstGeom prst="rect">
            <a:avLst/>
          </a:prstGeom>
          <a:noFill/>
          <a:ln w="28575" cap="rnd" cmpd="thinThick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</p:spPr>
        <p:txBody>
          <a:bodyPr/>
          <a:p>
            <a:pPr>
              <a:lnSpc>
                <a:spcPct val="150000"/>
              </a:lnSpc>
            </a:pP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把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一个图形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沿着某一条直线对折，如果它能与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另一个图形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完全重合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，那么就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说这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两个图形成轴对称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,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这条直线叫做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对称轴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7495" y="4531995"/>
            <a:ext cx="761174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折叠后重合的点是对应点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,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叫做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对称点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21030" y="5290185"/>
            <a:ext cx="6693535" cy="551815"/>
            <a:chOff x="978" y="8331"/>
            <a:chExt cx="10541" cy="869"/>
          </a:xfrm>
        </p:grpSpPr>
        <p:sp>
          <p:nvSpPr>
            <p:cNvPr id="33" name="文本框 32"/>
            <p:cNvSpPr txBox="1"/>
            <p:nvPr/>
          </p:nvSpPr>
          <p:spPr>
            <a:xfrm>
              <a:off x="978" y="8331"/>
              <a:ext cx="322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i="1"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</a:rPr>
                <a:t>——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4716" y="8378"/>
              <a:ext cx="322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i="1">
                  <a:latin typeface="Times New Roman" panose="02020603050405020304" charset="0"/>
                  <a:cs typeface="Times New Roman" panose="02020603050405020304" charset="0"/>
                </a:rPr>
                <a:t>B</a:t>
              </a:r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</a:rPr>
                <a:t>——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295" y="8378"/>
              <a:ext cx="322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i="1">
                  <a:latin typeface="Times New Roman" panose="02020603050405020304" charset="0"/>
                  <a:cs typeface="Times New Roman" panose="02020603050405020304" charset="0"/>
                </a:rPr>
                <a:t>C</a:t>
              </a:r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</a:rPr>
                <a:t>——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96"/>
          <a:stretch>
            <a:fillRect/>
          </a:stretch>
        </p:blipFill>
        <p:spPr>
          <a:xfrm>
            <a:off x="9610725" y="1814195"/>
            <a:ext cx="1739900" cy="23101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6000"/>
          </a:blip>
          <a:srcRect l="77796"/>
          <a:stretch>
            <a:fillRect/>
          </a:stretch>
        </p:blipFill>
        <p:spPr>
          <a:xfrm flipH="1">
            <a:off x="7667625" y="1814195"/>
            <a:ext cx="1739900" cy="23101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96"/>
          <a:stretch>
            <a:fillRect/>
          </a:stretch>
        </p:blipFill>
        <p:spPr>
          <a:xfrm flipH="1">
            <a:off x="7667625" y="1814195"/>
            <a:ext cx="1739900" cy="23101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96"/>
          <a:stretch>
            <a:fillRect/>
          </a:stretch>
        </p:blipFill>
        <p:spPr>
          <a:xfrm>
            <a:off x="9610725" y="1814195"/>
            <a:ext cx="1739900" cy="231013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453120" y="1873885"/>
            <a:ext cx="2473325" cy="521970"/>
            <a:chOff x="13312" y="2951"/>
            <a:chExt cx="3895" cy="822"/>
          </a:xfrm>
        </p:grpSpPr>
        <p:sp>
          <p:nvSpPr>
            <p:cNvPr id="20" name="文本框 19"/>
            <p:cNvSpPr txBox="1"/>
            <p:nvPr/>
          </p:nvSpPr>
          <p:spPr>
            <a:xfrm>
              <a:off x="13312" y="2951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5962" y="2951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D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827645" y="3378200"/>
            <a:ext cx="3653790" cy="547370"/>
            <a:chOff x="12327" y="5320"/>
            <a:chExt cx="5754" cy="862"/>
          </a:xfrm>
        </p:grpSpPr>
        <p:sp>
          <p:nvSpPr>
            <p:cNvPr id="23" name="文本框 22"/>
            <p:cNvSpPr txBox="1"/>
            <p:nvPr/>
          </p:nvSpPr>
          <p:spPr>
            <a:xfrm>
              <a:off x="16837" y="5359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F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3399" y="5360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C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2327" y="5320"/>
              <a:ext cx="87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B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5829" y="5323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E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9509125" y="1640205"/>
            <a:ext cx="0" cy="314896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AutoShape 17"/>
          <p:cNvSpPr/>
          <p:nvPr>
            <p:custDataLst>
              <p:tags r:id="rId3"/>
            </p:custDataLst>
          </p:nvPr>
        </p:nvSpPr>
        <p:spPr>
          <a:xfrm>
            <a:off x="9610408" y="5169218"/>
            <a:ext cx="1871662" cy="647700"/>
          </a:xfrm>
          <a:prstGeom prst="wedgeEllipseCallout">
            <a:avLst>
              <a:gd name="adj1" fmla="val -46929"/>
              <a:gd name="adj2" fmla="val -121813"/>
            </a:avLst>
          </a:prstGeom>
          <a:solidFill>
            <a:schemeClr val="bg1"/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pPr algn="ctr" eaLnBrk="0" hangingPunct="0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对称轴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288405" y="5320030"/>
            <a:ext cx="586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116705" y="5320030"/>
            <a:ext cx="586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616075" y="5320030"/>
            <a:ext cx="586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900" y="845820"/>
            <a:ext cx="2341245" cy="676275"/>
            <a:chOff x="4666" y="2378"/>
            <a:chExt cx="3687" cy="1065"/>
          </a:xfrm>
        </p:grpSpPr>
        <p:grpSp>
          <p:nvGrpSpPr>
            <p:cNvPr id="10" name="组合 9"/>
            <p:cNvGrpSpPr/>
            <p:nvPr/>
          </p:nvGrpSpPr>
          <p:grpSpPr>
            <a:xfrm>
              <a:off x="4666" y="2743"/>
              <a:ext cx="3540" cy="700"/>
              <a:chOff x="4666" y="2743"/>
              <a:chExt cx="3540" cy="700"/>
            </a:xfrm>
          </p:grpSpPr>
          <p:cxnSp>
            <p:nvCxnSpPr>
              <p:cNvPr id="5" name="直接连接符 4"/>
              <p:cNvCxnSpPr/>
              <p:nvPr/>
            </p:nvCxnSpPr>
            <p:spPr>
              <a:xfrm flipV="1">
                <a:off x="5504" y="3151"/>
                <a:ext cx="2703" cy="12"/>
              </a:xfrm>
              <a:prstGeom prst="line">
                <a:avLst/>
              </a:prstGeom>
              <a:ln w="12700">
                <a:solidFill>
                  <a:srgbClr val="014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组合 5"/>
              <p:cNvGrpSpPr/>
              <p:nvPr/>
            </p:nvGrpSpPr>
            <p:grpSpPr>
              <a:xfrm rot="0">
                <a:off x="4666" y="2743"/>
                <a:ext cx="664" cy="700"/>
                <a:chOff x="2121873" y="1511588"/>
                <a:chExt cx="445481" cy="469613"/>
              </a:xfrm>
            </p:grpSpPr>
            <p:sp>
              <p:nvSpPr>
                <p:cNvPr id="7" name="矩形 6"/>
                <p:cNvSpPr/>
                <p:nvPr/>
              </p:nvSpPr>
              <p:spPr>
                <a:xfrm>
                  <a:off x="2121873" y="1511588"/>
                  <a:ext cx="363415" cy="363415"/>
                </a:xfrm>
                <a:prstGeom prst="rect">
                  <a:avLst/>
                </a:prstGeom>
                <a:solidFill>
                  <a:srgbClr val="01431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2321171" y="1735018"/>
                  <a:ext cx="246183" cy="246183"/>
                </a:xfrm>
                <a:prstGeom prst="rect">
                  <a:avLst/>
                </a:prstGeom>
                <a:solidFill>
                  <a:srgbClr val="0162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8" name="文本框 7"/>
            <p:cNvSpPr txBox="1"/>
            <p:nvPr/>
          </p:nvSpPr>
          <p:spPr>
            <a:xfrm>
              <a:off x="5330" y="2378"/>
              <a:ext cx="3023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定义进阶</a:t>
              </a:r>
              <a:endParaRPr lang="zh-CN" altLang="en-US" sz="3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w"/>
                                          </p:val>
                                        </p:tav>
                                        <p:tav tm="100000" fmla="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12" grpId="0"/>
      <p:bldP spid="12" grpId="1"/>
      <p:bldP spid="19" grpId="0" bldLvl="0" animBg="1"/>
      <p:bldP spid="38" grpId="0"/>
      <p:bldP spid="38" grpId="1"/>
      <p:bldP spid="37" grpId="0"/>
      <p:bldP spid="37" grpId="1"/>
      <p:bldP spid="36" grpId="0"/>
      <p:bldP spid="3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96"/>
          <a:stretch>
            <a:fillRect/>
          </a:stretch>
        </p:blipFill>
        <p:spPr>
          <a:xfrm>
            <a:off x="9610725" y="1814195"/>
            <a:ext cx="1739900" cy="23101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6000"/>
          </a:blip>
          <a:srcRect l="77796"/>
          <a:stretch>
            <a:fillRect/>
          </a:stretch>
        </p:blipFill>
        <p:spPr>
          <a:xfrm flipH="1">
            <a:off x="7667625" y="1814195"/>
            <a:ext cx="1739900" cy="23101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96"/>
          <a:stretch>
            <a:fillRect/>
          </a:stretch>
        </p:blipFill>
        <p:spPr>
          <a:xfrm flipH="1">
            <a:off x="7667625" y="1814195"/>
            <a:ext cx="1739900" cy="23101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96"/>
          <a:stretch>
            <a:fillRect/>
          </a:stretch>
        </p:blipFill>
        <p:spPr>
          <a:xfrm>
            <a:off x="9610725" y="1814195"/>
            <a:ext cx="1739900" cy="231013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453120" y="1873885"/>
            <a:ext cx="2473325" cy="521970"/>
            <a:chOff x="13312" y="2951"/>
            <a:chExt cx="3895" cy="822"/>
          </a:xfrm>
        </p:grpSpPr>
        <p:sp>
          <p:nvSpPr>
            <p:cNvPr id="20" name="文本框 19"/>
            <p:cNvSpPr txBox="1"/>
            <p:nvPr/>
          </p:nvSpPr>
          <p:spPr>
            <a:xfrm>
              <a:off x="13312" y="2951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5962" y="2951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D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827645" y="3378200"/>
            <a:ext cx="3653790" cy="547370"/>
            <a:chOff x="12327" y="5320"/>
            <a:chExt cx="5754" cy="862"/>
          </a:xfrm>
        </p:grpSpPr>
        <p:sp>
          <p:nvSpPr>
            <p:cNvPr id="23" name="文本框 22"/>
            <p:cNvSpPr txBox="1"/>
            <p:nvPr/>
          </p:nvSpPr>
          <p:spPr>
            <a:xfrm>
              <a:off x="16837" y="5359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F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3399" y="5360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C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2327" y="5320"/>
              <a:ext cx="87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B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5829" y="5323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E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9509125" y="1640205"/>
            <a:ext cx="0" cy="314896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88900" y="845820"/>
            <a:ext cx="2341245" cy="676275"/>
            <a:chOff x="4666" y="2378"/>
            <a:chExt cx="3687" cy="1065"/>
          </a:xfrm>
        </p:grpSpPr>
        <p:grpSp>
          <p:nvGrpSpPr>
            <p:cNvPr id="10" name="组合 9"/>
            <p:cNvGrpSpPr/>
            <p:nvPr/>
          </p:nvGrpSpPr>
          <p:grpSpPr>
            <a:xfrm>
              <a:off x="4666" y="2743"/>
              <a:ext cx="3540" cy="700"/>
              <a:chOff x="4666" y="2743"/>
              <a:chExt cx="3540" cy="700"/>
            </a:xfrm>
          </p:grpSpPr>
          <p:cxnSp>
            <p:nvCxnSpPr>
              <p:cNvPr id="5" name="直接连接符 4"/>
              <p:cNvCxnSpPr/>
              <p:nvPr/>
            </p:nvCxnSpPr>
            <p:spPr>
              <a:xfrm flipV="1">
                <a:off x="5504" y="3151"/>
                <a:ext cx="2703" cy="12"/>
              </a:xfrm>
              <a:prstGeom prst="line">
                <a:avLst/>
              </a:prstGeom>
              <a:ln w="12700">
                <a:solidFill>
                  <a:srgbClr val="014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组合 5"/>
              <p:cNvGrpSpPr/>
              <p:nvPr/>
            </p:nvGrpSpPr>
            <p:grpSpPr>
              <a:xfrm rot="0">
                <a:off x="4666" y="2743"/>
                <a:ext cx="664" cy="700"/>
                <a:chOff x="2121873" y="1511588"/>
                <a:chExt cx="445481" cy="469613"/>
              </a:xfrm>
            </p:grpSpPr>
            <p:sp>
              <p:nvSpPr>
                <p:cNvPr id="7" name="矩形 6"/>
                <p:cNvSpPr/>
                <p:nvPr/>
              </p:nvSpPr>
              <p:spPr>
                <a:xfrm>
                  <a:off x="2121873" y="1511588"/>
                  <a:ext cx="363415" cy="363415"/>
                </a:xfrm>
                <a:prstGeom prst="rect">
                  <a:avLst/>
                </a:prstGeom>
                <a:solidFill>
                  <a:srgbClr val="01431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2321171" y="1735018"/>
                  <a:ext cx="246183" cy="246183"/>
                </a:xfrm>
                <a:prstGeom prst="rect">
                  <a:avLst/>
                </a:prstGeom>
                <a:solidFill>
                  <a:srgbClr val="0162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8" name="文本框 7"/>
            <p:cNvSpPr txBox="1"/>
            <p:nvPr/>
          </p:nvSpPr>
          <p:spPr>
            <a:xfrm>
              <a:off x="5330" y="2378"/>
              <a:ext cx="3023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探究活动</a:t>
              </a:r>
              <a:endParaRPr lang="zh-CN" altLang="en-US" sz="3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06730" y="2232660"/>
            <a:ext cx="609600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3430CE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对应线段：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对折后重合的线段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3430CE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对应角：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对折后重合的角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endParaRPr lang="en-US" altLang="zh-CN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10540" y="1489710"/>
            <a:ext cx="5149850" cy="662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探究</a:t>
            </a:r>
            <a:r>
              <a:rPr lang="en-US" altLang="zh-CN" sz="28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</a:t>
            </a:r>
            <a:r>
              <a:rPr lang="zh-CN" altLang="en-US" sz="28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：</a:t>
            </a:r>
            <a:r>
              <a:rPr lang="zh-CN" sz="28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对称图形的基本特征</a:t>
            </a:r>
            <a:r>
              <a:rPr lang="en-US" altLang="zh-CN" sz="28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en-US" altLang="zh-CN" sz="2800" b="1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1985" y="3505200"/>
            <a:ext cx="5960745" cy="25019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如图：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BC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的对应线段是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∠</a:t>
            </a: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A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的对应角是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          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∠</a:t>
            </a: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B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的对应角是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          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</a:t>
            </a:r>
            <a:endParaRPr lang="en-US" altLang="zh-CN" sz="2800" b="1" u="sng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68700" y="4226560"/>
            <a:ext cx="1205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EF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24860" y="4853305"/>
            <a:ext cx="11753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∠D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312795" y="5436870"/>
            <a:ext cx="11753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∠F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445125" y="5502275"/>
            <a:ext cx="6591935" cy="681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3430CE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zh-CN" altLang="en-US" sz="3200" b="1">
                <a:solidFill>
                  <a:srgbClr val="3430CE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图中的对应边、对应角有什么关系？</a:t>
            </a:r>
            <a:endParaRPr lang="zh-CN" altLang="en-US" sz="3200" b="1">
              <a:solidFill>
                <a:srgbClr val="3430CE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594215" y="1838325"/>
            <a:ext cx="2118995" cy="2190115"/>
            <a:chOff x="15109" y="2900"/>
            <a:chExt cx="3337" cy="3449"/>
          </a:xfrm>
        </p:grpSpPr>
        <p:sp>
          <p:nvSpPr>
            <p:cNvPr id="41" name="文本框 40"/>
            <p:cNvSpPr txBox="1"/>
            <p:nvPr/>
          </p:nvSpPr>
          <p:spPr>
            <a:xfrm>
              <a:off x="16460" y="2900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(</a:t>
              </a:r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)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5109" y="5320"/>
              <a:ext cx="879" cy="10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(</a:t>
              </a:r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C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)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7201" y="5325"/>
              <a:ext cx="1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(</a:t>
              </a:r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</a:rPr>
                <a:t>B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)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w"/>
                                          </p:val>
                                        </p:tav>
                                        <p:tav tm="100000" fmla="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3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24" grpId="0"/>
      <p:bldP spid="24" grpId="1"/>
      <p:bldP spid="26" grpId="0"/>
      <p:bldP spid="26" grpId="1"/>
      <p:bldP spid="32" grpId="0"/>
      <p:bldP spid="3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78255" y="2076450"/>
            <a:ext cx="47567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sym typeface="+mn-ea"/>
              </a:rPr>
              <a:t>轴对称图形的基本特征：</a:t>
            </a:r>
            <a:endParaRPr lang="zh-CN" altLang="en-US" sz="3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9065" y="2808605"/>
            <a:ext cx="9655175" cy="1504950"/>
          </a:xfrm>
          <a:prstGeom prst="roundRect">
            <a:avLst/>
          </a:prstGeom>
          <a:noFill/>
          <a:ln w="28575">
            <a:solidFill>
              <a:srgbClr val="008D38"/>
            </a:solidFill>
            <a:prstDash val="dash"/>
          </a:ln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zh-CN" sz="28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轴对称图形</a:t>
            </a:r>
            <a:r>
              <a:rPr lang="en-US" altLang="zh-CN" sz="28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(</a:t>
            </a:r>
            <a:r>
              <a:rPr lang="zh-CN" altLang="en-US" sz="28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或成轴对称的两个图形</a:t>
            </a:r>
            <a:r>
              <a:rPr lang="en-US" altLang="zh-CN" sz="28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) </a:t>
            </a:r>
            <a:r>
              <a:rPr lang="zh-CN" altLang="en-US" sz="28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的对应线段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相等</a:t>
            </a:r>
            <a:r>
              <a:rPr lang="zh-CN" altLang="en-US" sz="28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，对应角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相等</a:t>
            </a:r>
            <a:r>
              <a:rPr lang="en-US" altLang="zh-CN" sz="28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/>
        </p:nvSpPr>
        <p:spPr>
          <a:xfrm>
            <a:off x="1715770" y="2044065"/>
            <a:ext cx="7419340" cy="10064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9.1.1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生活中的轴对称</a:t>
            </a:r>
            <a:endParaRPr lang="zh-CN" altLang="en-US" sz="4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副标题 2"/>
          <p:cNvSpPr txBox="1"/>
          <p:nvPr/>
        </p:nvSpPr>
        <p:spPr>
          <a:xfrm>
            <a:off x="1814128" y="3701006"/>
            <a:ext cx="9496946" cy="994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/>
                </a:solidFill>
              </a:rPr>
              <a:t>年    级：七年级           学    科：数学（华东师大版）</a:t>
            </a:r>
            <a:endParaRPr lang="zh-CN" altLang="en-US" sz="2800" dirty="0">
              <a:solidFill>
                <a:schemeClr val="tx1"/>
              </a:solidFill>
            </a:endParaRPr>
          </a:p>
          <a:p>
            <a:r>
              <a:rPr lang="zh-CN" altLang="en-US" sz="2800" dirty="0">
                <a:solidFill>
                  <a:schemeClr val="tx1"/>
                </a:solidFill>
              </a:rPr>
              <a:t>主讲人：吴曼谊           学    校：海南省定安县定安中学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2"/>
          <p:cNvSpPr txBox="1"/>
          <p:nvPr>
            <p:custDataLst>
              <p:tags r:id="rId1"/>
            </p:custDataLst>
          </p:nvPr>
        </p:nvSpPr>
        <p:spPr>
          <a:xfrm>
            <a:off x="963295" y="1134110"/>
            <a:ext cx="10940415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如图，△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ABC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与△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DEF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关于直线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l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对称</a:t>
            </a:r>
            <a:r>
              <a:rPr lang="zh-CN" altLang="en-US" sz="2800" b="1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zh-CN" altLang="en-US" sz="2800" b="1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14655" y="1186815"/>
            <a:ext cx="902970" cy="554990"/>
            <a:chOff x="941" y="3120"/>
            <a:chExt cx="1422" cy="874"/>
          </a:xfrm>
        </p:grpSpPr>
        <p:sp>
          <p:nvSpPr>
            <p:cNvPr id="3" name="圆角矩形 2"/>
            <p:cNvSpPr/>
            <p:nvPr/>
          </p:nvSpPr>
          <p:spPr>
            <a:xfrm>
              <a:off x="941" y="3120"/>
              <a:ext cx="1314" cy="8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77" y="3172"/>
              <a:ext cx="138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3430CE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例</a:t>
              </a:r>
              <a:r>
                <a:rPr lang="en-US" altLang="zh-CN" sz="2800" b="1">
                  <a:solidFill>
                    <a:srgbClr val="3430CE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3.</a:t>
              </a:r>
              <a:endParaRPr lang="zh-CN" altLang="en-US" sz="2800" b="1">
                <a:solidFill>
                  <a:srgbClr val="3430CE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37515" y="3307080"/>
            <a:ext cx="8644890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2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）</a:t>
            </a: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AB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的对应线段是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 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;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∠</a:t>
            </a: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E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的对应角是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         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;∠</a:t>
            </a: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C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的对应角是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           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</a:t>
            </a:r>
            <a:endParaRPr lang="en-US" altLang="zh-CN" sz="2800" b="1" u="sng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0535" y="4949190"/>
            <a:ext cx="10352405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（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3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）若</a:t>
            </a: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BC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=3cm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，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∠</a:t>
            </a: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B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=50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°，则</a:t>
            </a: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EF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=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       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cm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，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∠</a:t>
            </a: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E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=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        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4655" y="2456815"/>
            <a:ext cx="8413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（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）点</a:t>
            </a: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的对称点是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     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，点</a:t>
            </a:r>
            <a:r>
              <a:rPr lang="en-US" altLang="zh-CN" sz="28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B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的对称点是</a:t>
            </a:r>
            <a:r>
              <a:rPr lang="zh-CN" altLang="en-US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</a:t>
            </a:r>
            <a:r>
              <a:rPr lang="en-US" altLang="zh-CN" sz="28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       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828405" y="1238885"/>
            <a:ext cx="2961640" cy="3103880"/>
            <a:chOff x="12012" y="3222"/>
            <a:chExt cx="4664" cy="4888"/>
          </a:xfrm>
        </p:grpSpPr>
        <p:grpSp>
          <p:nvGrpSpPr>
            <p:cNvPr id="10" name="组合 9"/>
            <p:cNvGrpSpPr/>
            <p:nvPr/>
          </p:nvGrpSpPr>
          <p:grpSpPr>
            <a:xfrm>
              <a:off x="12696" y="3222"/>
              <a:ext cx="3180" cy="4888"/>
              <a:chOff x="3157" y="3223"/>
              <a:chExt cx="3180" cy="488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3157" y="3757"/>
                <a:ext cx="3180" cy="4354"/>
                <a:chOff x="3157" y="3757"/>
                <a:chExt cx="3180" cy="4354"/>
              </a:xfrm>
            </p:grpSpPr>
            <p:sp>
              <p:nvSpPr>
                <p:cNvPr id="4" name="等腰三角形 3"/>
                <p:cNvSpPr/>
                <p:nvPr/>
              </p:nvSpPr>
              <p:spPr>
                <a:xfrm rot="780000">
                  <a:off x="3157" y="4791"/>
                  <a:ext cx="2535" cy="1434"/>
                </a:xfrm>
                <a:prstGeom prst="triangle">
                  <a:avLst>
                    <a:gd name="adj" fmla="val 25201"/>
                  </a:avLst>
                </a:prstGeom>
                <a:noFill/>
                <a:ln w="2857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6" name="直接连接符 5"/>
                <p:cNvCxnSpPr/>
                <p:nvPr/>
              </p:nvCxnSpPr>
              <p:spPr>
                <a:xfrm>
                  <a:off x="4753" y="3757"/>
                  <a:ext cx="0" cy="435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7" name="等腰三角形 6"/>
                <p:cNvSpPr/>
                <p:nvPr/>
              </p:nvSpPr>
              <p:spPr>
                <a:xfrm rot="20820000" flipH="1">
                  <a:off x="3803" y="4792"/>
                  <a:ext cx="2535" cy="1434"/>
                </a:xfrm>
                <a:prstGeom prst="triangle">
                  <a:avLst>
                    <a:gd name="adj" fmla="val 25201"/>
                  </a:avLst>
                </a:prstGeom>
                <a:noFill/>
                <a:ln w="2857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文本框 8"/>
              <p:cNvSpPr txBox="1"/>
              <p:nvPr/>
            </p:nvSpPr>
            <p:spPr>
              <a:xfrm>
                <a:off x="4249" y="3223"/>
                <a:ext cx="103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i="1">
                    <a:latin typeface="Times New Roman" panose="02020603050405020304" charset="0"/>
                    <a:cs typeface="Times New Roman" panose="02020603050405020304" charset="0"/>
                  </a:rPr>
                  <a:t>l</a:t>
                </a:r>
                <a:endParaRPr lang="en-US" altLang="zh-CN" sz="2400" b="1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2012" y="4012"/>
              <a:ext cx="4664" cy="2890"/>
              <a:chOff x="2421" y="4066"/>
              <a:chExt cx="4664" cy="289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3339" y="6165"/>
                <a:ext cx="70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i="1">
                    <a:latin typeface="Times New Roman" panose="02020603050405020304" charset="0"/>
                    <a:cs typeface="Times New Roman" panose="02020603050405020304" charset="0"/>
                  </a:rPr>
                  <a:t>F</a:t>
                </a:r>
                <a:endParaRPr lang="en-US" altLang="zh-CN" sz="24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6376" y="5506"/>
                <a:ext cx="70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i="1">
                    <a:latin typeface="Times New Roman" panose="02020603050405020304" charset="0"/>
                    <a:cs typeface="Times New Roman" panose="02020603050405020304" charset="0"/>
                  </a:rPr>
                  <a:t>E</a:t>
                </a:r>
                <a:endParaRPr lang="en-US" altLang="zh-CN" sz="24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238" y="4066"/>
                <a:ext cx="70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i="1">
                    <a:latin typeface="Times New Roman" panose="02020603050405020304" charset="0"/>
                    <a:cs typeface="Times New Roman" panose="02020603050405020304" charset="0"/>
                  </a:rPr>
                  <a:t>D</a:t>
                </a:r>
                <a:endParaRPr lang="en-US" altLang="zh-CN" sz="24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5492" y="6231"/>
                <a:ext cx="70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i="1">
                    <a:latin typeface="Times New Roman" panose="02020603050405020304" charset="0"/>
                    <a:cs typeface="Times New Roman" panose="02020603050405020304" charset="0"/>
                  </a:rPr>
                  <a:t>C</a:t>
                </a:r>
                <a:endParaRPr lang="en-US" altLang="zh-CN" sz="24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2421" y="5455"/>
                <a:ext cx="70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i="1">
                    <a:latin typeface="Times New Roman" panose="02020603050405020304" charset="0"/>
                    <a:cs typeface="Times New Roman" panose="02020603050405020304" charset="0"/>
                  </a:rPr>
                  <a:t>B</a:t>
                </a:r>
                <a:endParaRPr lang="en-US" altLang="zh-CN" sz="24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3466" y="4066"/>
                <a:ext cx="70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i="1"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endParaRPr lang="en-US" altLang="zh-CN" sz="24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4171950" y="3450590"/>
            <a:ext cx="1205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DE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74365" y="4002405"/>
            <a:ext cx="1205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lt"/>
              </a:rPr>
              <a:t>∠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B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802120" y="4023995"/>
            <a:ext cx="1205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lt"/>
              </a:rPr>
              <a:t>∠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F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517640" y="5083810"/>
            <a:ext cx="1205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lt"/>
              </a:rPr>
              <a:t>3</a:t>
            </a:r>
            <a:endParaRPr lang="en-US" altLang="zh-CN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j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928735" y="5083810"/>
            <a:ext cx="1205230" cy="478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lt"/>
              </a:rPr>
              <a:t>50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lt"/>
              </a:rPr>
              <a:t>°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j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47135" y="2445385"/>
            <a:ext cx="1205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点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D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315200" y="2439670"/>
            <a:ext cx="892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点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E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19" grpId="0"/>
      <p:bldP spid="19" grpId="1"/>
      <p:bldP spid="27" grpId="0"/>
      <p:bldP spid="2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/>
        </p:nvSpPr>
        <p:spPr>
          <a:xfrm>
            <a:off x="336550" y="970280"/>
            <a:ext cx="10307955" cy="662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探究</a:t>
            </a:r>
            <a:r>
              <a:rPr lang="en-US" altLang="zh-CN" sz="28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2</a:t>
            </a:r>
            <a:r>
              <a:rPr lang="zh-CN" altLang="en-US" sz="28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：轴</a:t>
            </a:r>
            <a:r>
              <a:rPr lang="zh-CN" sz="2800" b="1">
                <a:solidFill>
                  <a:srgbClr val="0070C5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对称图形与成轴对称的区别与联系</a:t>
            </a:r>
            <a:r>
              <a:rPr lang="en-US" altLang="zh-CN" sz="28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en-US" altLang="zh-CN" sz="2800" b="1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762885" y="1409700"/>
            <a:ext cx="6189345" cy="2522855"/>
            <a:chOff x="4563" y="2543"/>
            <a:chExt cx="9747" cy="397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2034"/>
            <a:stretch>
              <a:fillRect/>
            </a:stretch>
          </p:blipFill>
          <p:spPr>
            <a:xfrm>
              <a:off x="9754" y="2543"/>
              <a:ext cx="4556" cy="3092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4563" y="2898"/>
              <a:ext cx="3196" cy="3618"/>
              <a:chOff x="4563" y="2898"/>
              <a:chExt cx="3196" cy="3618"/>
            </a:xfrm>
          </p:grpSpPr>
          <p:pic>
            <p:nvPicPr>
              <p:cNvPr id="2" name="图片 1" descr="9829e3859b984843f858ab54ab05b1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D1D1D1">
                      <a:alpha val="100000"/>
                    </a:srgbClr>
                  </a:clrFrom>
                  <a:clrTo>
                    <a:srgbClr val="D1D1D1">
                      <a:alpha val="100000"/>
                      <a:alpha val="0"/>
                    </a:srgbClr>
                  </a:clrTo>
                </a:clrChange>
              </a:blip>
              <a:srcRect b="5675"/>
              <a:stretch>
                <a:fillRect/>
              </a:stretch>
            </p:blipFill>
            <p:spPr>
              <a:xfrm>
                <a:off x="4563" y="2898"/>
                <a:ext cx="3064" cy="2672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4563" y="5694"/>
                <a:ext cx="3196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sz="2800" b="1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charset="0"/>
                    <a:sym typeface="+mn-ea"/>
                  </a:rPr>
                  <a:t>轴对称图形</a:t>
                </a:r>
                <a:endParaRPr lang="zh-CN" altLang="en-US" sz="2800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charset="0"/>
                  <a:sym typeface="+mn-ea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10585" y="5694"/>
              <a:ext cx="362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sz="2800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charset="0"/>
                  <a:sym typeface="+mn-ea"/>
                </a:rPr>
                <a:t>成轴对称</a:t>
              </a:r>
              <a:endPara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55930" y="4597400"/>
            <a:ext cx="11376025" cy="1174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3600" b="1">
                <a:latin typeface="华文楷体" panose="02010600040101010101" pitchFamily="2" charset="-122"/>
                <a:ea typeface="华文楷体" panose="02010600040101010101" pitchFamily="2" charset="-122"/>
              </a:rPr>
              <a:t>思考：</a:t>
            </a:r>
            <a:endParaRPr lang="zh-CN" altLang="en-US" sz="36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根据你对轴对称图形与成轴对称的理解，你能说出它们的区别和联系吗？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0" name="Text Box 38"/>
          <p:cNvSpPr txBox="1"/>
          <p:nvPr>
            <p:custDataLst>
              <p:tags r:id="rId3"/>
            </p:custDataLst>
          </p:nvPr>
        </p:nvSpPr>
        <p:spPr>
          <a:xfrm>
            <a:off x="1355725" y="3789680"/>
            <a:ext cx="3322320" cy="565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区别：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一个图形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26" name="Text Box 39"/>
          <p:cNvSpPr txBox="1"/>
          <p:nvPr>
            <p:custDataLst>
              <p:tags r:id="rId4"/>
            </p:custDataLst>
          </p:nvPr>
        </p:nvSpPr>
        <p:spPr>
          <a:xfrm>
            <a:off x="6623050" y="3789680"/>
            <a:ext cx="1774190" cy="565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两个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图形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0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5" name="表格 2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03375" y="1875155"/>
          <a:ext cx="8739505" cy="428879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227455"/>
                <a:gridCol w="3207385"/>
                <a:gridCol w="4304665"/>
              </a:tblGrid>
              <a:tr h="545465">
                <a:tc>
                  <a:txBody>
                    <a:bodyPr wrap="square"/>
                    <a:p>
                      <a:pPr marL="0" lvl="0" indent="0" defTabSz="914400" eaLnBrk="1" latinLnBrk="0" hangingPunct="1"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lvl="0" indent="0" defTabSz="914400" eaLnBrk="1" latinLnBrk="0" hangingPunct="1"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800" b="1">
                          <a:solidFill>
                            <a:srgbClr val="FF33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轴对称图形</a:t>
                      </a:r>
                      <a:endParaRPr lang="zh-CN" altLang="en-US" sz="2800" b="1">
                        <a:solidFill>
                          <a:srgbClr val="FF33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vert="horz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lvl="0" indent="0" defTabSz="914400" eaLnBrk="1" latinLnBrk="0" hangingPunct="1"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800" b="1">
                          <a:solidFill>
                            <a:srgbClr val="FF33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两个图形成轴</a:t>
                      </a: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对称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vert="horz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6030">
                <a:tc>
                  <a:txBody>
                    <a:bodyPr wrap="square"/>
                    <a:p>
                      <a:pPr marL="0" lvl="0" indent="0" defTabSz="914400" eaLnBrk="1" latinLnBrk="0" hangingPunct="1"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图形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vert="horz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lvl="0" indent="0" defTabSz="914400" eaLnBrk="1" latinLnBrk="0" hangingPunct="1"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lvl="0" indent="0" defTabSz="914400" eaLnBrk="1" latinLnBrk="0" hangingPunct="1"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015">
                <a:tc>
                  <a:txBody>
                    <a:bodyPr wrap="square"/>
                    <a:p>
                      <a:pPr marL="0" lvl="0" indent="0" defTabSz="914400" eaLnBrk="1" latinLnBrk="0" hangingPunct="1"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区别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vert="horz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lvl="0" indent="0" defTabSz="914400" eaLnBrk="1" latinLnBrk="0" hangingPunct="1"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lvl="0" indent="0" defTabSz="914400" eaLnBrk="1" latinLnBrk="0" hangingPunct="1"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2280">
                <a:tc>
                  <a:txBody>
                    <a:bodyPr wrap="square"/>
                    <a:p>
                      <a:pPr marL="0" lvl="0" indent="0" defTabSz="914400" eaLnBrk="1" latinLnBrk="0" hangingPunct="1"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联系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0000" marR="90000" marT="46800" marB="46800" vert="horz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 wrap="square"/>
                    <a:p>
                      <a:pPr marL="0" lvl="0" indent="0" defTabSz="914400" eaLnBrk="1" latinLnBrk="0" hangingPunct="1"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charset="0"/>
                      </a:endParaRPr>
                    </a:p>
                  </a:txBody>
                  <a:tcPr marL="90000" marR="90000" marT="46800" marB="46800" vert="horz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66" name="圆角矩形 17"/>
          <p:cNvSpPr/>
          <p:nvPr>
            <p:custDataLst>
              <p:tags r:id="rId2"/>
            </p:custDataLst>
          </p:nvPr>
        </p:nvSpPr>
        <p:spPr>
          <a:xfrm>
            <a:off x="272415" y="1211580"/>
            <a:ext cx="1322070" cy="496570"/>
          </a:xfrm>
          <a:prstGeom prst="round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3200" b="1" strike="noStrike" noProof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归纳</a:t>
            </a:r>
            <a:endParaRPr lang="zh-CN" altLang="en-US" sz="3200" b="1" strike="noStrike" noProof="1">
              <a:solidFill>
                <a:schemeClr val="accent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23060" y="975995"/>
            <a:ext cx="89839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3200" b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</a:rPr>
              <a:t>轴对称图形与两个图形成轴对称的区别与联系：</a:t>
            </a:r>
            <a:endParaRPr lang="zh-CN" altLang="zh-CN" sz="3200" b="1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40" name="Text Box 38"/>
          <p:cNvSpPr txBox="1"/>
          <p:nvPr>
            <p:custDataLst>
              <p:tags r:id="rId3"/>
            </p:custDataLst>
          </p:nvPr>
        </p:nvSpPr>
        <p:spPr>
          <a:xfrm>
            <a:off x="2893060" y="3731895"/>
            <a:ext cx="3071495" cy="565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一个图形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26" name="Text Box 39"/>
          <p:cNvSpPr txBox="1"/>
          <p:nvPr>
            <p:custDataLst>
              <p:tags r:id="rId4"/>
            </p:custDataLst>
          </p:nvPr>
        </p:nvSpPr>
        <p:spPr>
          <a:xfrm>
            <a:off x="7315835" y="3731895"/>
            <a:ext cx="1774190" cy="565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两个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图形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8" name="Text Box 40"/>
          <p:cNvSpPr txBox="1"/>
          <p:nvPr>
            <p:custDataLst>
              <p:tags r:id="rId5"/>
            </p:custDataLst>
          </p:nvPr>
        </p:nvSpPr>
        <p:spPr>
          <a:xfrm>
            <a:off x="2990215" y="4597400"/>
            <a:ext cx="60610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1.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都是沿着某条直线折叠后能重合；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39" name="Text Box 43"/>
          <p:cNvSpPr txBox="1"/>
          <p:nvPr>
            <p:custDataLst>
              <p:tags r:id="rId6"/>
            </p:custDataLst>
          </p:nvPr>
        </p:nvSpPr>
        <p:spPr>
          <a:xfrm>
            <a:off x="3009265" y="5169535"/>
            <a:ext cx="725678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2.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如果把成轴对称的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两个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图形看作一个图形，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那么这个图形就是轴对称图形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pic>
        <p:nvPicPr>
          <p:cNvPr id="4" name="图片 3" descr="9829e3859b984843f858ab54ab05b16"/>
          <p:cNvPicPr>
            <a:picLocks noChangeAspect="1"/>
          </p:cNvPicPr>
          <p:nvPr/>
        </p:nvPicPr>
        <p:blipFill>
          <a:blip r:embed="rId7">
            <a:clrChange>
              <a:clrFrom>
                <a:srgbClr val="D1D1D1">
                  <a:alpha val="100000"/>
                </a:srgbClr>
              </a:clrFrom>
              <a:clrTo>
                <a:srgbClr val="D1D1D1">
                  <a:alpha val="100000"/>
                  <a:alpha val="0"/>
                </a:srgbClr>
              </a:clrTo>
            </a:clrChange>
          </a:blip>
          <a:srcRect b="5675"/>
          <a:stretch>
            <a:fillRect/>
          </a:stretch>
        </p:blipFill>
        <p:spPr>
          <a:xfrm>
            <a:off x="3545840" y="2315845"/>
            <a:ext cx="1539875" cy="1343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034"/>
          <a:stretch>
            <a:fillRect/>
          </a:stretch>
        </p:blipFill>
        <p:spPr>
          <a:xfrm>
            <a:off x="7240905" y="2425065"/>
            <a:ext cx="2072005" cy="127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6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88900" y="845820"/>
            <a:ext cx="2341245" cy="676275"/>
            <a:chOff x="4666" y="2378"/>
            <a:chExt cx="3687" cy="1065"/>
          </a:xfrm>
        </p:grpSpPr>
        <p:grpSp>
          <p:nvGrpSpPr>
            <p:cNvPr id="10" name="组合 9"/>
            <p:cNvGrpSpPr/>
            <p:nvPr/>
          </p:nvGrpSpPr>
          <p:grpSpPr>
            <a:xfrm>
              <a:off x="4666" y="2743"/>
              <a:ext cx="3540" cy="700"/>
              <a:chOff x="4666" y="2743"/>
              <a:chExt cx="3540" cy="700"/>
            </a:xfrm>
          </p:grpSpPr>
          <p:cxnSp>
            <p:nvCxnSpPr>
              <p:cNvPr id="5" name="直接连接符 4"/>
              <p:cNvCxnSpPr/>
              <p:nvPr/>
            </p:nvCxnSpPr>
            <p:spPr>
              <a:xfrm flipV="1">
                <a:off x="5504" y="3151"/>
                <a:ext cx="2703" cy="12"/>
              </a:xfrm>
              <a:prstGeom prst="line">
                <a:avLst/>
              </a:prstGeom>
              <a:ln w="12700">
                <a:solidFill>
                  <a:srgbClr val="014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组合 5"/>
              <p:cNvGrpSpPr/>
              <p:nvPr/>
            </p:nvGrpSpPr>
            <p:grpSpPr>
              <a:xfrm rot="0">
                <a:off x="4666" y="2743"/>
                <a:ext cx="664" cy="700"/>
                <a:chOff x="2121873" y="1511588"/>
                <a:chExt cx="445481" cy="469613"/>
              </a:xfrm>
            </p:grpSpPr>
            <p:sp>
              <p:nvSpPr>
                <p:cNvPr id="7" name="矩形 6"/>
                <p:cNvSpPr/>
                <p:nvPr/>
              </p:nvSpPr>
              <p:spPr>
                <a:xfrm>
                  <a:off x="2121873" y="1511588"/>
                  <a:ext cx="363415" cy="363415"/>
                </a:xfrm>
                <a:prstGeom prst="rect">
                  <a:avLst/>
                </a:prstGeom>
                <a:solidFill>
                  <a:srgbClr val="01431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2321171" y="1735018"/>
                  <a:ext cx="246183" cy="246183"/>
                </a:xfrm>
                <a:prstGeom prst="rect">
                  <a:avLst/>
                </a:prstGeom>
                <a:solidFill>
                  <a:srgbClr val="0162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8" name="文本框 7"/>
            <p:cNvSpPr txBox="1"/>
            <p:nvPr/>
          </p:nvSpPr>
          <p:spPr>
            <a:xfrm>
              <a:off x="5330" y="2378"/>
              <a:ext cx="3023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课堂检测</a:t>
              </a:r>
              <a:endParaRPr lang="zh-CN" altLang="en-US" sz="3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553355" y="1622589"/>
            <a:ext cx="8089755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．在以下给出的运动图片中，属于轴对称图形的是（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  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）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608954" y="2219171"/>
            <a:ext cx="5351788" cy="675295"/>
            <a:chOff x="1909" y="3534"/>
            <a:chExt cx="13876" cy="1752"/>
          </a:xfrm>
        </p:grpSpPr>
        <p:grpSp>
          <p:nvGrpSpPr>
            <p:cNvPr id="20" name="组合 19"/>
            <p:cNvGrpSpPr/>
            <p:nvPr/>
          </p:nvGrpSpPr>
          <p:grpSpPr>
            <a:xfrm>
              <a:off x="1909" y="3623"/>
              <a:ext cx="2725" cy="1334"/>
              <a:chOff x="1345" y="3623"/>
              <a:chExt cx="2725" cy="1334"/>
            </a:xfrm>
          </p:grpSpPr>
          <p:pic>
            <p:nvPicPr>
              <p:cNvPr id="100003" name="图片 100003" descr="@@@764c3e5a-6e76-4701-8d0d-bdc215b89c6c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30" y="3623"/>
                <a:ext cx="1740" cy="1335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1345" y="3964"/>
                <a:ext cx="1255" cy="7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A.</a:t>
                </a:r>
                <a:endPara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5533" y="3690"/>
              <a:ext cx="2738" cy="1517"/>
              <a:chOff x="5496" y="6053"/>
              <a:chExt cx="2738" cy="1517"/>
            </a:xfrm>
          </p:grpSpPr>
          <p:pic>
            <p:nvPicPr>
              <p:cNvPr id="100007" name="图片 100007" descr="@@@18630052-7740-49cf-9c07-b6b576b6caf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4" y="6053"/>
                <a:ext cx="1740" cy="1410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5496" y="6326"/>
                <a:ext cx="1398" cy="124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B.</a:t>
                </a:r>
                <a:endPara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9203" y="3534"/>
              <a:ext cx="2450" cy="1657"/>
              <a:chOff x="11875" y="5154"/>
              <a:chExt cx="2450" cy="1657"/>
            </a:xfrm>
          </p:grpSpPr>
          <p:pic>
            <p:nvPicPr>
              <p:cNvPr id="100009" name="图片 100009" descr="@@@344b553b-dc5f-407f-b273-4de1d8c8e7d8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12840" y="5154"/>
                <a:ext cx="1485" cy="1620"/>
              </a:xfrm>
              <a:prstGeom prst="rect">
                <a:avLst/>
              </a:prstGeom>
            </p:spPr>
          </p:pic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1875" y="5601"/>
                <a:ext cx="1255" cy="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C.</a:t>
                </a:r>
                <a:endPara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19" y="3570"/>
              <a:ext cx="3166" cy="1716"/>
              <a:chOff x="7552" y="4748"/>
              <a:chExt cx="3166" cy="1716"/>
            </a:xfrm>
          </p:grpSpPr>
          <p:pic>
            <p:nvPicPr>
              <p:cNvPr id="100005" name="图片 100005" descr="@@@7021b788-ff0d-4e91-84c2-65f623d7d018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8483" y="4748"/>
                <a:ext cx="2235" cy="1305"/>
              </a:xfrm>
              <a:prstGeom prst="rect">
                <a:avLst/>
              </a:prstGeom>
            </p:spPr>
          </p:pic>
          <p:sp>
            <p:nvSpPr>
              <p:cNvPr id="19" name="文本框 1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552" y="5136"/>
                <a:ext cx="1255" cy="1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D.</a:t>
                </a:r>
                <a:endPara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</p:grp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1593850" y="3021965"/>
            <a:ext cx="6990715" cy="6451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2. 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如图所示的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4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组图形中，成轴对称的是（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    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）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pSp>
        <p:nvGrpSpPr>
          <p:cNvPr id="11" name="组合 10"/>
          <p:cNvGrpSpPr/>
          <p:nvPr>
            <p:custDataLst>
              <p:tags r:id="rId12"/>
            </p:custDataLst>
          </p:nvPr>
        </p:nvGrpSpPr>
        <p:grpSpPr>
          <a:xfrm>
            <a:off x="1598373" y="3707695"/>
            <a:ext cx="4639273" cy="566358"/>
            <a:chOff x="1655" y="7224"/>
            <a:chExt cx="14040" cy="1627"/>
          </a:xfrm>
        </p:grpSpPr>
        <p:grpSp>
          <p:nvGrpSpPr>
            <p:cNvPr id="30" name="组合 29"/>
            <p:cNvGrpSpPr/>
            <p:nvPr/>
          </p:nvGrpSpPr>
          <p:grpSpPr>
            <a:xfrm>
              <a:off x="1655" y="7325"/>
              <a:ext cx="2916" cy="1323"/>
              <a:chOff x="1849" y="7325"/>
              <a:chExt cx="2916" cy="1323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1849" y="7325"/>
                <a:ext cx="2018" cy="1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A.</a:t>
                </a:r>
                <a:endPara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pic>
            <p:nvPicPr>
              <p:cNvPr id="100025" name="图片 100025" descr="@@@0349501b-ba7b-4182-81a7-371ba30f1350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0" y="7378"/>
                <a:ext cx="1725" cy="990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5447" y="7324"/>
              <a:ext cx="2836" cy="1527"/>
              <a:chOff x="7055" y="6692"/>
              <a:chExt cx="2836" cy="1527"/>
            </a:xfrm>
          </p:grpSpPr>
          <p:pic>
            <p:nvPicPr>
              <p:cNvPr id="100019" name="图片 100019" descr="@@@d6692c06-c695-4ae6-939f-6db0fe253832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71" y="6816"/>
                <a:ext cx="1620" cy="915"/>
              </a:xfrm>
              <a:prstGeom prst="rect">
                <a:avLst/>
              </a:prstGeom>
            </p:spPr>
          </p:pic>
          <p:sp>
            <p:nvSpPr>
              <p:cNvPr id="27" name="文本框 26"/>
              <p:cNvSpPr txBox="1"/>
              <p:nvPr/>
            </p:nvSpPr>
            <p:spPr>
              <a:xfrm>
                <a:off x="7055" y="6692"/>
                <a:ext cx="2018" cy="1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B.</a:t>
                </a:r>
                <a:endPara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9092" y="7315"/>
              <a:ext cx="2915" cy="1013"/>
              <a:chOff x="9832" y="7894"/>
              <a:chExt cx="2915" cy="1013"/>
            </a:xfrm>
          </p:grpSpPr>
          <p:pic>
            <p:nvPicPr>
              <p:cNvPr id="100021" name="图片 100021" descr="@@@22d30116-1367-45b4-b957-58029557cd66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112" y="7962"/>
                <a:ext cx="1635" cy="945"/>
              </a:xfrm>
              <a:prstGeom prst="rect">
                <a:avLst/>
              </a:prstGeom>
            </p:spPr>
          </p:pic>
          <p:sp>
            <p:nvSpPr>
              <p:cNvPr id="28" name="文本框 27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9832" y="7894"/>
                <a:ext cx="2225" cy="82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C.</a:t>
                </a:r>
                <a:endPara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12890" y="7224"/>
              <a:ext cx="2805" cy="1527"/>
              <a:chOff x="13502" y="6908"/>
              <a:chExt cx="2805" cy="1527"/>
            </a:xfrm>
          </p:grpSpPr>
          <p:pic>
            <p:nvPicPr>
              <p:cNvPr id="100023" name="图片 100023" descr="@@@331614bd-f967-4629-8e4d-1ae085c2348c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9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762" y="6999"/>
                <a:ext cx="1545" cy="930"/>
              </a:xfrm>
              <a:prstGeom prst="rect">
                <a:avLst/>
              </a:prstGeom>
            </p:spPr>
          </p:pic>
          <p:sp>
            <p:nvSpPr>
              <p:cNvPr id="29" name="文本框 28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3502" y="6908"/>
                <a:ext cx="2018" cy="1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D.</a:t>
                </a:r>
                <a:endPara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</p:grp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8836660" y="1586865"/>
            <a:ext cx="578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</a:t>
            </a:r>
            <a:endParaRPr lang="en-US" altLang="zh-CN" sz="24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22"/>
            </p:custDataLst>
          </p:nvPr>
        </p:nvSpPr>
        <p:spPr>
          <a:xfrm>
            <a:off x="7374255" y="3166110"/>
            <a:ext cx="6457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endParaRPr lang="en-US" altLang="zh-CN" sz="24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79" name="Text Box 3"/>
          <p:cNvSpPr txBox="1"/>
          <p:nvPr>
            <p:custDataLst>
              <p:tags r:id="rId23"/>
            </p:custDataLst>
          </p:nvPr>
        </p:nvSpPr>
        <p:spPr>
          <a:xfrm>
            <a:off x="1576705" y="4485005"/>
            <a:ext cx="762698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50000"/>
              </a:lnSpc>
            </a:pP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3.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下列图形中，一定是轴对称图形的是（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）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A.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锐角三角形     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B.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曲线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C.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线段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D.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直角三角形 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4"/>
            </p:custDataLst>
          </p:nvPr>
        </p:nvSpPr>
        <p:spPr>
          <a:xfrm>
            <a:off x="7122795" y="4631690"/>
            <a:ext cx="574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</a:t>
            </a:r>
            <a:endParaRPr lang="en-US" altLang="zh-CN" sz="24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25"/>
            </p:custDataLst>
          </p:nvPr>
        </p:nvCxnSpPr>
        <p:spPr>
          <a:xfrm>
            <a:off x="5080733" y="2156849"/>
            <a:ext cx="0" cy="8278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2283460" y="3537585"/>
            <a:ext cx="0" cy="85534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34" grpId="0"/>
      <p:bldP spid="34" grpId="1"/>
      <p:bldP spid="12" grpId="0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835025" y="2842895"/>
            <a:ext cx="10903585" cy="12725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5.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如图，已知四边形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ABCD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与四边形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</a:rPr>
              <a:t>A</a:t>
            </a:r>
            <a:r>
              <a:rPr lang="en-US" altLang="zh-CN" sz="2400" i="1">
                <a:ea typeface="华文楷体" panose="02010600040101010101" pitchFamily="2" charset="-122"/>
                <a:cs typeface="+mn-lt"/>
                <a:sym typeface="+mn-ea"/>
              </a:rPr>
              <a:t>’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B</a:t>
            </a:r>
            <a:r>
              <a:rPr lang="en-US" altLang="zh-CN" sz="2400" i="1">
                <a:ea typeface="华文楷体" panose="02010600040101010101" pitchFamily="2" charset="-122"/>
                <a:cs typeface="+mn-lt"/>
                <a:sym typeface="+mn-ea"/>
              </a:rPr>
              <a:t>’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2400" i="1">
                <a:ea typeface="华文楷体" panose="02010600040101010101" pitchFamily="2" charset="-122"/>
                <a:cs typeface="+mn-lt"/>
                <a:sym typeface="+mn-ea"/>
              </a:rPr>
              <a:t>’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D</a:t>
            </a:r>
            <a:r>
              <a:rPr lang="en-US" altLang="zh-CN" sz="2400" i="1">
                <a:ea typeface="华文楷体" panose="02010600040101010101" pitchFamily="2" charset="-122"/>
                <a:cs typeface="+mn-lt"/>
                <a:sym typeface="+mn-ea"/>
              </a:rPr>
              <a:t>’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关于直线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l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对称，四边形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ABCD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的周长为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12cm,∠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=85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°，则四边形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400" i="1">
                <a:ea typeface="华文楷体" panose="02010600040101010101" pitchFamily="2" charset="-122"/>
                <a:cs typeface="+mn-lt"/>
                <a:sym typeface="+mn-ea"/>
              </a:rPr>
              <a:t>’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B</a:t>
            </a:r>
            <a:r>
              <a:rPr lang="en-US" altLang="zh-CN" sz="2400" i="1">
                <a:ea typeface="华文楷体" panose="02010600040101010101" pitchFamily="2" charset="-122"/>
                <a:cs typeface="+mn-lt"/>
                <a:sym typeface="+mn-ea"/>
              </a:rPr>
              <a:t>’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2400" i="1">
                <a:ea typeface="华文楷体" panose="02010600040101010101" pitchFamily="2" charset="-122"/>
                <a:cs typeface="+mn-lt"/>
                <a:sym typeface="+mn-ea"/>
              </a:rPr>
              <a:t>’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D</a:t>
            </a:r>
            <a:r>
              <a:rPr lang="en-US" altLang="zh-CN" sz="2400" i="1">
                <a:ea typeface="华文楷体" panose="02010600040101010101" pitchFamily="2" charset="-122"/>
                <a:cs typeface="+mn-lt"/>
                <a:sym typeface="+mn-ea"/>
              </a:rPr>
              <a:t>’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的周长为</a:t>
            </a:r>
            <a:r>
              <a:rPr lang="zh-CN" altLang="en-US" sz="24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</a:t>
            </a:r>
            <a:r>
              <a:rPr lang="en-US" altLang="zh-CN" sz="24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         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cm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，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∠</a:t>
            </a:r>
            <a:r>
              <a:rPr lang="en-US" altLang="zh-CN" sz="2400" b="1" i="1"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400">
                <a:ea typeface="华文楷体" panose="02010600040101010101" pitchFamily="2" charset="-122"/>
                <a:cs typeface="+mn-lt"/>
                <a:sym typeface="+mn-ea"/>
              </a:rPr>
              <a:t>’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=</a:t>
            </a:r>
            <a:r>
              <a:rPr lang="en-US" altLang="zh-CN" sz="2400" b="1" u="sng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         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endParaRPr lang="en-US" altLang="zh-CN" sz="2400" b="1" baseline="30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pic>
        <p:nvPicPr>
          <p:cNvPr id="100029" name="图片 100029" descr="@@@ce3f579c-900e-45cd-8c28-f087ea8513e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19575" y="4439285"/>
            <a:ext cx="1995170" cy="15189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41260" y="3582670"/>
            <a:ext cx="830580" cy="532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12</a:t>
            </a:r>
            <a:endParaRPr lang="en-US" altLang="zh-CN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74885" y="3582670"/>
            <a:ext cx="1247140" cy="532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85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°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835133" y="965279"/>
            <a:ext cx="8412518" cy="1738655"/>
            <a:chOff x="575" y="1897"/>
            <a:chExt cx="21433" cy="2829"/>
          </a:xfrm>
        </p:grpSpPr>
        <p:sp>
          <p:nvSpPr>
            <p:cNvPr id="2" name="文本框 1"/>
            <p:cNvSpPr txBox="1"/>
            <p:nvPr>
              <p:custDataLst>
                <p:tags r:id="rId4"/>
              </p:custDataLst>
            </p:nvPr>
          </p:nvSpPr>
          <p:spPr>
            <a:xfrm>
              <a:off x="691" y="1897"/>
              <a:ext cx="13590" cy="10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4.</a:t>
              </a: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下列说法中，正确的是（</a:t>
              </a:r>
              <a:r>
                <a: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  </a:t>
              </a: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    ）</a:t>
              </a:r>
              <a:endPara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75" y="2775"/>
              <a:ext cx="21433" cy="195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A.</a:t>
              </a: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圆的直径是圆的对称轴</a:t>
              </a:r>
              <a:r>
                <a: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.            B.</a:t>
              </a: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角的平分线是角的对称轴</a:t>
              </a:r>
              <a:r>
                <a: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.</a:t>
              </a:r>
              <a:endPara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C.</a:t>
              </a: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轴对称图形有且只有一条对称轴</a:t>
              </a:r>
              <a:r>
                <a: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.    D.</a:t>
              </a: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对称轴是一条直线</a:t>
              </a:r>
              <a:r>
                <a:rPr lang="en-US" altLang="zh-CN" sz="2400" b="1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.</a:t>
              </a:r>
              <a:endPara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endParaRPr>
            </a:p>
          </p:txBody>
        </p:sp>
      </p:grpSp>
      <p:sp>
        <p:nvSpPr>
          <p:cNvPr id="35" name="文本框 34"/>
          <p:cNvSpPr txBox="1"/>
          <p:nvPr>
            <p:custDataLst>
              <p:tags r:id="rId5"/>
            </p:custDataLst>
          </p:nvPr>
        </p:nvSpPr>
        <p:spPr>
          <a:xfrm>
            <a:off x="4559935" y="1115695"/>
            <a:ext cx="519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endParaRPr lang="en-US" altLang="zh-CN" sz="24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35" grpId="0"/>
      <p:bldP spid="3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圆角矩形 24"/>
          <p:cNvSpPr/>
          <p:nvPr>
            <p:custDataLst>
              <p:tags r:id="rId1"/>
            </p:custDataLst>
          </p:nvPr>
        </p:nvSpPr>
        <p:spPr>
          <a:xfrm>
            <a:off x="2766695" y="3408164"/>
            <a:ext cx="147574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p>
            <a:pPr marR="0" defTabSz="914400">
              <a:buClrTx/>
              <a:buSzTx/>
              <a:defRPr/>
            </a:pPr>
            <a:r>
              <a:rPr lang="zh-CN" altLang="en-US" sz="2800" b="1" noProof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轴对称</a:t>
            </a:r>
            <a:endParaRPr lang="zh-CN" altLang="en-US" sz="2800" b="1" noProof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2"/>
            </p:custDataLst>
          </p:nvPr>
        </p:nvSpPr>
        <p:spPr>
          <a:xfrm>
            <a:off x="4848860" y="1561465"/>
            <a:ext cx="2758440" cy="7004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R="0" algn="dist" defTabSz="914400">
              <a:buClrTx/>
              <a:buSzTx/>
              <a:defRPr/>
            </a:pPr>
            <a:r>
              <a:rPr lang="zh-CN" altLang="en-US" sz="2800" b="1" noProof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轴对称图形</a:t>
            </a:r>
            <a:endParaRPr lang="zh-CN" altLang="en-US" sz="2800" b="1" noProof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9" name="圆角矩形 22"/>
          <p:cNvSpPr/>
          <p:nvPr>
            <p:custDataLst>
              <p:tags r:id="rId3"/>
            </p:custDataLst>
          </p:nvPr>
        </p:nvSpPr>
        <p:spPr>
          <a:xfrm>
            <a:off x="4829175" y="3298190"/>
            <a:ext cx="3364865" cy="800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R="0" algn="dist" defTabSz="914400">
              <a:buClrTx/>
              <a:buSzTx/>
              <a:defRPr/>
            </a:pPr>
            <a:r>
              <a:rPr lang="zh-CN" altLang="en-US" sz="2800" b="1" noProof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两个图形成轴对称</a:t>
            </a:r>
            <a:endParaRPr lang="zh-CN" altLang="en-US" sz="2800" b="1" noProof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11" name="圆角矩形 22"/>
          <p:cNvSpPr/>
          <p:nvPr>
            <p:custDataLst>
              <p:tags r:id="rId4"/>
            </p:custDataLst>
          </p:nvPr>
        </p:nvSpPr>
        <p:spPr>
          <a:xfrm>
            <a:off x="4848860" y="5046980"/>
            <a:ext cx="2325370" cy="7505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R="0" algn="dist" defTabSz="914400">
              <a:buClrTx/>
              <a:buSzTx/>
              <a:defRPr/>
            </a:pPr>
            <a:r>
              <a:rPr lang="zh-CN" altLang="zh-CN" sz="2800" b="1" noProof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基本性质</a:t>
            </a:r>
            <a:endParaRPr lang="zh-CN" altLang="zh-CN" sz="2800" b="1" noProof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17035" y="1873885"/>
            <a:ext cx="631825" cy="3545840"/>
            <a:chOff x="6596" y="2632"/>
            <a:chExt cx="995" cy="5584"/>
          </a:xfrm>
        </p:grpSpPr>
        <p:grpSp>
          <p:nvGrpSpPr>
            <p:cNvPr id="4" name="组合 3"/>
            <p:cNvGrpSpPr/>
            <p:nvPr>
              <p:custDataLst>
                <p:tags r:id="rId5"/>
              </p:custDataLst>
            </p:nvPr>
          </p:nvGrpSpPr>
          <p:grpSpPr>
            <a:xfrm rot="0">
              <a:off x="6613" y="2632"/>
              <a:ext cx="978" cy="5584"/>
              <a:chOff x="5801197" y="3002692"/>
              <a:chExt cx="621252" cy="1080120"/>
            </a:xfrm>
          </p:grpSpPr>
          <p:cxnSp>
            <p:nvCxnSpPr>
              <p:cNvPr id="5" name="直接连接符 4"/>
              <p:cNvCxnSpPr/>
              <p:nvPr>
                <p:custDataLst>
                  <p:tags r:id="rId6"/>
                </p:custDataLst>
              </p:nvPr>
            </p:nvCxnSpPr>
            <p:spPr>
              <a:xfrm flipH="1">
                <a:off x="6062449" y="3002812"/>
                <a:ext cx="0" cy="1080000"/>
              </a:xfrm>
              <a:prstGeom prst="line">
                <a:avLst/>
              </a:prstGeom>
              <a:solidFill>
                <a:schemeClr val="bg1"/>
              </a:solidFill>
              <a:ln w="28575">
                <a:solidFill>
                  <a:srgbClr val="3399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6062449" y="3002692"/>
                <a:ext cx="360000" cy="0"/>
              </a:xfrm>
              <a:prstGeom prst="line">
                <a:avLst/>
              </a:prstGeom>
              <a:solidFill>
                <a:schemeClr val="bg1"/>
              </a:solidFill>
              <a:ln w="28575">
                <a:solidFill>
                  <a:srgbClr val="3399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>
                <p:custDataLst>
                  <p:tags r:id="rId8"/>
                </p:custDataLst>
              </p:nvPr>
            </p:nvCxnSpPr>
            <p:spPr>
              <a:xfrm flipV="1">
                <a:off x="5801197" y="3558712"/>
                <a:ext cx="261252" cy="2"/>
              </a:xfrm>
              <a:prstGeom prst="line">
                <a:avLst/>
              </a:prstGeom>
              <a:solidFill>
                <a:schemeClr val="bg1"/>
              </a:solidFill>
              <a:ln w="28575">
                <a:solidFill>
                  <a:srgbClr val="3399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6062449" y="4077572"/>
                <a:ext cx="360000" cy="0"/>
              </a:xfrm>
              <a:prstGeom prst="line">
                <a:avLst/>
              </a:prstGeom>
              <a:solidFill>
                <a:schemeClr val="bg1"/>
              </a:solidFill>
              <a:ln w="28575">
                <a:solidFill>
                  <a:srgbClr val="3399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直接连接符 12"/>
            <p:cNvCxnSpPr/>
            <p:nvPr>
              <p:custDataLst>
                <p:tags r:id="rId10"/>
              </p:custDataLst>
            </p:nvPr>
          </p:nvCxnSpPr>
          <p:spPr>
            <a:xfrm>
              <a:off x="6596" y="5513"/>
              <a:ext cx="964" cy="0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88900" y="845820"/>
            <a:ext cx="2341245" cy="676275"/>
            <a:chOff x="4666" y="2378"/>
            <a:chExt cx="3687" cy="1065"/>
          </a:xfrm>
        </p:grpSpPr>
        <p:grpSp>
          <p:nvGrpSpPr>
            <p:cNvPr id="10" name="组合 9"/>
            <p:cNvGrpSpPr/>
            <p:nvPr/>
          </p:nvGrpSpPr>
          <p:grpSpPr>
            <a:xfrm>
              <a:off x="4666" y="2743"/>
              <a:ext cx="3540" cy="700"/>
              <a:chOff x="4666" y="2743"/>
              <a:chExt cx="3540" cy="700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V="1">
                <a:off x="5504" y="3151"/>
                <a:ext cx="2703" cy="12"/>
              </a:xfrm>
              <a:prstGeom prst="line">
                <a:avLst/>
              </a:prstGeom>
              <a:ln w="12700">
                <a:solidFill>
                  <a:srgbClr val="014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组合 13"/>
              <p:cNvGrpSpPr/>
              <p:nvPr/>
            </p:nvGrpSpPr>
            <p:grpSpPr>
              <a:xfrm rot="0">
                <a:off x="4666" y="2743"/>
                <a:ext cx="664" cy="700"/>
                <a:chOff x="2121873" y="1511588"/>
                <a:chExt cx="445481" cy="469613"/>
              </a:xfrm>
            </p:grpSpPr>
            <p:sp>
              <p:nvSpPr>
                <p:cNvPr id="15" name="矩形 14"/>
                <p:cNvSpPr/>
                <p:nvPr/>
              </p:nvSpPr>
              <p:spPr>
                <a:xfrm>
                  <a:off x="2121873" y="1511588"/>
                  <a:ext cx="363415" cy="363415"/>
                </a:xfrm>
                <a:prstGeom prst="rect">
                  <a:avLst/>
                </a:prstGeom>
                <a:solidFill>
                  <a:srgbClr val="01431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2321171" y="1735018"/>
                  <a:ext cx="246183" cy="246183"/>
                </a:xfrm>
                <a:prstGeom prst="rect">
                  <a:avLst/>
                </a:prstGeom>
                <a:solidFill>
                  <a:srgbClr val="0162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6" name="文本框 15"/>
            <p:cNvSpPr txBox="1"/>
            <p:nvPr/>
          </p:nvSpPr>
          <p:spPr>
            <a:xfrm>
              <a:off x="5330" y="2378"/>
              <a:ext cx="3023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课堂小结</a:t>
              </a:r>
              <a:endParaRPr lang="zh-CN" altLang="en-US" sz="3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3" grpId="0" bldLvl="0" animBg="1"/>
      <p:bldP spid="23" grpId="1" animBg="1"/>
      <p:bldP spid="9" grpId="0" bldLvl="0" animBg="1"/>
      <p:bldP spid="9" grpId="1" animBg="1"/>
      <p:bldP spid="11" grpId="0" bldLvl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0" y="831850"/>
            <a:ext cx="12192000" cy="5467350"/>
            <a:chOff x="0" y="1310"/>
            <a:chExt cx="19200" cy="8610"/>
          </a:xfrm>
        </p:grpSpPr>
        <p:pic>
          <p:nvPicPr>
            <p:cNvPr id="3" name="图片 2" descr="044e70ea58cf8f7348e10ff2623114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310"/>
              <a:ext cx="7156" cy="4446"/>
            </a:xfrm>
            <a:prstGeom prst="rect">
              <a:avLst/>
            </a:prstGeom>
          </p:spPr>
        </p:pic>
        <p:pic>
          <p:nvPicPr>
            <p:cNvPr id="7" name="图片 6" descr="2ca0a9b5ad51aa0a6e69bba68ef2b6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758"/>
              <a:ext cx="9599" cy="4162"/>
            </a:xfrm>
            <a:prstGeom prst="rect">
              <a:avLst/>
            </a:prstGeom>
          </p:spPr>
        </p:pic>
        <p:pic>
          <p:nvPicPr>
            <p:cNvPr id="8" name="图片 7" descr="a1cc8760762144d643b7bc51e1cace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6" y="1310"/>
              <a:ext cx="7801" cy="4446"/>
            </a:xfrm>
            <a:prstGeom prst="rect">
              <a:avLst/>
            </a:prstGeom>
          </p:spPr>
        </p:pic>
        <p:pic>
          <p:nvPicPr>
            <p:cNvPr id="9" name="图片 8" descr="7570d4c371a345e20c1edfdd60ce7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0" y="5757"/>
              <a:ext cx="9600" cy="4163"/>
            </a:xfrm>
            <a:prstGeom prst="rect">
              <a:avLst/>
            </a:prstGeom>
          </p:spPr>
        </p:pic>
        <p:pic>
          <p:nvPicPr>
            <p:cNvPr id="10" name="图片 9" descr="52316fac393a3a4a38ae8b35bb23a9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10" y="1310"/>
              <a:ext cx="4490" cy="4446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2784475" y="5654040"/>
            <a:ext cx="7397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这些图片给你留下了什么印象呢？</a:t>
            </a:r>
            <a:endParaRPr lang="zh-CN" altLang="en-US" sz="3600" b="1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/>
          <p:nvPr/>
        </p:nvPicPr>
        <p:blipFill>
          <a:blip r:embed="rId1">
            <a:alphaModFix amt="21000"/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contrast="-42000"/>
          </a:blip>
          <a:srcRect l="21330" t="25905" r="44855" b="20593"/>
          <a:stretch>
            <a:fillRect/>
          </a:stretch>
        </p:blipFill>
        <p:spPr>
          <a:xfrm flipH="1">
            <a:off x="2605405" y="2684145"/>
            <a:ext cx="772795" cy="1223010"/>
          </a:xfrm>
          <a:prstGeom prst="rect">
            <a:avLst/>
          </a:prstGeom>
          <a:noFill/>
          <a:ln w="9525"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</p:pic>
      <p:pic>
        <p:nvPicPr>
          <p:cNvPr id="108" name="图片 107"/>
          <p:cNvPicPr/>
          <p:nvPr>
            <p:custDataLst>
              <p:tags r:id="rId2"/>
            </p:custDataLst>
          </p:nvPr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contrast="18000"/>
          </a:blip>
          <a:srcRect l="21330" t="25905" r="44855" b="20593"/>
          <a:stretch>
            <a:fillRect/>
          </a:stretch>
        </p:blipFill>
        <p:spPr>
          <a:xfrm>
            <a:off x="1832610" y="2691765"/>
            <a:ext cx="772795" cy="1223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contrast="18000"/>
          </a:blip>
          <a:srcRect l="21330" t="25905" r="44855" b="20593"/>
          <a:stretch>
            <a:fillRect/>
          </a:stretch>
        </p:blipFill>
        <p:spPr>
          <a:xfrm flipH="1">
            <a:off x="2602865" y="2691765"/>
            <a:ext cx="772795" cy="1223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contrast="18000"/>
          </a:blip>
          <a:srcRect l="21330" t="25905" r="44855" b="20593"/>
          <a:stretch>
            <a:fillRect/>
          </a:stretch>
        </p:blipFill>
        <p:spPr>
          <a:xfrm>
            <a:off x="1831340" y="2691765"/>
            <a:ext cx="772795" cy="122301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连接符 10"/>
          <p:cNvCxnSpPr/>
          <p:nvPr/>
        </p:nvCxnSpPr>
        <p:spPr>
          <a:xfrm>
            <a:off x="2604135" y="2331085"/>
            <a:ext cx="1270" cy="174371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818515" y="1450975"/>
            <a:ext cx="378206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3200" b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</a:rPr>
              <a:t>欣赏生活中的图片：</a:t>
            </a:r>
            <a:endParaRPr lang="zh-CN" sz="3200" b="1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pic>
        <p:nvPicPr>
          <p:cNvPr id="109" name="图片 108"/>
          <p:cNvPicPr/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r="51131"/>
          <a:stretch>
            <a:fillRect/>
          </a:stretch>
        </p:blipFill>
        <p:spPr>
          <a:xfrm>
            <a:off x="4204335" y="2810510"/>
            <a:ext cx="608330" cy="970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>
            <p:custDataLst>
              <p:tags r:id="rId6"/>
            </p:custDataLst>
          </p:nvPr>
        </p:nvPicPr>
        <p:blipFill>
          <a:blip r:embed="rId5">
            <a:alphaModFix amt="24000"/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contrast="-66000"/>
          </a:blip>
          <a:srcRect r="51131"/>
          <a:stretch>
            <a:fillRect/>
          </a:stretch>
        </p:blipFill>
        <p:spPr>
          <a:xfrm flipH="1">
            <a:off x="4812665" y="2810510"/>
            <a:ext cx="608330" cy="970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/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r="51131"/>
          <a:stretch>
            <a:fillRect/>
          </a:stretch>
        </p:blipFill>
        <p:spPr>
          <a:xfrm flipH="1">
            <a:off x="4810125" y="2810510"/>
            <a:ext cx="608330" cy="970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/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r="51131"/>
          <a:stretch>
            <a:fillRect/>
          </a:stretch>
        </p:blipFill>
        <p:spPr>
          <a:xfrm>
            <a:off x="4204335" y="2810510"/>
            <a:ext cx="608330" cy="97028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6" name="直接连接符 15"/>
          <p:cNvCxnSpPr/>
          <p:nvPr/>
        </p:nvCxnSpPr>
        <p:spPr>
          <a:xfrm flipH="1">
            <a:off x="4806950" y="2407920"/>
            <a:ext cx="5715" cy="168973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1" name="图片 110"/>
          <p:cNvPicPr/>
          <p:nvPr>
            <p:custDataLst>
              <p:tags r:id="rId7"/>
            </p:custDataLst>
          </p:nvPr>
        </p:nvPicPr>
        <p:blipFill>
          <a:blip r:embed="rId8"/>
          <a:srcRect l="13115" t="18167" r="47303" b="16167"/>
          <a:stretch>
            <a:fillRect/>
          </a:stretch>
        </p:blipFill>
        <p:spPr>
          <a:xfrm>
            <a:off x="6569710" y="2809240"/>
            <a:ext cx="418465" cy="1012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/>
          <p:nvPr>
            <p:custDataLst>
              <p:tags r:id="rId9"/>
            </p:custDataLst>
          </p:nvPr>
        </p:nvPicPr>
        <p:blipFill>
          <a:blip r:embed="rId8">
            <a:alphaModFix amt="17000"/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  <a:lum contrast="-12000"/>
          </a:blip>
          <a:srcRect l="13115" t="18167" r="47303" b="16167"/>
          <a:stretch>
            <a:fillRect/>
          </a:stretch>
        </p:blipFill>
        <p:spPr>
          <a:xfrm flipH="1">
            <a:off x="6990080" y="2807970"/>
            <a:ext cx="418465" cy="1012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/>
          <p:cNvPicPr/>
          <p:nvPr/>
        </p:nvPicPr>
        <p:blipFill>
          <a:blip r:embed="rId8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l="13115" t="18167" r="47303" b="16167"/>
          <a:stretch>
            <a:fillRect/>
          </a:stretch>
        </p:blipFill>
        <p:spPr>
          <a:xfrm flipH="1">
            <a:off x="6988810" y="2810510"/>
            <a:ext cx="418465" cy="1012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/>
          <p:nvPr/>
        </p:nvPicPr>
        <p:blipFill>
          <a:blip r:embed="rId8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l="13115" t="18167" r="47303" b="16167"/>
          <a:stretch>
            <a:fillRect/>
          </a:stretch>
        </p:blipFill>
        <p:spPr>
          <a:xfrm>
            <a:off x="6569710" y="2810510"/>
            <a:ext cx="418465" cy="101219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 flipH="1">
            <a:off x="6985000" y="2390775"/>
            <a:ext cx="5715" cy="168973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0" name="图片 109"/>
          <p:cNvPicPr/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009" r="49696" b="14157"/>
          <a:stretch>
            <a:fillRect/>
          </a:stretch>
        </p:blipFill>
        <p:spPr>
          <a:xfrm>
            <a:off x="8404225" y="2691765"/>
            <a:ext cx="463550" cy="935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/>
          <p:nvPr>
            <p:custDataLst>
              <p:tags r:id="rId12"/>
            </p:custDataLst>
          </p:nvPr>
        </p:nvPicPr>
        <p:blipFill>
          <a:blip r:embed="rId11">
            <a:alphaModFix amt="22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009" r="49696" b="14157"/>
          <a:stretch>
            <a:fillRect/>
          </a:stretch>
        </p:blipFill>
        <p:spPr>
          <a:xfrm flipH="1">
            <a:off x="8865870" y="2691765"/>
            <a:ext cx="463550" cy="935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009" r="49696" b="14157"/>
          <a:stretch>
            <a:fillRect/>
          </a:stretch>
        </p:blipFill>
        <p:spPr>
          <a:xfrm flipH="1">
            <a:off x="8863965" y="2691765"/>
            <a:ext cx="463550" cy="935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009" r="49696" b="14157"/>
          <a:stretch>
            <a:fillRect/>
          </a:stretch>
        </p:blipFill>
        <p:spPr>
          <a:xfrm>
            <a:off x="8402320" y="2691765"/>
            <a:ext cx="463550" cy="93535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直接连接符 2"/>
          <p:cNvCxnSpPr/>
          <p:nvPr/>
        </p:nvCxnSpPr>
        <p:spPr>
          <a:xfrm flipH="1">
            <a:off x="8860155" y="2313940"/>
            <a:ext cx="5715" cy="168973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818515" y="4396105"/>
            <a:ext cx="67951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它们有什么共同的特征？你如何验证？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818515" y="5096510"/>
            <a:ext cx="1094740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把它们沿着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某条直线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对折，可以发现对折后的两部分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完全重合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8900" y="845820"/>
            <a:ext cx="2340610" cy="676275"/>
            <a:chOff x="4666" y="2378"/>
            <a:chExt cx="3686" cy="1065"/>
          </a:xfrm>
        </p:grpSpPr>
        <p:grpSp>
          <p:nvGrpSpPr>
            <p:cNvPr id="6" name="组合 5"/>
            <p:cNvGrpSpPr/>
            <p:nvPr/>
          </p:nvGrpSpPr>
          <p:grpSpPr>
            <a:xfrm>
              <a:off x="4666" y="2743"/>
              <a:ext cx="3540" cy="700"/>
              <a:chOff x="4666" y="2743"/>
              <a:chExt cx="3540" cy="700"/>
            </a:xfrm>
          </p:grpSpPr>
          <p:cxnSp>
            <p:nvCxnSpPr>
              <p:cNvPr id="7" name="直接连接符 6"/>
              <p:cNvCxnSpPr/>
              <p:nvPr/>
            </p:nvCxnSpPr>
            <p:spPr>
              <a:xfrm flipV="1">
                <a:off x="5504" y="3151"/>
                <a:ext cx="2703" cy="12"/>
              </a:xfrm>
              <a:prstGeom prst="line">
                <a:avLst/>
              </a:prstGeom>
              <a:ln w="12700">
                <a:solidFill>
                  <a:srgbClr val="014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组合 7"/>
              <p:cNvGrpSpPr/>
              <p:nvPr/>
            </p:nvGrpSpPr>
            <p:grpSpPr>
              <a:xfrm rot="0">
                <a:off x="4666" y="2743"/>
                <a:ext cx="664" cy="700"/>
                <a:chOff x="2121873" y="1511588"/>
                <a:chExt cx="445481" cy="469613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2121873" y="1511588"/>
                  <a:ext cx="363415" cy="363415"/>
                </a:xfrm>
                <a:prstGeom prst="rect">
                  <a:avLst/>
                </a:prstGeom>
                <a:solidFill>
                  <a:srgbClr val="01431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2321171" y="1735018"/>
                  <a:ext cx="246183" cy="246183"/>
                </a:xfrm>
                <a:prstGeom prst="rect">
                  <a:avLst/>
                </a:prstGeom>
                <a:solidFill>
                  <a:srgbClr val="0162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5330" y="2378"/>
              <a:ext cx="3023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观察现象</a:t>
              </a:r>
              <a:endParaRPr lang="zh-CN" altLang="en-US" sz="3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w"/>
                                          </p:val>
                                        </p:tav>
                                        <p:tav tm="100000" fmla="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w"/>
                                          </p:val>
                                        </p:tav>
                                        <p:tav tm="100000" fmla="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w"/>
                                          </p:val>
                                        </p:tav>
                                        <p:tav tm="100000" fmla="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w"/>
                                          </p:val>
                                        </p:tav>
                                        <p:tav tm="100000" fmla="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24485" y="1311275"/>
            <a:ext cx="48101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3200" b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</a:rPr>
              <a:t>知识点一：轴对称图形</a:t>
            </a:r>
            <a:endParaRPr lang="zh-CN" altLang="zh-CN" sz="3200" b="1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3070" y="2379345"/>
            <a:ext cx="10993120" cy="1824990"/>
          </a:xfrm>
          <a:prstGeom prst="roundRect">
            <a:avLst/>
          </a:prstGeom>
          <a:noFill/>
          <a:ln w="28575">
            <a:solidFill>
              <a:srgbClr val="008D38"/>
            </a:solidFill>
            <a:prstDash val="dash"/>
          </a:ln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如果</a:t>
            </a:r>
            <a:r>
              <a:rPr 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一个图形</a:t>
            </a:r>
            <a:r>
              <a:rPr 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沿着</a:t>
            </a:r>
            <a:r>
              <a:rPr 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某条直线</a:t>
            </a:r>
            <a:r>
              <a:rPr 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对折，对折后的两部分是</a:t>
            </a:r>
            <a:r>
              <a:rPr 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完全重合</a:t>
            </a:r>
            <a:r>
              <a:rPr 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的，那么这个图形</a:t>
            </a:r>
            <a:r>
              <a:rPr lang="zh-CN" sz="2800" b="1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就</a:t>
            </a:r>
            <a:r>
              <a:rPr lang="zh-CN" altLang="en-US" sz="2800" b="1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是</a:t>
            </a:r>
            <a:r>
              <a:rPr lang="zh-CN" sz="2800" b="1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轴对称</a:t>
            </a:r>
            <a:r>
              <a:rPr 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图形</a:t>
            </a:r>
            <a:r>
              <a:rPr 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，这条直线就叫做这个图形的</a:t>
            </a:r>
            <a:r>
              <a:rPr 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对称轴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r="51131"/>
          <a:stretch>
            <a:fillRect/>
          </a:stretch>
        </p:blipFill>
        <p:spPr>
          <a:xfrm>
            <a:off x="4137025" y="4521200"/>
            <a:ext cx="760095" cy="1211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>
            <p:custDataLst>
              <p:tags r:id="rId4"/>
            </p:custDataLst>
          </p:nvPr>
        </p:nvPicPr>
        <p:blipFill>
          <a:blip r:embed="rId3">
            <a:alphaModFix amt="24000"/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contrast="-66000"/>
          </a:blip>
          <a:srcRect r="51131"/>
          <a:stretch>
            <a:fillRect/>
          </a:stretch>
        </p:blipFill>
        <p:spPr>
          <a:xfrm flipH="1">
            <a:off x="4899025" y="4521200"/>
            <a:ext cx="760095" cy="1211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r="51131"/>
          <a:stretch>
            <a:fillRect/>
          </a:stretch>
        </p:blipFill>
        <p:spPr>
          <a:xfrm>
            <a:off x="4135120" y="4521200"/>
            <a:ext cx="760095" cy="1211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r="51131"/>
          <a:stretch>
            <a:fillRect/>
          </a:stretch>
        </p:blipFill>
        <p:spPr>
          <a:xfrm flipH="1">
            <a:off x="4899025" y="4521200"/>
            <a:ext cx="760095" cy="121158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直接连接符 4"/>
          <p:cNvCxnSpPr/>
          <p:nvPr/>
        </p:nvCxnSpPr>
        <p:spPr>
          <a:xfrm flipH="1">
            <a:off x="4893310" y="4559935"/>
            <a:ext cx="5080" cy="138049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AutoShape 16"/>
          <p:cNvSpPr/>
          <p:nvPr>
            <p:custDataLst>
              <p:tags r:id="rId5"/>
            </p:custDataLst>
          </p:nvPr>
        </p:nvSpPr>
        <p:spPr>
          <a:xfrm>
            <a:off x="6832600" y="4521200"/>
            <a:ext cx="2846070" cy="588010"/>
          </a:xfrm>
          <a:prstGeom prst="wedgeEllipseCallout">
            <a:avLst>
              <a:gd name="adj1" fmla="val -90473"/>
              <a:gd name="adj2" fmla="val -526"/>
            </a:avLst>
          </a:prstGeom>
          <a:solidFill>
            <a:schemeClr val="bg1"/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pPr algn="ctr" eaLnBrk="0" hangingPunct="0">
              <a:lnSpc>
                <a:spcPct val="8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轴对称图形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AutoShape 17"/>
          <p:cNvSpPr/>
          <p:nvPr>
            <p:custDataLst>
              <p:tags r:id="rId6"/>
            </p:custDataLst>
          </p:nvPr>
        </p:nvSpPr>
        <p:spPr>
          <a:xfrm>
            <a:off x="5947410" y="5309235"/>
            <a:ext cx="1871345" cy="666750"/>
          </a:xfrm>
          <a:prstGeom prst="wedgeEllipseCallout">
            <a:avLst>
              <a:gd name="adj1" fmla="val -103961"/>
              <a:gd name="adj2" fmla="val 33774"/>
            </a:avLst>
          </a:prstGeom>
          <a:solidFill>
            <a:schemeClr val="bg1"/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pPr algn="ctr" eaLnBrk="0" hangingPunct="0"/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对称轴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8900" y="845820"/>
            <a:ext cx="2341245" cy="676275"/>
            <a:chOff x="4666" y="2378"/>
            <a:chExt cx="3687" cy="1065"/>
          </a:xfrm>
        </p:grpSpPr>
        <p:grpSp>
          <p:nvGrpSpPr>
            <p:cNvPr id="10" name="组合 9"/>
            <p:cNvGrpSpPr/>
            <p:nvPr/>
          </p:nvGrpSpPr>
          <p:grpSpPr>
            <a:xfrm>
              <a:off x="4666" y="2743"/>
              <a:ext cx="3540" cy="700"/>
              <a:chOff x="4666" y="2743"/>
              <a:chExt cx="3540" cy="700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V="1">
                <a:off x="5504" y="3151"/>
                <a:ext cx="2703" cy="12"/>
              </a:xfrm>
              <a:prstGeom prst="line">
                <a:avLst/>
              </a:prstGeom>
              <a:ln w="12700">
                <a:solidFill>
                  <a:srgbClr val="014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组合 12"/>
              <p:cNvGrpSpPr/>
              <p:nvPr/>
            </p:nvGrpSpPr>
            <p:grpSpPr>
              <a:xfrm rot="0">
                <a:off x="4666" y="2743"/>
                <a:ext cx="664" cy="700"/>
                <a:chOff x="2121873" y="1511588"/>
                <a:chExt cx="445481" cy="469613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2121873" y="1511588"/>
                  <a:ext cx="363415" cy="363415"/>
                </a:xfrm>
                <a:prstGeom prst="rect">
                  <a:avLst/>
                </a:prstGeom>
                <a:solidFill>
                  <a:srgbClr val="01431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2321171" y="1735018"/>
                  <a:ext cx="246183" cy="246183"/>
                </a:xfrm>
                <a:prstGeom prst="rect">
                  <a:avLst/>
                </a:prstGeom>
                <a:solidFill>
                  <a:srgbClr val="0162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5330" y="2378"/>
              <a:ext cx="3023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归纳定义</a:t>
              </a:r>
              <a:endParaRPr lang="zh-CN" altLang="en-US" sz="3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w"/>
                                          </p:val>
                                        </p:tav>
                                        <p:tav tm="100000" fmla="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2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8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24485" y="1311275"/>
            <a:ext cx="48101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3200" b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</a:rPr>
              <a:t>知识点一：轴对称图形</a:t>
            </a:r>
            <a:endParaRPr lang="zh-CN" altLang="zh-CN" sz="3200" b="1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3070" y="2379345"/>
            <a:ext cx="10993120" cy="1824990"/>
          </a:xfrm>
          <a:prstGeom prst="roundRect">
            <a:avLst/>
          </a:prstGeom>
          <a:noFill/>
          <a:ln w="28575">
            <a:solidFill>
              <a:srgbClr val="008D38"/>
            </a:solidFill>
            <a:prstDash val="dash"/>
          </a:ln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如果</a:t>
            </a:r>
            <a:r>
              <a:rPr 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一个图形</a:t>
            </a:r>
            <a:r>
              <a:rPr 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沿着</a:t>
            </a:r>
            <a:r>
              <a:rPr 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某条直线</a:t>
            </a:r>
            <a:r>
              <a:rPr 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对折，对折后的两部分是</a:t>
            </a:r>
            <a:r>
              <a:rPr 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完全重合</a:t>
            </a:r>
            <a:r>
              <a:rPr 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的，那么这个图形</a:t>
            </a:r>
            <a:r>
              <a:rPr lang="zh-CN" sz="2800" b="1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就</a:t>
            </a:r>
            <a:r>
              <a:rPr lang="zh-CN" altLang="en-US" sz="2800" b="1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是</a:t>
            </a:r>
            <a:r>
              <a:rPr lang="zh-CN" sz="2800" b="1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轴对称</a:t>
            </a:r>
            <a:r>
              <a:rPr 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图形</a:t>
            </a:r>
            <a:r>
              <a:rPr 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，这条直线就叫做这个图形的</a:t>
            </a:r>
            <a:r>
              <a:rPr 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对称轴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8900" y="845820"/>
            <a:ext cx="2341245" cy="676275"/>
            <a:chOff x="4666" y="2378"/>
            <a:chExt cx="3687" cy="1065"/>
          </a:xfrm>
        </p:grpSpPr>
        <p:grpSp>
          <p:nvGrpSpPr>
            <p:cNvPr id="10" name="组合 9"/>
            <p:cNvGrpSpPr/>
            <p:nvPr/>
          </p:nvGrpSpPr>
          <p:grpSpPr>
            <a:xfrm>
              <a:off x="4666" y="2743"/>
              <a:ext cx="3540" cy="700"/>
              <a:chOff x="4666" y="2743"/>
              <a:chExt cx="3540" cy="700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V="1">
                <a:off x="5504" y="3151"/>
                <a:ext cx="2703" cy="12"/>
              </a:xfrm>
              <a:prstGeom prst="line">
                <a:avLst/>
              </a:prstGeom>
              <a:ln w="12700">
                <a:solidFill>
                  <a:srgbClr val="014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组合 12"/>
              <p:cNvGrpSpPr/>
              <p:nvPr/>
            </p:nvGrpSpPr>
            <p:grpSpPr>
              <a:xfrm rot="0">
                <a:off x="4666" y="2743"/>
                <a:ext cx="664" cy="700"/>
                <a:chOff x="2121873" y="1511588"/>
                <a:chExt cx="445481" cy="469613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2121873" y="1511588"/>
                  <a:ext cx="363415" cy="363415"/>
                </a:xfrm>
                <a:prstGeom prst="rect">
                  <a:avLst/>
                </a:prstGeom>
                <a:solidFill>
                  <a:srgbClr val="01431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2321171" y="1735018"/>
                  <a:ext cx="246183" cy="246183"/>
                </a:xfrm>
                <a:prstGeom prst="rect">
                  <a:avLst/>
                </a:prstGeom>
                <a:solidFill>
                  <a:srgbClr val="0162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5330" y="2378"/>
              <a:ext cx="3023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归纳定义</a:t>
              </a:r>
              <a:endParaRPr lang="zh-CN" altLang="en-US" sz="3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282825" y="4442460"/>
            <a:ext cx="7626350" cy="1538605"/>
            <a:chOff x="1588" y="6803"/>
            <a:chExt cx="14538" cy="2423"/>
          </a:xfrm>
        </p:grpSpPr>
        <p:sp>
          <p:nvSpPr>
            <p:cNvPr id="16" name="圆角矩形 15"/>
            <p:cNvSpPr/>
            <p:nvPr/>
          </p:nvSpPr>
          <p:spPr>
            <a:xfrm>
              <a:off x="1588" y="6803"/>
              <a:ext cx="14538" cy="2423"/>
            </a:xfrm>
            <a:prstGeom prst="round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774" y="7083"/>
              <a:ext cx="2217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>
                  <a:solidFill>
                    <a:schemeClr val="accent5"/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Times New Roman" panose="02020603050405020304" charset="0"/>
                  <a:sym typeface="+mn-ea"/>
                </a:rPr>
                <a:t>理解：</a:t>
              </a:r>
              <a:endParaRPr lang="zh-CN" altLang="en-US" sz="2800" b="1">
                <a:solidFill>
                  <a:schemeClr val="accent5"/>
                </a:solidFill>
                <a:latin typeface="幼圆" panose="02010509060101010101" pitchFamily="49" charset="-122"/>
                <a:ea typeface="幼圆" panose="02010509060101010101" pitchFamily="49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3495675" y="4662170"/>
            <a:ext cx="63322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1. 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轴对称图形是研究</a:t>
            </a:r>
            <a:r>
              <a:rPr lang="zh-CN" sz="2400" b="1">
                <a:solidFill>
                  <a:schemeClr val="accent5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一个图形自身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的对称性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endParaRPr lang="en-US" altLang="zh-CN" sz="24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59735" y="5356225"/>
            <a:ext cx="67163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2. 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对称轴是一条</a:t>
            </a:r>
            <a:r>
              <a:rPr lang="zh-CN" altLang="en-US" sz="2400" b="1">
                <a:solidFill>
                  <a:schemeClr val="accent5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直线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（翻折时折痕所在的直线）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18" grpId="0"/>
      <p:bldP spid="18" grpId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597535" y="1824990"/>
            <a:ext cx="8274685" cy="737235"/>
            <a:chOff x="941" y="2874"/>
            <a:chExt cx="13031" cy="1161"/>
          </a:xfrm>
        </p:grpSpPr>
        <p:sp>
          <p:nvSpPr>
            <p:cNvPr id="14" name="矩形 13"/>
            <p:cNvSpPr/>
            <p:nvPr>
              <p:custDataLst>
                <p:tags r:id="rId1"/>
              </p:custDataLst>
            </p:nvPr>
          </p:nvSpPr>
          <p:spPr>
            <a:xfrm>
              <a:off x="2508" y="2874"/>
              <a:ext cx="11464" cy="1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</a:rPr>
                <a:t>下列交通标志中哪些是轴对称图形？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941" y="3120"/>
              <a:ext cx="1314" cy="874"/>
              <a:chOff x="941" y="3120"/>
              <a:chExt cx="1314" cy="874"/>
            </a:xfrm>
          </p:grpSpPr>
          <p:sp>
            <p:nvSpPr>
              <p:cNvPr id="31" name="圆角矩形 30"/>
              <p:cNvSpPr/>
              <p:nvPr/>
            </p:nvSpPr>
            <p:spPr>
              <a:xfrm>
                <a:off x="941" y="3120"/>
                <a:ext cx="1314" cy="87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977" y="3172"/>
                <a:ext cx="127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b="1">
                    <a:solidFill>
                      <a:srgbClr val="3430CE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例</a:t>
                </a:r>
                <a:r>
                  <a:rPr lang="en-US" altLang="zh-CN" sz="2800" b="1">
                    <a:solidFill>
                      <a:srgbClr val="3430CE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1.</a:t>
                </a:r>
                <a:endParaRPr lang="zh-CN" altLang="en-US" sz="2800" b="1">
                  <a:solidFill>
                    <a:srgbClr val="3430CE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88900" y="845820"/>
            <a:ext cx="2341245" cy="676275"/>
            <a:chOff x="4666" y="2378"/>
            <a:chExt cx="3687" cy="1065"/>
          </a:xfrm>
        </p:grpSpPr>
        <p:grpSp>
          <p:nvGrpSpPr>
            <p:cNvPr id="12" name="组合 11"/>
            <p:cNvGrpSpPr/>
            <p:nvPr/>
          </p:nvGrpSpPr>
          <p:grpSpPr>
            <a:xfrm>
              <a:off x="4666" y="2743"/>
              <a:ext cx="3540" cy="700"/>
              <a:chOff x="4666" y="2743"/>
              <a:chExt cx="3540" cy="700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V="1">
                <a:off x="5504" y="3151"/>
                <a:ext cx="2703" cy="12"/>
              </a:xfrm>
              <a:prstGeom prst="line">
                <a:avLst/>
              </a:prstGeom>
              <a:ln w="12700">
                <a:solidFill>
                  <a:srgbClr val="014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组合 14"/>
              <p:cNvGrpSpPr/>
              <p:nvPr/>
            </p:nvGrpSpPr>
            <p:grpSpPr>
              <a:xfrm rot="0">
                <a:off x="4666" y="2743"/>
                <a:ext cx="664" cy="700"/>
                <a:chOff x="2121873" y="1511588"/>
                <a:chExt cx="445481" cy="469613"/>
              </a:xfrm>
            </p:grpSpPr>
            <p:sp>
              <p:nvSpPr>
                <p:cNvPr id="16" name="矩形 15"/>
                <p:cNvSpPr/>
                <p:nvPr/>
              </p:nvSpPr>
              <p:spPr>
                <a:xfrm>
                  <a:off x="2121873" y="1511588"/>
                  <a:ext cx="363415" cy="363415"/>
                </a:xfrm>
                <a:prstGeom prst="rect">
                  <a:avLst/>
                </a:prstGeom>
                <a:solidFill>
                  <a:srgbClr val="01431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2321171" y="1735018"/>
                  <a:ext cx="246183" cy="246183"/>
                </a:xfrm>
                <a:prstGeom prst="rect">
                  <a:avLst/>
                </a:prstGeom>
                <a:solidFill>
                  <a:srgbClr val="0162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5330" y="2378"/>
              <a:ext cx="3023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0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概念巩固</a:t>
              </a:r>
              <a:endParaRPr lang="zh-CN" altLang="en-US" sz="3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90745" y="3179445"/>
            <a:ext cx="877570" cy="878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99860" y="3166745"/>
            <a:ext cx="878840" cy="878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99715" y="3064510"/>
            <a:ext cx="996950" cy="878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58175" y="3186430"/>
            <a:ext cx="863600" cy="864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2823210" y="3961765"/>
            <a:ext cx="1015365" cy="8426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不是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矩形 22"/>
          <p:cNvSpPr/>
          <p:nvPr>
            <p:custDataLst>
              <p:tags r:id="rId11"/>
            </p:custDataLst>
          </p:nvPr>
        </p:nvSpPr>
        <p:spPr>
          <a:xfrm>
            <a:off x="4820285" y="3961765"/>
            <a:ext cx="744220" cy="7410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矩形 23"/>
          <p:cNvSpPr/>
          <p:nvPr>
            <p:custDataLst>
              <p:tags r:id="rId12"/>
            </p:custDataLst>
          </p:nvPr>
        </p:nvSpPr>
        <p:spPr>
          <a:xfrm>
            <a:off x="6476365" y="3957320"/>
            <a:ext cx="1145540" cy="9867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不是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5" name="矩形 24"/>
          <p:cNvSpPr/>
          <p:nvPr>
            <p:custDataLst>
              <p:tags r:id="rId13"/>
            </p:custDataLst>
          </p:nvPr>
        </p:nvSpPr>
        <p:spPr>
          <a:xfrm>
            <a:off x="8397875" y="3961765"/>
            <a:ext cx="737870" cy="8845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66700" y="800735"/>
            <a:ext cx="1169924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2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（教材</a:t>
            </a:r>
            <a:r>
              <a:rPr lang="en-US" altLang="zh-CN" sz="2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113</a:t>
            </a:r>
            <a:r>
              <a:rPr lang="zh-CN" altLang="en-US" sz="2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页）</a:t>
            </a:r>
            <a:endParaRPr lang="zh-CN" sz="2800" b="1">
              <a:solidFill>
                <a:schemeClr val="accent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sz="2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试一试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</a:t>
            </a:r>
            <a:r>
              <a:rPr 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用一张半透明的纸描出如图所示的星形图，然后用不同的方式对折，可知这颗星有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_____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条对称轴，请你在图中画出来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8F1E6"/>
              </a:clrFrom>
              <a:clrTo>
                <a:srgbClr val="F8F1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7910" y="3451860"/>
            <a:ext cx="1856740" cy="159194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4098290" y="3261360"/>
            <a:ext cx="934085" cy="194564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4509135" y="3183255"/>
            <a:ext cx="140335" cy="204533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3923665" y="3321685"/>
            <a:ext cx="1302385" cy="188531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3708400" y="3759200"/>
            <a:ext cx="1845945" cy="9271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 flipV="1">
            <a:off x="3380740" y="4160520"/>
            <a:ext cx="2324735" cy="17843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742690" y="3698240"/>
            <a:ext cx="1701165" cy="113728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533775" y="2207260"/>
            <a:ext cx="718185" cy="62357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  <a:sym typeface="+mn-ea"/>
              </a:rPr>
              <a:t>6</a:t>
            </a:r>
            <a:endParaRPr lang="en-US" altLang="zh-CN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05475" y="4686300"/>
            <a:ext cx="3439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对称轴可以有很多条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en-US" altLang="zh-CN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9" name="组合 38"/>
          <p:cNvGrpSpPr/>
          <p:nvPr/>
        </p:nvGrpSpPr>
        <p:grpSpPr>
          <a:xfrm>
            <a:off x="414655" y="1161415"/>
            <a:ext cx="11073130" cy="607695"/>
            <a:chOff x="653" y="1829"/>
            <a:chExt cx="17438" cy="957"/>
          </a:xfrm>
        </p:grpSpPr>
        <p:sp>
          <p:nvSpPr>
            <p:cNvPr id="5" name="Text Box 2"/>
            <p:cNvSpPr txBox="1"/>
            <p:nvPr>
              <p:custDataLst>
                <p:tags r:id="rId1"/>
              </p:custDataLst>
            </p:nvPr>
          </p:nvSpPr>
          <p:spPr>
            <a:xfrm>
              <a:off x="1841" y="1829"/>
              <a:ext cx="16250" cy="9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2800" b="1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找出下列各图形中的对称轴，并说明哪一个图形的对称轴最多.</a:t>
              </a:r>
              <a:endParaRPr lang="zh-CN" altLang="en-US" sz="2800" b="1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653" y="1869"/>
              <a:ext cx="1314" cy="874"/>
              <a:chOff x="941" y="3120"/>
              <a:chExt cx="1314" cy="874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941" y="3120"/>
                <a:ext cx="1314" cy="87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977" y="3172"/>
                <a:ext cx="1253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b="1">
                    <a:solidFill>
                      <a:srgbClr val="3430CE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例</a:t>
                </a:r>
                <a:r>
                  <a:rPr lang="en-US" altLang="zh-CN" sz="2800" b="1">
                    <a:solidFill>
                      <a:srgbClr val="3430CE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华文楷体" panose="02010600040101010101" pitchFamily="2" charset="-122"/>
                  </a:rPr>
                  <a:t>2.</a:t>
                </a:r>
                <a:endParaRPr lang="zh-CN" altLang="en-US" sz="2800" b="1">
                  <a:solidFill>
                    <a:srgbClr val="3430CE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endParaRPr>
              </a:p>
            </p:txBody>
          </p:sp>
        </p:grpSp>
      </p:grpSp>
      <p:sp>
        <p:nvSpPr>
          <p:cNvPr id="7" name="Rectangle 3"/>
          <p:cNvSpPr/>
          <p:nvPr>
            <p:custDataLst>
              <p:tags r:id="rId2"/>
            </p:custDataLst>
          </p:nvPr>
        </p:nvSpPr>
        <p:spPr>
          <a:xfrm>
            <a:off x="1734820" y="2777490"/>
            <a:ext cx="1282700" cy="633730"/>
          </a:xfrm>
          <a:prstGeom prst="rect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anchor="ctr" anchorCtr="0"/>
          <a:p>
            <a:pPr defTabSz="914400"/>
            <a:endParaRPr lang="zh-CN" altLang="en-US" sz="2800" b="1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AutoShape 4"/>
          <p:cNvSpPr/>
          <p:nvPr>
            <p:custDataLst>
              <p:tags r:id="rId3"/>
            </p:custDataLst>
          </p:nvPr>
        </p:nvSpPr>
        <p:spPr>
          <a:xfrm>
            <a:off x="6265545" y="2687320"/>
            <a:ext cx="1520190" cy="760730"/>
          </a:xfrm>
          <a:prstGeom prst="diamond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anchor="ctr" anchorCtr="0"/>
          <a:p>
            <a:pPr defTabSz="914400"/>
            <a:endParaRPr lang="zh-CN" altLang="en-US" sz="2800" b="1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525905" y="2398130"/>
            <a:ext cx="1645285" cy="1286510"/>
            <a:chOff x="1508" y="3366"/>
            <a:chExt cx="3677" cy="2875"/>
          </a:xfrm>
        </p:grpSpPr>
        <p:sp>
          <p:nvSpPr>
            <p:cNvPr id="13" name="Line 10"/>
            <p:cNvSpPr/>
            <p:nvPr>
              <p:custDataLst>
                <p:tags r:id="rId4"/>
              </p:custDataLst>
            </p:nvPr>
          </p:nvSpPr>
          <p:spPr>
            <a:xfrm>
              <a:off x="3342" y="3366"/>
              <a:ext cx="24" cy="2875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Line 11"/>
            <p:cNvSpPr/>
            <p:nvPr>
              <p:custDataLst>
                <p:tags r:id="rId5"/>
              </p:custDataLst>
            </p:nvPr>
          </p:nvSpPr>
          <p:spPr>
            <a:xfrm>
              <a:off x="1508" y="4892"/>
              <a:ext cx="3677" cy="19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076315" y="2443480"/>
            <a:ext cx="1936115" cy="1139190"/>
            <a:chOff x="5379" y="3195"/>
            <a:chExt cx="4330" cy="2547"/>
          </a:xfrm>
        </p:grpSpPr>
        <p:sp>
          <p:nvSpPr>
            <p:cNvPr id="15" name="Line 12"/>
            <p:cNvSpPr/>
            <p:nvPr>
              <p:custDataLst>
                <p:tags r:id="rId6"/>
              </p:custDataLst>
            </p:nvPr>
          </p:nvSpPr>
          <p:spPr>
            <a:xfrm>
              <a:off x="5379" y="4584"/>
              <a:ext cx="4330" cy="1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Line 13"/>
            <p:cNvSpPr/>
            <p:nvPr>
              <p:custDataLst>
                <p:tags r:id="rId7"/>
              </p:custDataLst>
            </p:nvPr>
          </p:nvSpPr>
          <p:spPr>
            <a:xfrm>
              <a:off x="7504" y="3195"/>
              <a:ext cx="1" cy="2547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Oval 6"/>
          <p:cNvSpPr/>
          <p:nvPr>
            <p:custDataLst>
              <p:tags r:id="rId8"/>
            </p:custDataLst>
          </p:nvPr>
        </p:nvSpPr>
        <p:spPr>
          <a:xfrm>
            <a:off x="9425940" y="2332355"/>
            <a:ext cx="966470" cy="913130"/>
          </a:xfrm>
          <a:prstGeom prst="ellips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anchor="ctr" anchorCtr="0"/>
          <a:p>
            <a:pPr defTabSz="914400"/>
            <a:endParaRPr lang="zh-CN" altLang="en-US" sz="2800" b="1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2" name="AutoShape 8"/>
          <p:cNvSpPr/>
          <p:nvPr>
            <p:custDataLst>
              <p:tags r:id="rId9"/>
            </p:custDataLst>
          </p:nvPr>
        </p:nvSpPr>
        <p:spPr>
          <a:xfrm>
            <a:off x="2432050" y="4250055"/>
            <a:ext cx="751840" cy="1235710"/>
          </a:xfrm>
          <a:prstGeom prst="triangle">
            <a:avLst>
              <a:gd name="adj" fmla="val 5000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anchor="ctr" anchorCtr="0"/>
          <a:p>
            <a:pPr defTabSz="914400"/>
            <a:endParaRPr lang="zh-CN" altLang="en-US" sz="2800" b="1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" name="AutoShape 9"/>
          <p:cNvSpPr/>
          <p:nvPr>
            <p:custDataLst>
              <p:tags r:id="rId10"/>
            </p:custDataLst>
          </p:nvPr>
        </p:nvSpPr>
        <p:spPr>
          <a:xfrm>
            <a:off x="5093335" y="4377690"/>
            <a:ext cx="1182370" cy="967740"/>
          </a:xfrm>
          <a:prstGeom prst="triangle">
            <a:avLst>
              <a:gd name="adj" fmla="val 5000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anchor="ctr" anchorCtr="0"/>
          <a:p>
            <a:pPr defTabSz="914400"/>
            <a:endParaRPr lang="zh-CN" altLang="en-US" sz="2800" b="1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Rectangle 5"/>
          <p:cNvSpPr/>
          <p:nvPr>
            <p:custDataLst>
              <p:tags r:id="rId11"/>
            </p:custDataLst>
          </p:nvPr>
        </p:nvSpPr>
        <p:spPr>
          <a:xfrm>
            <a:off x="4201160" y="2658745"/>
            <a:ext cx="844550" cy="834390"/>
          </a:xfrm>
          <a:prstGeom prst="rect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anchor="ctr" anchorCtr="0"/>
          <a:p>
            <a:pPr defTabSz="914400"/>
            <a:endParaRPr lang="zh-CN" altLang="en-US" sz="2800" b="1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035425" y="2443480"/>
            <a:ext cx="1215390" cy="1176020"/>
            <a:chOff x="10276" y="3114"/>
            <a:chExt cx="2716" cy="2627"/>
          </a:xfrm>
        </p:grpSpPr>
        <p:sp>
          <p:nvSpPr>
            <p:cNvPr id="17" name="Line 14"/>
            <p:cNvSpPr/>
            <p:nvPr>
              <p:custDataLst>
                <p:tags r:id="rId12"/>
              </p:custDataLst>
            </p:nvPr>
          </p:nvSpPr>
          <p:spPr>
            <a:xfrm>
              <a:off x="11590" y="3114"/>
              <a:ext cx="1" cy="2591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Line 15"/>
            <p:cNvSpPr/>
            <p:nvPr>
              <p:custDataLst>
                <p:tags r:id="rId13"/>
              </p:custDataLst>
            </p:nvPr>
          </p:nvSpPr>
          <p:spPr>
            <a:xfrm>
              <a:off x="10276" y="4499"/>
              <a:ext cx="2716" cy="26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Line 16"/>
            <p:cNvSpPr/>
            <p:nvPr>
              <p:custDataLst>
                <p:tags r:id="rId14"/>
              </p:custDataLst>
            </p:nvPr>
          </p:nvSpPr>
          <p:spPr>
            <a:xfrm flipH="1">
              <a:off x="10343" y="3323"/>
              <a:ext cx="2444" cy="2419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Line 17"/>
            <p:cNvSpPr/>
            <p:nvPr>
              <p:custDataLst>
                <p:tags r:id="rId15"/>
              </p:custDataLst>
            </p:nvPr>
          </p:nvSpPr>
          <p:spPr>
            <a:xfrm>
              <a:off x="10342" y="3272"/>
              <a:ext cx="2410" cy="2393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267190" y="2124710"/>
            <a:ext cx="1244600" cy="1394460"/>
            <a:chOff x="13981" y="2994"/>
            <a:chExt cx="2782" cy="3116"/>
          </a:xfrm>
        </p:grpSpPr>
        <p:sp>
          <p:nvSpPr>
            <p:cNvPr id="36" name="Line 18"/>
            <p:cNvSpPr/>
            <p:nvPr>
              <p:custDataLst>
                <p:tags r:id="rId16"/>
              </p:custDataLst>
            </p:nvPr>
          </p:nvSpPr>
          <p:spPr>
            <a:xfrm flipH="1">
              <a:off x="14859" y="2994"/>
              <a:ext cx="1029" cy="3116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7" name="Line 18"/>
            <p:cNvSpPr/>
            <p:nvPr>
              <p:custDataLst>
                <p:tags r:id="rId17"/>
              </p:custDataLst>
            </p:nvPr>
          </p:nvSpPr>
          <p:spPr>
            <a:xfrm flipH="1">
              <a:off x="14422" y="3323"/>
              <a:ext cx="1904" cy="2443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Line 18"/>
            <p:cNvSpPr/>
            <p:nvPr>
              <p:custDataLst>
                <p:tags r:id="rId18"/>
              </p:custDataLst>
            </p:nvPr>
          </p:nvSpPr>
          <p:spPr>
            <a:xfrm>
              <a:off x="14898" y="3185"/>
              <a:ext cx="1099" cy="2874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0" name="Line 18"/>
            <p:cNvSpPr/>
            <p:nvPr>
              <p:custDataLst>
                <p:tags r:id="rId19"/>
              </p:custDataLst>
            </p:nvPr>
          </p:nvSpPr>
          <p:spPr>
            <a:xfrm>
              <a:off x="13981" y="3712"/>
              <a:ext cx="2782" cy="1575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10067290" y="3099435"/>
            <a:ext cx="1864360" cy="56769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</a:rPr>
              <a:t>无数条</a:t>
            </a:r>
            <a:endParaRPr lang="zh-CN" altLang="en-US" sz="24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22" name="Line 19"/>
          <p:cNvSpPr/>
          <p:nvPr/>
        </p:nvSpPr>
        <p:spPr>
          <a:xfrm>
            <a:off x="2808605" y="4041775"/>
            <a:ext cx="8890" cy="1637030"/>
          </a:xfrm>
          <a:prstGeom prst="line">
            <a:avLst/>
          </a:prstGeom>
          <a:ln w="19050" cap="flat" cmpd="sng">
            <a:solidFill>
              <a:srgbClr val="FF0000"/>
            </a:solidFill>
            <a:prstDash val="dash"/>
            <a:bevel/>
            <a:headEnd type="none" w="med" len="med"/>
            <a:tailEnd type="none" w="med" len="med"/>
          </a:ln>
        </p:spPr>
        <p:txBody>
          <a:bodyPr wrap="none" anchor="t" anchorCtr="0"/>
          <a:p>
            <a:pPr defTabSz="914400"/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803775" y="4165600"/>
            <a:ext cx="1830705" cy="1450340"/>
            <a:chOff x="6117" y="5946"/>
            <a:chExt cx="4090" cy="3240"/>
          </a:xfrm>
        </p:grpSpPr>
        <p:sp>
          <p:nvSpPr>
            <p:cNvPr id="23" name="Line 20"/>
            <p:cNvSpPr/>
            <p:nvPr>
              <p:custDataLst>
                <p:tags r:id="rId20"/>
              </p:custDataLst>
            </p:nvPr>
          </p:nvSpPr>
          <p:spPr>
            <a:xfrm flipH="1">
              <a:off x="8080" y="5946"/>
              <a:ext cx="0" cy="3240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Line 21"/>
            <p:cNvSpPr/>
            <p:nvPr>
              <p:custDataLst>
                <p:tags r:id="rId21"/>
              </p:custDataLst>
            </p:nvPr>
          </p:nvSpPr>
          <p:spPr>
            <a:xfrm flipV="1">
              <a:off x="6117" y="6917"/>
              <a:ext cx="3480" cy="2040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Line 22"/>
            <p:cNvSpPr/>
            <p:nvPr>
              <p:custDataLst>
                <p:tags r:id="rId22"/>
              </p:custDataLst>
            </p:nvPr>
          </p:nvSpPr>
          <p:spPr>
            <a:xfrm>
              <a:off x="6487" y="6806"/>
              <a:ext cx="3720" cy="2280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8604250" y="3462020"/>
            <a:ext cx="3225800" cy="937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圆的对称轴最多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.</a:t>
            </a:r>
            <a:endParaRPr lang="en-US" altLang="zh-CN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26" name="AutoShape 23"/>
          <p:cNvSpPr/>
          <p:nvPr>
            <p:custDataLst>
              <p:tags r:id="rId23"/>
            </p:custDataLst>
          </p:nvPr>
        </p:nvSpPr>
        <p:spPr>
          <a:xfrm>
            <a:off x="7981315" y="4528820"/>
            <a:ext cx="967740" cy="806450"/>
          </a:xfrm>
          <a:prstGeom prst="hexagon">
            <a:avLst>
              <a:gd name="adj" fmla="val 30000"/>
              <a:gd name="vf" fmla="val 11547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anchor="ctr" anchorCtr="0"/>
          <a:p>
            <a:pPr defTabSz="914400"/>
            <a:endParaRPr lang="zh-CN" altLang="en-US" sz="2800" b="1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788275" y="4197350"/>
            <a:ext cx="1385570" cy="1343660"/>
            <a:chOff x="10416" y="6081"/>
            <a:chExt cx="3094" cy="3000"/>
          </a:xfrm>
        </p:grpSpPr>
        <p:sp>
          <p:nvSpPr>
            <p:cNvPr id="32" name="Line 29"/>
            <p:cNvSpPr/>
            <p:nvPr>
              <p:custDataLst>
                <p:tags r:id="rId24"/>
              </p:custDataLst>
            </p:nvPr>
          </p:nvSpPr>
          <p:spPr>
            <a:xfrm flipV="1">
              <a:off x="10771" y="6912"/>
              <a:ext cx="2466" cy="1423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Line 24"/>
            <p:cNvSpPr/>
            <p:nvPr>
              <p:custDataLst>
                <p:tags r:id="rId25"/>
              </p:custDataLst>
            </p:nvPr>
          </p:nvSpPr>
          <p:spPr>
            <a:xfrm>
              <a:off x="11144" y="6401"/>
              <a:ext cx="1497" cy="2520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Line 27"/>
            <p:cNvSpPr/>
            <p:nvPr>
              <p:custDataLst>
                <p:tags r:id="rId26"/>
              </p:custDataLst>
            </p:nvPr>
          </p:nvSpPr>
          <p:spPr>
            <a:xfrm flipH="1">
              <a:off x="11915" y="6081"/>
              <a:ext cx="0" cy="3000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" name="Line 28"/>
            <p:cNvSpPr/>
            <p:nvPr>
              <p:custDataLst>
                <p:tags r:id="rId27"/>
              </p:custDataLst>
            </p:nvPr>
          </p:nvSpPr>
          <p:spPr>
            <a:xfrm>
              <a:off x="10608" y="6912"/>
              <a:ext cx="2544" cy="1527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2" name="Line 27"/>
            <p:cNvSpPr/>
            <p:nvPr>
              <p:custDataLst>
                <p:tags r:id="rId28"/>
              </p:custDataLst>
            </p:nvPr>
          </p:nvSpPr>
          <p:spPr>
            <a:xfrm flipH="1">
              <a:off x="11175" y="6359"/>
              <a:ext cx="1544" cy="2562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3" name="Line 29"/>
            <p:cNvSpPr/>
            <p:nvPr>
              <p:custDataLst>
                <p:tags r:id="rId29"/>
              </p:custDataLst>
            </p:nvPr>
          </p:nvSpPr>
          <p:spPr>
            <a:xfrm>
              <a:off x="10416" y="7700"/>
              <a:ext cx="3095" cy="1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dash"/>
              <a:bevel/>
              <a:headEnd type="none" w="med" len="med"/>
              <a:tailEnd type="none" w="med" len="med"/>
            </a:ln>
          </p:spPr>
          <p:txBody>
            <a:bodyPr wrap="none" anchor="t" anchorCtr="0"/>
            <a:p>
              <a:pPr defTabSz="914400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8" grpId="0"/>
      <p:bldP spid="28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  <p:tag name="KSO_WM_DIAGRAM_VIRTUALLY_FRAME" val="{&quot;height&quot;:264.0749606299213,&quot;left&quot;:73.85,&quot;top&quot;:138.97503937007872,&quot;width&quot;:729.6750393700788}"/>
</p:tagLst>
</file>

<file path=ppt/tags/tag18.xml><?xml version="1.0" encoding="utf-8"?>
<p:tagLst xmlns:p="http://schemas.openxmlformats.org/presentationml/2006/main">
  <p:tag name="KSO_WM_BEAUTIFY_FLAG" val=""/>
  <p:tag name="KSO_WM_DIAGRAM_VIRTUALLY_FRAME" val="{&quot;height&quot;:264.0749606299213,&quot;left&quot;:73.85,&quot;top&quot;:138.97503937007872,&quot;width&quot;:729.6750393700788}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264.0749606299213,&quot;left&quot;:73.85,&quot;top&quot;:138.97503937007872,&quot;width&quot;:729.6750393700788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264.0749606299213,&quot;left&quot;:73.85,&quot;top&quot;:138.97503937007872,&quot;width&quot;:729.6750393700788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264.0749606299213,&quot;left&quot;:73.85,&quot;top&quot;:138.97503937007872,&quot;width&quot;:729.6750393700788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264.0749606299213,&quot;left&quot;:73.85,&quot;top&quot;:138.97503937007872,&quot;width&quot;:729.6750393700788}"/>
</p:tagLst>
</file>

<file path=ppt/tags/tag23.xml><?xml version="1.0" encoding="utf-8"?>
<p:tagLst xmlns:p="http://schemas.openxmlformats.org/presentationml/2006/main">
  <p:tag name="KSO_WM_BEAUTIFY_FLAG" val=""/>
  <p:tag name="KSO_WM_DIAGRAM_VIRTUALLY_FRAME" val="{&quot;height&quot;:264.0749606299213,&quot;left&quot;:73.85,&quot;top&quot;:138.97503937007872,&quot;width&quot;:729.6750393700788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264.0749606299213,&quot;left&quot;:73.85,&quot;top&quot;:138.97503937007872,&quot;width&quot;:729.6750393700788}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  <p:tag name="KSO_WM_UNIT_TABLE_BEAUTIFY" val="smartTable{bd81f32f-b270-4ec5-9ab3-55a8f354bbc2}"/>
  <p:tag name="TABLE_ENDDRAG_ORIGIN_RECT" val="688*316"/>
  <p:tag name="TABLE_ENDDRAG_RECT" val="126*147*688*31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67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68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69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71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72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73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74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75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76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77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78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79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  <p:tag name="KSO_WM_DIAGRAM_VIRTUALLY_FRAME" val="{&quot;height&quot;:412.2,&quot;left&quot;:-1.0224601860345046,&quot;top&quot;:109.85,&quot;width&quot;:662.4029895909556}"/>
</p:tagLst>
</file>

<file path=ppt/tags/tag81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82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83.xml><?xml version="1.0" encoding="utf-8"?>
<p:tagLst xmlns:p="http://schemas.openxmlformats.org/presentationml/2006/main">
  <p:tag name="KSO_WM_DIAGRAM_VIRTUALLY_FRAME" val="{&quot;height&quot;:205.4,&quot;left&quot;:87.15,&quot;top&quot;:293.1,&quot;width&quot;:741.45}"/>
</p:tagLst>
</file>

<file path=ppt/tags/tag84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85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86.xml><?xml version="1.0" encoding="utf-8"?>
<p:tagLst xmlns:p="http://schemas.openxmlformats.org/presentationml/2006/main">
  <p:tag name="KSO_WM_DIAGRAM_VIRTUALLY_FRAME" val="{&quot;height&quot;:412.2,&quot;left&quot;:-1.0224601860345046,&quot;top&quot;:109.85,&quot;width&quot;:662.4029895909556}"/>
</p:tagLst>
</file>

<file path=ppt/tags/tag87.xml><?xml version="1.0" encoding="utf-8"?>
<p:tagLst xmlns:p="http://schemas.openxmlformats.org/presentationml/2006/main">
  <p:tag name="KSO_WM_DIAGRAM_VIRTUALLY_FRAME" val="{&quot;height&quot;:332.75,&quot;left&quot;:121.4,&quot;top&quot;:89.65,&quot;width&quot;:436.1}"/>
</p:tagLst>
</file>

<file path=ppt/tags/tag88.xml><?xml version="1.0" encoding="utf-8"?>
<p:tagLst xmlns:p="http://schemas.openxmlformats.org/presentationml/2006/main">
  <p:tag name="KSO_WM_DIAGRAM_VIRTUALLY_FRAME" val="{&quot;height&quot;:332.75,&quot;left&quot;:121.4,&quot;top&quot;:89.65,&quot;width&quot;:436.1}"/>
</p:tagLst>
</file>

<file path=ppt/tags/tag89.xml><?xml version="1.0" encoding="utf-8"?>
<p:tagLst xmlns:p="http://schemas.openxmlformats.org/presentationml/2006/main">
  <p:tag name="KSO_WM_DIAGRAM_VIRTUALLY_FRAME" val="{&quot;height&quot;:332.75,&quot;left&quot;:121.4,&quot;top&quot;:89.65,&quot;width&quot;:436.1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DIAGRAM_VIRTUALLY_FRAME" val="{&quot;height&quot;:332.75,&quot;left&quot;:121.4,&quot;top&quot;:89.65,&quot;width&quot;:436.1}"/>
</p:tagLst>
</file>

<file path=ppt/tags/tag91.xml><?xml version="1.0" encoding="utf-8"?>
<p:tagLst xmlns:p="http://schemas.openxmlformats.org/presentationml/2006/main">
  <p:tag name="KSO_WM_DIAGRAM_VIRTUALLY_FRAME" val="{&quot;height&quot;:332.75,&quot;left&quot;:121.4,&quot;top&quot;:89.65,&quot;width&quot;:436.1}"/>
</p:tagLst>
</file>

<file path=ppt/tags/tag92.xml><?xml version="1.0" encoding="utf-8"?>
<p:tagLst xmlns:p="http://schemas.openxmlformats.org/presentationml/2006/main">
  <p:tag name="KSO_WM_BEAUTIFY_FLAG" val=""/>
  <p:tag name="KSO_WM_DIAGRAM_VIRTUALLY_FRAME" val="{&quot;height&quot;:332.75,&quot;left&quot;:121.4,&quot;top&quot;:89.65,&quot;width&quot;:436.1}"/>
</p:tagLst>
</file>

<file path=ppt/tags/tag93.xml><?xml version="1.0" encoding="utf-8"?>
<p:tagLst xmlns:p="http://schemas.openxmlformats.org/presentationml/2006/main">
  <p:tag name="KSO_WM_BEAUTIFY_FLAG" val=""/>
  <p:tag name="KSO_WM_DIAGRAM_VIRTUALLY_FRAME" val="{&quot;height&quot;:332.75,&quot;left&quot;:121.4,&quot;top&quot;:89.65,&quot;width&quot;:436.1}"/>
</p:tagLst>
</file>

<file path=ppt/tags/tag94.xml><?xml version="1.0" encoding="utf-8"?>
<p:tagLst xmlns:p="http://schemas.openxmlformats.org/presentationml/2006/main">
  <p:tag name="KSO_WM_BEAUTIFY_FLAG" val=""/>
  <p:tag name="KSO_WM_DIAGRAM_VIRTUALLY_FRAME" val="{&quot;height&quot;:332.75,&quot;left&quot;:121.4,&quot;top&quot;:89.65,&quot;width&quot;:436.1}"/>
</p:tagLst>
</file>

<file path=ppt/tags/tag95.xml><?xml version="1.0" encoding="utf-8"?>
<p:tagLst xmlns:p="http://schemas.openxmlformats.org/presentationml/2006/main">
  <p:tag name="KSO_WM_BEAUTIFY_FLAG" val=""/>
  <p:tag name="KSO_WM_DIAGRAM_VIRTUALLY_FRAME" val="{&quot;height&quot;:332.75,&quot;left&quot;:121.4,&quot;top&quot;:89.65,&quot;width&quot;:436.1}"/>
</p:tagLst>
</file>

<file path=ppt/tags/tag96.xml><?xml version="1.0" encoding="utf-8"?>
<p:tagLst xmlns:p="http://schemas.openxmlformats.org/presentationml/2006/main">
  <p:tag name="KSO_WM_DIAGRAM_VIRTUALLY_FRAME" val="{&quot;height&quot;:332.75,&quot;left&quot;:121.4,&quot;top&quot;:89.65,&quot;width&quot;:436.1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1828</Words>
  <Application>WPS 演示</Application>
  <PresentationFormat>宽屏</PresentationFormat>
  <Paragraphs>300</Paragraphs>
  <Slides>25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宋体</vt:lpstr>
      <vt:lpstr>Wingdings</vt:lpstr>
      <vt:lpstr>黑体</vt:lpstr>
      <vt:lpstr>华文楷体</vt:lpstr>
      <vt:lpstr>微软雅黑</vt:lpstr>
      <vt:lpstr>Times New Roman</vt:lpstr>
      <vt:lpstr>幼圆</vt:lpstr>
      <vt:lpstr>Arial Unicode MS</vt:lpstr>
      <vt:lpstr>Calibri</vt:lpstr>
      <vt:lpstr>Office 主题</vt:lpstr>
      <vt:lpstr>9.1.1生活中的轴对称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吴曼谊</dc:creator>
  <cp:lastModifiedBy>平萍</cp:lastModifiedBy>
  <cp:revision>154</cp:revision>
  <dcterms:created xsi:type="dcterms:W3CDTF">2020-02-05T11:17:00Z</dcterms:created>
  <dcterms:modified xsi:type="dcterms:W3CDTF">2025-12-27T13:25:46Z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A4B24983C79740128A8969F82DEE6C5D_12</vt:lpwstr>
  </property>
  <property fmtid="{D5CDD505-2E9C-101B-9397-08002B2CF9AE}" pid="3" name="KSOProductBuildVer">
    <vt:lpwstr>2052-12.1.0.23542</vt:lpwstr>
  </property>
</Properties>
</file>