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82" r:id="rId3"/>
    <p:sldId id="489" r:id="rId5"/>
    <p:sldId id="432" r:id="rId6"/>
    <p:sldId id="490" r:id="rId7"/>
    <p:sldId id="491" r:id="rId8"/>
    <p:sldId id="494" r:id="rId9"/>
    <p:sldId id="511" r:id="rId10"/>
    <p:sldId id="497" r:id="rId11"/>
    <p:sldId id="493" r:id="rId12"/>
    <p:sldId id="498" r:id="rId13"/>
    <p:sldId id="499" r:id="rId14"/>
    <p:sldId id="500" r:id="rId15"/>
    <p:sldId id="505" r:id="rId16"/>
    <p:sldId id="508" r:id="rId17"/>
    <p:sldId id="507" r:id="rId18"/>
    <p:sldId id="509" r:id="rId19"/>
    <p:sldId id="503" r:id="rId20"/>
    <p:sldId id="485" r:id="rId21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4" userDrawn="1">
          <p15:clr>
            <a:srgbClr val="A4A3A4"/>
          </p15:clr>
        </p15:guide>
        <p15:guide id="2" pos="879" userDrawn="1">
          <p15:clr>
            <a:srgbClr val="A4A3A4"/>
          </p15:clr>
        </p15:guide>
        <p15:guide id="3" pos="6932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拥护" initials="微" lastIdx="0" clrIdx="0"/>
  <p:cmAuthor id="258550832" name="麗水艸也" initials="麗" lastIdx="2" clrIdx="1"/>
  <p:cmAuthor id="2" name="495211216@qq.com" initials="4" lastIdx="5" clrIdx="1"/>
  <p:cmAuthor id="397682239" name="開訫/hx玫瑰" initials="開" lastIdx="1" clrIdx="0"/>
  <p:cmAuthor id="3" name="ZhangS" initials="Z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E74"/>
    <a:srgbClr val="49417D"/>
    <a:srgbClr val="9DC3E6"/>
    <a:srgbClr val="ED7D31"/>
    <a:srgbClr val="C3BFDD"/>
    <a:srgbClr val="66ABCE"/>
    <a:srgbClr val="3B5643"/>
    <a:srgbClr val="1D08BC"/>
    <a:srgbClr val="F2F2F2"/>
    <a:srgbClr val="178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049" autoAdjust="0"/>
  </p:normalViewPr>
  <p:slideViewPr>
    <p:cSldViewPr snapToGrid="0" showGuides="1">
      <p:cViewPr varScale="1">
        <p:scale>
          <a:sx n="74" d="100"/>
          <a:sy n="74" d="100"/>
        </p:scale>
        <p:origin x="845" y="67"/>
      </p:cViewPr>
      <p:guideLst>
        <p:guide orient="horz" pos="3834"/>
        <p:guide pos="879"/>
        <p:guide pos="6932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93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中文：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>
                <a:sym typeface="+mn-ea"/>
              </a:rPr>
              <a:t>作法</a:t>
            </a:r>
            <a:r>
              <a:rPr lang="en-US" altLang="zh-CN" b="1" dirty="0">
                <a:sym typeface="+mn-ea"/>
              </a:rPr>
              <a:t>2--</a:t>
            </a:r>
            <a:r>
              <a:rPr lang="zh-CN" altLang="en-US" b="1" dirty="0">
                <a:sym typeface="+mn-ea"/>
              </a:rPr>
              <a:t>尺规作图；</a:t>
            </a:r>
            <a:r>
              <a:rPr lang="zh-CN" altLang="en-US" b="1" dirty="0"/>
              <a:t>作法</a:t>
            </a:r>
            <a:r>
              <a:rPr lang="en-US" altLang="zh-CN" b="1" dirty="0"/>
              <a:t>2:</a:t>
            </a:r>
            <a:r>
              <a:rPr lang="zh-CN" altLang="en-US" b="1" dirty="0"/>
              <a:t>（尺规作图）</a:t>
            </a:r>
            <a:endParaRPr lang="zh-CN" altLang="en-US" b="1" dirty="0"/>
          </a:p>
          <a:p>
            <a:r>
              <a:rPr lang="zh-CN" altLang="en-US" b="1" dirty="0"/>
              <a:t>（</a:t>
            </a:r>
            <a:r>
              <a:rPr lang="en-US" altLang="zh-CN" b="1" dirty="0"/>
              <a:t>1</a:t>
            </a:r>
            <a:r>
              <a:rPr lang="zh-CN" altLang="en-US" b="1" dirty="0"/>
              <a:t>）如图</a:t>
            </a:r>
            <a:r>
              <a:rPr lang="en-US" altLang="zh-CN" b="1" dirty="0"/>
              <a:t>1.2</a:t>
            </a:r>
            <a:r>
              <a:rPr lang="zh-CN" altLang="en-US" b="1" dirty="0"/>
              <a:t>，以点</a:t>
            </a:r>
            <a:r>
              <a:rPr lang="en-US" altLang="zh-CN" b="1" dirty="0"/>
              <a:t>A</a:t>
            </a:r>
            <a:r>
              <a:rPr lang="zh-CN" altLang="en-US" b="1" dirty="0"/>
              <a:t>为圆心、适当长（大于点</a:t>
            </a:r>
            <a:r>
              <a:rPr lang="en-US" altLang="zh-CN" b="1" dirty="0"/>
              <a:t>A</a:t>
            </a:r>
            <a:r>
              <a:rPr lang="zh-CN" altLang="en-US" b="1" dirty="0"/>
              <a:t>到</a:t>
            </a:r>
            <a:endParaRPr lang="zh-CN" altLang="en-US" b="1" dirty="0"/>
          </a:p>
          <a:p>
            <a:r>
              <a:rPr lang="zh-CN" altLang="en-US" b="1" dirty="0"/>
              <a:t>直线</a:t>
            </a:r>
            <a:r>
              <a:rPr lang="en-US" altLang="zh-CN" b="1" dirty="0"/>
              <a:t>l</a:t>
            </a:r>
            <a:r>
              <a:rPr lang="zh-CN" altLang="en-US" b="1" dirty="0"/>
              <a:t>的距离）为半径作弧，交直线</a:t>
            </a:r>
            <a:r>
              <a:rPr lang="en-US" altLang="zh-CN" b="1" dirty="0"/>
              <a:t>l</a:t>
            </a:r>
            <a:r>
              <a:rPr lang="zh-CN" altLang="en-US" b="1" dirty="0"/>
              <a:t>于</a:t>
            </a:r>
            <a:r>
              <a:rPr lang="en-US" altLang="zh-CN" b="1" dirty="0"/>
              <a:t>M</a:t>
            </a:r>
            <a:r>
              <a:rPr lang="zh-CN" altLang="en-US" b="1" dirty="0"/>
              <a:t>、</a:t>
            </a:r>
            <a:r>
              <a:rPr lang="en-US" altLang="zh-CN" b="1" dirty="0"/>
              <a:t>N</a:t>
            </a:r>
            <a:r>
              <a:rPr lang="zh-CN" altLang="en-US" b="1" dirty="0"/>
              <a:t>两点；</a:t>
            </a:r>
            <a:endParaRPr lang="zh-CN" altLang="en-US" b="1" dirty="0"/>
          </a:p>
          <a:p>
            <a:r>
              <a:rPr lang="zh-CN" altLang="en-US" b="1" dirty="0"/>
              <a:t>（</a:t>
            </a:r>
            <a:r>
              <a:rPr lang="en-US" altLang="zh-CN" b="1" dirty="0"/>
              <a:t>2</a:t>
            </a:r>
            <a:r>
              <a:rPr lang="zh-CN" altLang="en-US" b="1" dirty="0"/>
              <a:t>）分别以点</a:t>
            </a:r>
            <a:r>
              <a:rPr lang="en-US" altLang="zh-CN" b="1" dirty="0"/>
              <a:t>M</a:t>
            </a:r>
            <a:r>
              <a:rPr lang="zh-CN" altLang="en-US" b="1" dirty="0"/>
              <a:t>、</a:t>
            </a:r>
            <a:r>
              <a:rPr lang="en-US" altLang="zh-CN" b="1" dirty="0"/>
              <a:t>N</a:t>
            </a:r>
            <a:r>
              <a:rPr lang="zh-CN" altLang="en-US" b="1" dirty="0"/>
              <a:t>为圆心，相同长（大于</a:t>
            </a:r>
            <a:endParaRPr lang="zh-CN" altLang="en-US" b="1" dirty="0"/>
          </a:p>
          <a:p>
            <a:r>
              <a:rPr lang="zh-CN" altLang="en-US" b="1" dirty="0"/>
              <a:t>线段</a:t>
            </a:r>
            <a:r>
              <a:rPr lang="en-US" altLang="zh-CN" b="1" dirty="0"/>
              <a:t>MN</a:t>
            </a:r>
            <a:r>
              <a:rPr lang="zh-CN" altLang="en-US" b="1" dirty="0"/>
              <a:t>长的一半）为半径作弧，两弧相交于点</a:t>
            </a:r>
            <a:r>
              <a:rPr lang="en-US" altLang="zh-CN" b="1" dirty="0"/>
              <a:t>P</a:t>
            </a:r>
            <a:r>
              <a:rPr lang="zh-CN" altLang="en-US" b="1" dirty="0"/>
              <a:t>；</a:t>
            </a:r>
            <a:endParaRPr lang="zh-CN" altLang="en-US" b="1" dirty="0"/>
          </a:p>
          <a:p>
            <a:r>
              <a:rPr lang="zh-CN" altLang="en-US" b="1" dirty="0"/>
              <a:t>作直线</a:t>
            </a:r>
            <a:r>
              <a:rPr lang="en-US" altLang="zh-CN" b="1" dirty="0"/>
              <a:t>AP</a:t>
            </a:r>
            <a:r>
              <a:rPr lang="zh-CN" altLang="en-US" b="1" dirty="0"/>
              <a:t>，交直线</a:t>
            </a:r>
            <a:r>
              <a:rPr lang="en-US" altLang="zh-CN" b="1" dirty="0"/>
              <a:t>AB</a:t>
            </a:r>
            <a:r>
              <a:rPr lang="zh-CN" altLang="en-US" b="1" dirty="0"/>
              <a:t>于点</a:t>
            </a:r>
            <a:r>
              <a:rPr lang="en-US" altLang="zh-CN" b="1" dirty="0"/>
              <a:t>O</a:t>
            </a:r>
            <a:r>
              <a:rPr lang="zh-CN" altLang="en-US" b="1" dirty="0"/>
              <a:t>；</a:t>
            </a:r>
            <a:endParaRPr lang="zh-CN" altLang="en-US" b="1" dirty="0"/>
          </a:p>
          <a:p>
            <a:r>
              <a:rPr lang="zh-CN" altLang="en-US" b="1" dirty="0"/>
              <a:t>（</a:t>
            </a:r>
            <a:r>
              <a:rPr lang="en-US" altLang="zh-CN" b="1" dirty="0"/>
              <a:t>3</a:t>
            </a:r>
            <a:r>
              <a:rPr lang="zh-CN" altLang="en-US" b="1" dirty="0"/>
              <a:t>）以点为圆心，长为半径交直线</a:t>
            </a:r>
            <a:r>
              <a:rPr lang="en-US" altLang="zh-CN" b="1" dirty="0"/>
              <a:t>CP</a:t>
            </a:r>
            <a:r>
              <a:rPr lang="zh-CN" altLang="en-US" b="1" dirty="0"/>
              <a:t>于点</a:t>
            </a:r>
            <a:r>
              <a:rPr lang="en-US" altLang="zh-CN" b="1" dirty="0"/>
              <a:t>A′ </a:t>
            </a:r>
            <a:r>
              <a:rPr lang="zh-CN" altLang="en-US" b="1" dirty="0"/>
              <a:t>，</a:t>
            </a:r>
            <a:endParaRPr lang="zh-CN" altLang="en-US" b="1" dirty="0"/>
          </a:p>
          <a:p>
            <a:r>
              <a:rPr lang="zh-CN" altLang="en-US" b="1" dirty="0"/>
              <a:t>则点</a:t>
            </a:r>
            <a:r>
              <a:rPr lang="en-US" altLang="zh-CN" b="1" dirty="0"/>
              <a:t>A′ </a:t>
            </a:r>
            <a:r>
              <a:rPr lang="zh-CN" altLang="en-US" b="1" dirty="0"/>
              <a:t>就是点</a:t>
            </a:r>
            <a:r>
              <a:rPr lang="en-US" altLang="zh-CN" b="1" dirty="0"/>
              <a:t>A</a:t>
            </a:r>
            <a:r>
              <a:rPr lang="zh-CN" altLang="en-US" b="1" dirty="0"/>
              <a:t>关于直线</a:t>
            </a:r>
            <a:r>
              <a:rPr lang="en-US" altLang="zh-CN" b="1" dirty="0"/>
              <a:t>l</a:t>
            </a:r>
            <a:r>
              <a:rPr lang="zh-CN" altLang="en-US" b="1" dirty="0"/>
              <a:t>的对称点．</a:t>
            </a:r>
            <a:endParaRPr lang="zh-CN" altLang="en-US" b="1" dirty="0"/>
          </a:p>
          <a:p>
            <a:r>
              <a:rPr lang="zh-CN" altLang="en-US" b="1" dirty="0">
                <a:sym typeface="+mn-ea"/>
              </a:rPr>
              <a:t>大家注意作图规范性（如弧线标注、垂足，实线虚线的使用等）</a:t>
            </a:r>
            <a:r>
              <a:rPr lang="en-US" altLang="zh-CN" b="1" dirty="0">
                <a:sym typeface="+mn-ea"/>
              </a:rPr>
              <a:t>.    </a:t>
            </a:r>
            <a:r>
              <a:rPr lang="en-US" altLang="zh-CN" b="1" dirty="0">
                <a:sym typeface="+mn-ea"/>
              </a:rPr>
              <a:t> 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（下一张</a:t>
            </a: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)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>
                <a:sym typeface="+mn-ea"/>
              </a:rPr>
              <a:t>.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b="1" dirty="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 </a:t>
            </a: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fontAlgn="auto">
              <a:lnSpc>
                <a:spcPts val="3600"/>
              </a:lnSpc>
            </a:pP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9293" y="1064514"/>
            <a:ext cx="10463107" cy="726186"/>
          </a:xfrm>
          <a:prstGeom prst="rect">
            <a:avLst/>
          </a:prstGeo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19293" y="2346960"/>
            <a:ext cx="10463107" cy="3779520"/>
          </a:xfrm>
          <a:prstGeom prst="rect">
            <a:avLst/>
          </a:prstGeo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6"/>
          </a:xfrm>
          <a:prstGeom prst="rect">
            <a:avLst/>
          </a:prstGeom>
        </p:spPr>
        <p:txBody>
          <a:bodyPr anchor="t"/>
          <a:lstStyle>
            <a:lvl1pPr algn="l">
              <a:defRPr sz="4800" b="1" cap="all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530820CF-B880-4189-942D-D702A7CBA730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6"/>
          </a:xfrm>
          <a:prstGeom prst="rect">
            <a:avLst/>
          </a:prstGeo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986"/>
            <a:ext cx="2844800" cy="363856"/>
          </a:xfrm>
          <a:prstGeom prst="rect">
            <a:avLst/>
          </a:prstGeom>
        </p:spPr>
        <p:txBody>
          <a:bodyPr/>
          <a:lstStyle/>
          <a:p>
            <a:pPr fontAlgn="auto"/>
            <a:fld id="{0C913308-F349-4B6D-A68A-DD1791B4A57B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6856413" y="1612428"/>
            <a:ext cx="3976688" cy="1734395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6856413" y="4006006"/>
            <a:ext cx="3976688" cy="1734395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0"/>
          </p:nvPr>
        </p:nvSpPr>
        <p:spPr>
          <a:xfrm>
            <a:off x="3191105" y="2671408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1311031" y="4018568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2"/>
          </p:nvPr>
        </p:nvSpPr>
        <p:spPr>
          <a:xfrm>
            <a:off x="5053727" y="4066952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3"/>
          </p:nvPr>
        </p:nvSpPr>
        <p:spPr>
          <a:xfrm>
            <a:off x="6945263" y="2671408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4"/>
          </p:nvPr>
        </p:nvSpPr>
        <p:spPr>
          <a:xfrm>
            <a:off x="8796421" y="4066952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4.png"/><Relationship Id="rId16" Type="http://schemas.openxmlformats.org/officeDocument/2006/relationships/image" Target="../media/image3.png"/><Relationship Id="rId15" Type="http://schemas.openxmlformats.org/officeDocument/2006/relationships/image" Target="../media/image2.png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14"/>
          <a:srcRect l="1419" r="1572"/>
          <a:stretch>
            <a:fillRect/>
          </a:stretch>
        </p:blipFill>
        <p:spPr>
          <a:xfrm>
            <a:off x="4233" y="0"/>
            <a:ext cx="1219411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 userDrawn="1"/>
        </p:nvSpPr>
        <p:spPr>
          <a:xfrm flipV="1">
            <a:off x="0" y="792480"/>
            <a:ext cx="12192000" cy="5524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2160" strike="noStrike" noProof="1"/>
          </a:p>
        </p:txBody>
      </p:sp>
      <p:pic>
        <p:nvPicPr>
          <p:cNvPr id="1028" name="图片 1" descr="logo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20700" y="104776"/>
            <a:ext cx="596900" cy="5372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图片 3" descr="未标题-2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052984" y="247650"/>
            <a:ext cx="2673349" cy="3467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图片 5" descr="header-logo0副本"/>
          <p:cNvPicPr>
            <a:picLocks noChangeAspect="1"/>
          </p:cNvPicPr>
          <p:nvPr userDrawn="1"/>
        </p:nvPicPr>
        <p:blipFill>
          <a:blip r:embed="rId17"/>
          <a:srcRect t="15405" b="26892"/>
          <a:stretch>
            <a:fillRect/>
          </a:stretch>
        </p:blipFill>
        <p:spPr>
          <a:xfrm>
            <a:off x="1401233" y="123826"/>
            <a:ext cx="2398184" cy="50673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1097280" rtl="0" eaLnBrk="1" latinLnBrk="0" hangingPunct="1"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4000"/>
        </a:spcBef>
        <a:buFont typeface="Arial" panose="020B0604020202020204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8" Type="http://schemas.openxmlformats.org/officeDocument/2006/relationships/notesSlide" Target="../notesSlides/notesSlide13.xml"/><Relationship Id="rId87" Type="http://schemas.openxmlformats.org/officeDocument/2006/relationships/slideLayout" Target="../slideLayouts/slideLayout1.xml"/><Relationship Id="rId86" Type="http://schemas.openxmlformats.org/officeDocument/2006/relationships/tags" Target="../tags/tag95.xml"/><Relationship Id="rId85" Type="http://schemas.openxmlformats.org/officeDocument/2006/relationships/tags" Target="../tags/tag94.xml"/><Relationship Id="rId84" Type="http://schemas.openxmlformats.org/officeDocument/2006/relationships/tags" Target="../tags/tag93.xml"/><Relationship Id="rId83" Type="http://schemas.openxmlformats.org/officeDocument/2006/relationships/tags" Target="../tags/tag92.xml"/><Relationship Id="rId82" Type="http://schemas.openxmlformats.org/officeDocument/2006/relationships/tags" Target="../tags/tag91.xml"/><Relationship Id="rId81" Type="http://schemas.openxmlformats.org/officeDocument/2006/relationships/tags" Target="../tags/tag90.xml"/><Relationship Id="rId80" Type="http://schemas.openxmlformats.org/officeDocument/2006/relationships/tags" Target="../tags/tag89.xml"/><Relationship Id="rId8" Type="http://schemas.openxmlformats.org/officeDocument/2006/relationships/tags" Target="../tags/tag17.xml"/><Relationship Id="rId79" Type="http://schemas.openxmlformats.org/officeDocument/2006/relationships/tags" Target="../tags/tag88.xml"/><Relationship Id="rId78" Type="http://schemas.openxmlformats.org/officeDocument/2006/relationships/tags" Target="../tags/tag87.xml"/><Relationship Id="rId77" Type="http://schemas.openxmlformats.org/officeDocument/2006/relationships/tags" Target="../tags/tag86.xml"/><Relationship Id="rId76" Type="http://schemas.openxmlformats.org/officeDocument/2006/relationships/tags" Target="../tags/tag85.xml"/><Relationship Id="rId75" Type="http://schemas.openxmlformats.org/officeDocument/2006/relationships/tags" Target="../tags/tag84.xml"/><Relationship Id="rId74" Type="http://schemas.openxmlformats.org/officeDocument/2006/relationships/tags" Target="../tags/tag83.xml"/><Relationship Id="rId73" Type="http://schemas.openxmlformats.org/officeDocument/2006/relationships/tags" Target="../tags/tag82.xml"/><Relationship Id="rId72" Type="http://schemas.openxmlformats.org/officeDocument/2006/relationships/tags" Target="../tags/tag81.xml"/><Relationship Id="rId71" Type="http://schemas.openxmlformats.org/officeDocument/2006/relationships/tags" Target="../tags/tag80.xml"/><Relationship Id="rId70" Type="http://schemas.openxmlformats.org/officeDocument/2006/relationships/tags" Target="../tags/tag79.xml"/><Relationship Id="rId7" Type="http://schemas.openxmlformats.org/officeDocument/2006/relationships/tags" Target="../tags/tag16.xml"/><Relationship Id="rId69" Type="http://schemas.openxmlformats.org/officeDocument/2006/relationships/tags" Target="../tags/tag78.xml"/><Relationship Id="rId68" Type="http://schemas.openxmlformats.org/officeDocument/2006/relationships/tags" Target="../tags/tag77.xml"/><Relationship Id="rId67" Type="http://schemas.openxmlformats.org/officeDocument/2006/relationships/tags" Target="../tags/tag76.xml"/><Relationship Id="rId66" Type="http://schemas.openxmlformats.org/officeDocument/2006/relationships/tags" Target="../tags/tag75.xml"/><Relationship Id="rId65" Type="http://schemas.openxmlformats.org/officeDocument/2006/relationships/tags" Target="../tags/tag74.xml"/><Relationship Id="rId64" Type="http://schemas.openxmlformats.org/officeDocument/2006/relationships/tags" Target="../tags/tag73.xml"/><Relationship Id="rId63" Type="http://schemas.openxmlformats.org/officeDocument/2006/relationships/tags" Target="../tags/tag72.xml"/><Relationship Id="rId62" Type="http://schemas.openxmlformats.org/officeDocument/2006/relationships/tags" Target="../tags/tag71.xml"/><Relationship Id="rId61" Type="http://schemas.openxmlformats.org/officeDocument/2006/relationships/tags" Target="../tags/tag70.xml"/><Relationship Id="rId60" Type="http://schemas.openxmlformats.org/officeDocument/2006/relationships/tags" Target="../tags/tag69.xml"/><Relationship Id="rId6" Type="http://schemas.openxmlformats.org/officeDocument/2006/relationships/tags" Target="../tags/tag15.xml"/><Relationship Id="rId59" Type="http://schemas.openxmlformats.org/officeDocument/2006/relationships/tags" Target="../tags/tag68.xml"/><Relationship Id="rId58" Type="http://schemas.openxmlformats.org/officeDocument/2006/relationships/tags" Target="../tags/tag67.xml"/><Relationship Id="rId57" Type="http://schemas.openxmlformats.org/officeDocument/2006/relationships/tags" Target="../tags/tag66.xml"/><Relationship Id="rId56" Type="http://schemas.openxmlformats.org/officeDocument/2006/relationships/tags" Target="../tags/tag65.xml"/><Relationship Id="rId55" Type="http://schemas.openxmlformats.org/officeDocument/2006/relationships/tags" Target="../tags/tag64.xml"/><Relationship Id="rId54" Type="http://schemas.openxmlformats.org/officeDocument/2006/relationships/tags" Target="../tags/tag63.xml"/><Relationship Id="rId53" Type="http://schemas.openxmlformats.org/officeDocument/2006/relationships/tags" Target="../tags/tag62.xml"/><Relationship Id="rId52" Type="http://schemas.openxmlformats.org/officeDocument/2006/relationships/tags" Target="../tags/tag61.xml"/><Relationship Id="rId51" Type="http://schemas.openxmlformats.org/officeDocument/2006/relationships/tags" Target="../tags/tag60.xml"/><Relationship Id="rId50" Type="http://schemas.openxmlformats.org/officeDocument/2006/relationships/tags" Target="../tags/tag59.xml"/><Relationship Id="rId5" Type="http://schemas.openxmlformats.org/officeDocument/2006/relationships/tags" Target="../tags/tag14.xml"/><Relationship Id="rId49" Type="http://schemas.openxmlformats.org/officeDocument/2006/relationships/tags" Target="../tags/tag58.xml"/><Relationship Id="rId48" Type="http://schemas.openxmlformats.org/officeDocument/2006/relationships/tags" Target="../tags/tag57.xml"/><Relationship Id="rId47" Type="http://schemas.openxmlformats.org/officeDocument/2006/relationships/tags" Target="../tags/tag56.xml"/><Relationship Id="rId46" Type="http://schemas.openxmlformats.org/officeDocument/2006/relationships/tags" Target="../tags/tag55.xml"/><Relationship Id="rId45" Type="http://schemas.openxmlformats.org/officeDocument/2006/relationships/tags" Target="../tags/tag54.xml"/><Relationship Id="rId44" Type="http://schemas.openxmlformats.org/officeDocument/2006/relationships/tags" Target="../tags/tag53.xml"/><Relationship Id="rId43" Type="http://schemas.openxmlformats.org/officeDocument/2006/relationships/tags" Target="../tags/tag52.xml"/><Relationship Id="rId42" Type="http://schemas.openxmlformats.org/officeDocument/2006/relationships/tags" Target="../tags/tag51.xml"/><Relationship Id="rId41" Type="http://schemas.openxmlformats.org/officeDocument/2006/relationships/tags" Target="../tags/tag50.xml"/><Relationship Id="rId40" Type="http://schemas.openxmlformats.org/officeDocument/2006/relationships/tags" Target="../tags/tag49.xml"/><Relationship Id="rId4" Type="http://schemas.openxmlformats.org/officeDocument/2006/relationships/tags" Target="../tags/tag13.xml"/><Relationship Id="rId39" Type="http://schemas.openxmlformats.org/officeDocument/2006/relationships/tags" Target="../tags/tag48.xml"/><Relationship Id="rId38" Type="http://schemas.openxmlformats.org/officeDocument/2006/relationships/tags" Target="../tags/tag47.xml"/><Relationship Id="rId37" Type="http://schemas.openxmlformats.org/officeDocument/2006/relationships/tags" Target="../tags/tag46.xml"/><Relationship Id="rId36" Type="http://schemas.openxmlformats.org/officeDocument/2006/relationships/tags" Target="../tags/tag45.xml"/><Relationship Id="rId35" Type="http://schemas.openxmlformats.org/officeDocument/2006/relationships/tags" Target="../tags/tag44.xml"/><Relationship Id="rId34" Type="http://schemas.openxmlformats.org/officeDocument/2006/relationships/tags" Target="../tags/tag43.xml"/><Relationship Id="rId33" Type="http://schemas.openxmlformats.org/officeDocument/2006/relationships/tags" Target="../tags/tag42.xml"/><Relationship Id="rId32" Type="http://schemas.openxmlformats.org/officeDocument/2006/relationships/tags" Target="../tags/tag41.xml"/><Relationship Id="rId31" Type="http://schemas.openxmlformats.org/officeDocument/2006/relationships/tags" Target="../tags/tag40.xml"/><Relationship Id="rId30" Type="http://schemas.openxmlformats.org/officeDocument/2006/relationships/tags" Target="../tags/tag39.xml"/><Relationship Id="rId3" Type="http://schemas.openxmlformats.org/officeDocument/2006/relationships/tags" Target="../tags/tag12.xml"/><Relationship Id="rId29" Type="http://schemas.openxmlformats.org/officeDocument/2006/relationships/tags" Target="../tags/tag38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4" Type="http://schemas.openxmlformats.org/officeDocument/2006/relationships/notesSlide" Target="../notesSlides/notesSlide14.xml"/><Relationship Id="rId73" Type="http://schemas.openxmlformats.org/officeDocument/2006/relationships/slideLayout" Target="../slideLayouts/slideLayout1.xml"/><Relationship Id="rId72" Type="http://schemas.openxmlformats.org/officeDocument/2006/relationships/tags" Target="../tags/tag166.xml"/><Relationship Id="rId71" Type="http://schemas.openxmlformats.org/officeDocument/2006/relationships/tags" Target="../tags/tag165.xml"/><Relationship Id="rId70" Type="http://schemas.openxmlformats.org/officeDocument/2006/relationships/tags" Target="../tags/tag164.xml"/><Relationship Id="rId7" Type="http://schemas.openxmlformats.org/officeDocument/2006/relationships/tags" Target="../tags/tag101.xml"/><Relationship Id="rId69" Type="http://schemas.openxmlformats.org/officeDocument/2006/relationships/tags" Target="../tags/tag163.xml"/><Relationship Id="rId68" Type="http://schemas.openxmlformats.org/officeDocument/2006/relationships/tags" Target="../tags/tag162.xml"/><Relationship Id="rId67" Type="http://schemas.openxmlformats.org/officeDocument/2006/relationships/tags" Target="../tags/tag161.xml"/><Relationship Id="rId66" Type="http://schemas.openxmlformats.org/officeDocument/2006/relationships/tags" Target="../tags/tag160.xml"/><Relationship Id="rId65" Type="http://schemas.openxmlformats.org/officeDocument/2006/relationships/tags" Target="../tags/tag159.xml"/><Relationship Id="rId64" Type="http://schemas.openxmlformats.org/officeDocument/2006/relationships/tags" Target="../tags/tag158.xml"/><Relationship Id="rId63" Type="http://schemas.openxmlformats.org/officeDocument/2006/relationships/tags" Target="../tags/tag157.xml"/><Relationship Id="rId62" Type="http://schemas.openxmlformats.org/officeDocument/2006/relationships/tags" Target="../tags/tag156.xml"/><Relationship Id="rId61" Type="http://schemas.openxmlformats.org/officeDocument/2006/relationships/tags" Target="../tags/tag155.xml"/><Relationship Id="rId60" Type="http://schemas.openxmlformats.org/officeDocument/2006/relationships/tags" Target="../tags/tag154.xml"/><Relationship Id="rId6" Type="http://schemas.openxmlformats.org/officeDocument/2006/relationships/tags" Target="../tags/tag100.xml"/><Relationship Id="rId59" Type="http://schemas.openxmlformats.org/officeDocument/2006/relationships/tags" Target="../tags/tag153.xml"/><Relationship Id="rId58" Type="http://schemas.openxmlformats.org/officeDocument/2006/relationships/tags" Target="../tags/tag152.xml"/><Relationship Id="rId57" Type="http://schemas.openxmlformats.org/officeDocument/2006/relationships/tags" Target="../tags/tag151.xml"/><Relationship Id="rId56" Type="http://schemas.openxmlformats.org/officeDocument/2006/relationships/tags" Target="../tags/tag150.xml"/><Relationship Id="rId55" Type="http://schemas.openxmlformats.org/officeDocument/2006/relationships/tags" Target="../tags/tag149.xml"/><Relationship Id="rId54" Type="http://schemas.openxmlformats.org/officeDocument/2006/relationships/tags" Target="../tags/tag148.xml"/><Relationship Id="rId53" Type="http://schemas.openxmlformats.org/officeDocument/2006/relationships/tags" Target="../tags/tag147.xml"/><Relationship Id="rId52" Type="http://schemas.openxmlformats.org/officeDocument/2006/relationships/tags" Target="../tags/tag146.xml"/><Relationship Id="rId51" Type="http://schemas.openxmlformats.org/officeDocument/2006/relationships/tags" Target="../tags/tag145.xml"/><Relationship Id="rId50" Type="http://schemas.openxmlformats.org/officeDocument/2006/relationships/tags" Target="../tags/tag144.xml"/><Relationship Id="rId5" Type="http://schemas.openxmlformats.org/officeDocument/2006/relationships/tags" Target="../tags/tag99.xml"/><Relationship Id="rId49" Type="http://schemas.openxmlformats.org/officeDocument/2006/relationships/tags" Target="../tags/tag143.xml"/><Relationship Id="rId48" Type="http://schemas.openxmlformats.org/officeDocument/2006/relationships/tags" Target="../tags/tag142.xml"/><Relationship Id="rId47" Type="http://schemas.openxmlformats.org/officeDocument/2006/relationships/tags" Target="../tags/tag141.xml"/><Relationship Id="rId46" Type="http://schemas.openxmlformats.org/officeDocument/2006/relationships/tags" Target="../tags/tag140.xml"/><Relationship Id="rId45" Type="http://schemas.openxmlformats.org/officeDocument/2006/relationships/tags" Target="../tags/tag139.xml"/><Relationship Id="rId44" Type="http://schemas.openxmlformats.org/officeDocument/2006/relationships/tags" Target="../tags/tag138.xml"/><Relationship Id="rId43" Type="http://schemas.openxmlformats.org/officeDocument/2006/relationships/tags" Target="../tags/tag137.xml"/><Relationship Id="rId42" Type="http://schemas.openxmlformats.org/officeDocument/2006/relationships/tags" Target="../tags/tag136.xml"/><Relationship Id="rId41" Type="http://schemas.openxmlformats.org/officeDocument/2006/relationships/tags" Target="../tags/tag135.xml"/><Relationship Id="rId40" Type="http://schemas.openxmlformats.org/officeDocument/2006/relationships/tags" Target="../tags/tag134.xml"/><Relationship Id="rId4" Type="http://schemas.openxmlformats.org/officeDocument/2006/relationships/tags" Target="../tags/tag98.xml"/><Relationship Id="rId39" Type="http://schemas.openxmlformats.org/officeDocument/2006/relationships/tags" Target="../tags/tag133.xml"/><Relationship Id="rId38" Type="http://schemas.openxmlformats.org/officeDocument/2006/relationships/tags" Target="../tags/tag132.xml"/><Relationship Id="rId37" Type="http://schemas.openxmlformats.org/officeDocument/2006/relationships/tags" Target="../tags/tag131.xml"/><Relationship Id="rId36" Type="http://schemas.openxmlformats.org/officeDocument/2006/relationships/tags" Target="../tags/tag130.xml"/><Relationship Id="rId35" Type="http://schemas.openxmlformats.org/officeDocument/2006/relationships/tags" Target="../tags/tag129.xml"/><Relationship Id="rId34" Type="http://schemas.openxmlformats.org/officeDocument/2006/relationships/tags" Target="../tags/tag128.xml"/><Relationship Id="rId33" Type="http://schemas.openxmlformats.org/officeDocument/2006/relationships/tags" Target="../tags/tag127.xml"/><Relationship Id="rId32" Type="http://schemas.openxmlformats.org/officeDocument/2006/relationships/tags" Target="../tags/tag126.xml"/><Relationship Id="rId31" Type="http://schemas.openxmlformats.org/officeDocument/2006/relationships/tags" Target="../tags/tag125.xml"/><Relationship Id="rId30" Type="http://schemas.openxmlformats.org/officeDocument/2006/relationships/tags" Target="../tags/tag124.xml"/><Relationship Id="rId3" Type="http://schemas.openxmlformats.org/officeDocument/2006/relationships/tags" Target="../tags/tag97.xml"/><Relationship Id="rId29" Type="http://schemas.openxmlformats.org/officeDocument/2006/relationships/tags" Target="../tags/tag123.xml"/><Relationship Id="rId28" Type="http://schemas.openxmlformats.org/officeDocument/2006/relationships/tags" Target="../tags/tag122.xml"/><Relationship Id="rId27" Type="http://schemas.openxmlformats.org/officeDocument/2006/relationships/tags" Target="../tags/tag121.xml"/><Relationship Id="rId26" Type="http://schemas.openxmlformats.org/officeDocument/2006/relationships/tags" Target="../tags/tag120.xml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tags" Target="../tags/tag117.xml"/><Relationship Id="rId22" Type="http://schemas.openxmlformats.org/officeDocument/2006/relationships/tags" Target="../tags/tag116.xml"/><Relationship Id="rId21" Type="http://schemas.openxmlformats.org/officeDocument/2006/relationships/tags" Target="../tags/tag115.xml"/><Relationship Id="rId20" Type="http://schemas.openxmlformats.org/officeDocument/2006/relationships/tags" Target="../tags/tag114.xml"/><Relationship Id="rId2" Type="http://schemas.openxmlformats.org/officeDocument/2006/relationships/tags" Target="../tags/tag96.xml"/><Relationship Id="rId19" Type="http://schemas.openxmlformats.org/officeDocument/2006/relationships/tags" Target="../tags/tag113.xml"/><Relationship Id="rId18" Type="http://schemas.openxmlformats.org/officeDocument/2006/relationships/tags" Target="../tags/tag112.xml"/><Relationship Id="rId17" Type="http://schemas.openxmlformats.org/officeDocument/2006/relationships/tags" Target="../tags/tag111.xml"/><Relationship Id="rId16" Type="http://schemas.openxmlformats.org/officeDocument/2006/relationships/tags" Target="../tags/tag110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image" Target="../media/image17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1" Type="http://schemas.openxmlformats.org/officeDocument/2006/relationships/notesSlide" Target="../notesSlides/notesSlide17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75.xml"/><Relationship Id="rId19" Type="http://schemas.openxmlformats.org/officeDocument/2006/relationships/tags" Target="../tags/tag192.xml"/><Relationship Id="rId18" Type="http://schemas.openxmlformats.org/officeDocument/2006/relationships/tags" Target="../tags/tag191.xml"/><Relationship Id="rId17" Type="http://schemas.openxmlformats.org/officeDocument/2006/relationships/tags" Target="../tags/tag190.xml"/><Relationship Id="rId16" Type="http://schemas.openxmlformats.org/officeDocument/2006/relationships/tags" Target="../tags/tag189.xml"/><Relationship Id="rId15" Type="http://schemas.openxmlformats.org/officeDocument/2006/relationships/tags" Target="../tags/tag188.xml"/><Relationship Id="rId14" Type="http://schemas.openxmlformats.org/officeDocument/2006/relationships/tags" Target="../tags/tag187.xml"/><Relationship Id="rId13" Type="http://schemas.openxmlformats.org/officeDocument/2006/relationships/tags" Target="../tags/tag186.xml"/><Relationship Id="rId12" Type="http://schemas.openxmlformats.org/officeDocument/2006/relationships/tags" Target="../tags/tag185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副标题 2"/>
          <p:cNvSpPr txBox="1"/>
          <p:nvPr/>
        </p:nvSpPr>
        <p:spPr>
          <a:xfrm>
            <a:off x="1395663" y="393151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rgbClr val="FF0000"/>
                </a:solidFill>
              </a:rPr>
              <a:t>年    级：七年级                     学    科：数学（华东师大版）</a:t>
            </a:r>
            <a:endParaRPr lang="zh-CN" altLang="en-US" sz="2800" dirty="0">
              <a:solidFill>
                <a:srgbClr val="FF0000"/>
              </a:solidFill>
            </a:endParaRPr>
          </a:p>
          <a:p>
            <a:r>
              <a:rPr lang="zh-CN" altLang="en-US" sz="2800" dirty="0">
                <a:solidFill>
                  <a:srgbClr val="FF0000"/>
                </a:solidFill>
              </a:rPr>
              <a:t>主讲人：孙</a:t>
            </a:r>
            <a:r>
              <a:rPr lang="en-US" altLang="zh-CN" sz="2800" dirty="0">
                <a:solidFill>
                  <a:srgbClr val="FF0000"/>
                </a:solidFill>
              </a:rPr>
              <a:t>    </a:t>
            </a:r>
            <a:r>
              <a:rPr lang="zh-CN" altLang="en-US" sz="2800" dirty="0">
                <a:solidFill>
                  <a:srgbClr val="FF0000"/>
                </a:solidFill>
              </a:rPr>
              <a:t>浩                   </a:t>
            </a:r>
            <a:r>
              <a:rPr lang="en-US" altLang="zh-CN" sz="2800" dirty="0">
                <a:solidFill>
                  <a:srgbClr val="FF0000"/>
                </a:solidFill>
              </a:rPr>
              <a:t>  </a:t>
            </a:r>
            <a:r>
              <a:rPr lang="zh-CN" altLang="en-US" sz="2800" dirty="0">
                <a:solidFill>
                  <a:srgbClr val="FF0000"/>
                </a:solidFill>
              </a:rPr>
              <a:t>学    校：海口市第一中学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1055687" y="2112294"/>
            <a:ext cx="10080625" cy="18192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9.1.3</a:t>
            </a:r>
            <a:r>
              <a:rPr lang="en-US" altLang="zh-CN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作轴对称图形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（第二课时）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4"/>
          <p:cNvSpPr txBox="1"/>
          <p:nvPr/>
        </p:nvSpPr>
        <p:spPr>
          <a:xfrm>
            <a:off x="8676640" y="5282566"/>
            <a:ext cx="890270" cy="432435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indent="0" algn="just">
              <a:lnSpc>
                <a:spcPct val="10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Times New Roman" panose="02020603050405020304"/>
              </a:rPr>
              <a:t>图1.1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Times New Roman" panose="02020603050405020304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625671" y="1520070"/>
            <a:ext cx="2436495" cy="571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9800" y="1056416"/>
            <a:ext cx="445481" cy="469613"/>
            <a:chOff x="2121873" y="1511588"/>
            <a:chExt cx="445481" cy="469613"/>
          </a:xfrm>
        </p:grpSpPr>
        <p:sp>
          <p:nvSpPr>
            <p:cNvPr id="11" name="矩形 10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82575" y="976630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705" y="1541145"/>
            <a:ext cx="7981315" cy="1901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问题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1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 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通过前面的学习，我们是如何作一个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关于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已知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直线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对称点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？</a:t>
            </a:r>
            <a:endParaRPr lang="zh-CN" altLang="en-US" sz="24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4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010" y="2178686"/>
            <a:ext cx="1823720" cy="1827530"/>
          </a:xfrm>
          <a:prstGeom prst="rect">
            <a:avLst/>
          </a:prstGeom>
        </p:spPr>
      </p:pic>
      <p:cxnSp>
        <p:nvCxnSpPr>
          <p:cNvPr id="51" name="直接连接符 50"/>
          <p:cNvCxnSpPr/>
          <p:nvPr>
            <p:custDataLst>
              <p:tags r:id="rId3"/>
            </p:custDataLst>
          </p:nvPr>
        </p:nvCxnSpPr>
        <p:spPr>
          <a:xfrm flipV="1">
            <a:off x="8972152" y="3512833"/>
            <a:ext cx="191770" cy="635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9030963" y="2709591"/>
            <a:ext cx="21590" cy="24688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966075" y="4766946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050530" y="2830831"/>
            <a:ext cx="2460625" cy="1539875"/>
            <a:chOff x="667" y="5400"/>
            <a:chExt cx="3875" cy="2425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667" y="7144"/>
              <a:ext cx="3866" cy="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4121" y="7100"/>
              <a:ext cx="421" cy="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b="1" i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l</a:t>
              </a:r>
              <a:endPara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162" y="5670"/>
              <a:ext cx="145" cy="1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53" y="5400"/>
              <a:ext cx="753" cy="9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A</a:t>
              </a: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31" name="连接符: 肘形 25"/>
          <p:cNvCxnSpPr/>
          <p:nvPr/>
        </p:nvCxnSpPr>
        <p:spPr>
          <a:xfrm rot="5400000">
            <a:off x="8859731" y="3757894"/>
            <a:ext cx="193020" cy="156565"/>
          </a:xfrm>
          <a:prstGeom prst="bentConnector3">
            <a:avLst>
              <a:gd name="adj1" fmla="val -2154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8544796" y="4566286"/>
            <a:ext cx="564091" cy="583565"/>
            <a:chOff x="13980" y="3501"/>
            <a:chExt cx="888" cy="919"/>
          </a:xfrm>
        </p:grpSpPr>
        <p:sp>
          <p:nvSpPr>
            <p:cNvPr id="34" name="椭圆 33"/>
            <p:cNvSpPr/>
            <p:nvPr/>
          </p:nvSpPr>
          <p:spPr>
            <a:xfrm>
              <a:off x="14677" y="3836"/>
              <a:ext cx="145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3980" y="3501"/>
              <a:ext cx="888" cy="9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b="1" i="1">
                  <a:solidFill>
                    <a:srgbClr val="00206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A′</a:t>
              </a: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41" name="直接连接符 40"/>
          <p:cNvCxnSpPr/>
          <p:nvPr>
            <p:custDataLst>
              <p:tags r:id="rId4"/>
            </p:custDataLst>
          </p:nvPr>
        </p:nvCxnSpPr>
        <p:spPr>
          <a:xfrm flipV="1">
            <a:off x="8972152" y="4478033"/>
            <a:ext cx="191770" cy="635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8682990" y="3794761"/>
            <a:ext cx="588010" cy="516890"/>
            <a:chOff x="10945" y="5757"/>
            <a:chExt cx="926" cy="814"/>
          </a:xfrm>
        </p:grpSpPr>
        <p:sp>
          <p:nvSpPr>
            <p:cNvPr id="44" name="矩形 43"/>
            <p:cNvSpPr/>
            <p:nvPr/>
          </p:nvSpPr>
          <p:spPr>
            <a:xfrm>
              <a:off x="10945" y="5757"/>
              <a:ext cx="926" cy="81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r>
                <a:rPr lang="en-US" altLang="zh-CN" sz="3200" b="1" i="1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  <a:sym typeface="+mn-ea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11446" y="5926"/>
              <a:ext cx="145" cy="1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79705" y="2722245"/>
            <a:ext cx="5791835" cy="1183640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作法</a:t>
            </a:r>
            <a:r>
              <a:rPr lang="en-US" alt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en-US" alt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: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如图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Times New Roman" panose="02020603050405020304"/>
              </a:rPr>
              <a:t>1.1，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过点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画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直线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l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的垂线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垂足为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O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；</a:t>
            </a:r>
            <a:endParaRPr lang="zh-CN" altLang="en-US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070" y="4344035"/>
            <a:ext cx="5770880" cy="69405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）在垂线上截取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OA′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＝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OA .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9705" y="5038090"/>
            <a:ext cx="6033770" cy="68135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则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A′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关于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直线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l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的对称点．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364583 0.130833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1" bldLvl="0" animBg="1"/>
      <p:bldP spid="2" grpId="1" bldLvl="0" animBg="1"/>
      <p:bldP spid="7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cxnSp>
        <p:nvCxnSpPr>
          <p:cNvPr id="93" name="直接连接符 92"/>
          <p:cNvCxnSpPr/>
          <p:nvPr/>
        </p:nvCxnSpPr>
        <p:spPr>
          <a:xfrm>
            <a:off x="8791568" y="1684065"/>
            <a:ext cx="0" cy="32486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组合 93"/>
          <p:cNvGrpSpPr/>
          <p:nvPr/>
        </p:nvGrpSpPr>
        <p:grpSpPr>
          <a:xfrm>
            <a:off x="6561506" y="1620006"/>
            <a:ext cx="4077577" cy="2129288"/>
            <a:chOff x="725355" y="2432407"/>
            <a:chExt cx="4077577" cy="2129288"/>
          </a:xfrm>
        </p:grpSpPr>
        <p:cxnSp>
          <p:nvCxnSpPr>
            <p:cNvPr id="95" name="直接连接符 94"/>
            <p:cNvCxnSpPr/>
            <p:nvPr/>
          </p:nvCxnSpPr>
          <p:spPr>
            <a:xfrm>
              <a:off x="1550111" y="4021502"/>
              <a:ext cx="2985135" cy="114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/>
            <p:cNvSpPr/>
            <p:nvPr/>
          </p:nvSpPr>
          <p:spPr>
            <a:xfrm>
              <a:off x="725355" y="3978130"/>
              <a:ext cx="29464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4535597" y="3987577"/>
              <a:ext cx="267335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b="1" i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l</a:t>
              </a:r>
              <a:endPara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2915186" y="2778874"/>
              <a:ext cx="92279" cy="9227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3007620" y="2432407"/>
              <a:ext cx="49784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1200" cap="none" spc="0" normalizeH="0" baseline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A</a:t>
              </a: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0" name="弧形 99"/>
          <p:cNvSpPr/>
          <p:nvPr/>
        </p:nvSpPr>
        <p:spPr>
          <a:xfrm rot="11585548">
            <a:off x="8502839" y="3611976"/>
            <a:ext cx="1291949" cy="1098953"/>
          </a:xfrm>
          <a:prstGeom prst="arc">
            <a:avLst>
              <a:gd name="adj1" fmla="val 16200000"/>
              <a:gd name="adj2" fmla="val 1926583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弧形 100"/>
          <p:cNvSpPr/>
          <p:nvPr/>
        </p:nvSpPr>
        <p:spPr>
          <a:xfrm rot="10259896" flipH="1">
            <a:off x="7838370" y="3570619"/>
            <a:ext cx="1291949" cy="1098953"/>
          </a:xfrm>
          <a:prstGeom prst="arc">
            <a:avLst>
              <a:gd name="adj1" fmla="val 16200000"/>
              <a:gd name="adj2" fmla="val 1926583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7487277" y="3127628"/>
            <a:ext cx="52011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0" fontAlgn="base" hangingPunct="0">
              <a:buClrTx/>
              <a:buSzTx/>
              <a:buFontTx/>
              <a:defRPr/>
            </a:pP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endParaRPr lang="en-US" altLang="zh-CN" sz="2400" b="1" i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688544" y="3105373"/>
            <a:ext cx="5563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</a:t>
            </a:r>
            <a:endParaRPr lang="en-US" altLang="zh-CN" sz="2400" b="1" i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105" name="连接符: 肘形 25"/>
          <p:cNvCxnSpPr/>
          <p:nvPr/>
        </p:nvCxnSpPr>
        <p:spPr>
          <a:xfrm rot="5400000">
            <a:off x="8622876" y="3046058"/>
            <a:ext cx="193020" cy="156565"/>
          </a:xfrm>
          <a:prstGeom prst="bentConnector3">
            <a:avLst>
              <a:gd name="adj1" fmla="val -215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弧形 105"/>
          <p:cNvSpPr/>
          <p:nvPr/>
        </p:nvSpPr>
        <p:spPr>
          <a:xfrm rot="2257321">
            <a:off x="8450580" y="3284855"/>
            <a:ext cx="871220" cy="1045210"/>
          </a:xfrm>
          <a:prstGeom prst="arc">
            <a:avLst>
              <a:gd name="adj1" fmla="val 1912599"/>
              <a:gd name="adj2" fmla="val 544022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弧形 107"/>
          <p:cNvSpPr/>
          <p:nvPr/>
        </p:nvSpPr>
        <p:spPr>
          <a:xfrm rot="3157324">
            <a:off x="7419107" y="738203"/>
            <a:ext cx="2804571" cy="2804571"/>
          </a:xfrm>
          <a:prstGeom prst="arc">
            <a:avLst>
              <a:gd name="adj1" fmla="val 20716321"/>
              <a:gd name="adj2" fmla="val 548598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8749432" y="3858895"/>
            <a:ext cx="550116" cy="482600"/>
            <a:chOff x="14677" y="3493"/>
            <a:chExt cx="866" cy="760"/>
          </a:xfrm>
        </p:grpSpPr>
        <p:sp>
          <p:nvSpPr>
            <p:cNvPr id="110" name="椭圆 109"/>
            <p:cNvSpPr/>
            <p:nvPr/>
          </p:nvSpPr>
          <p:spPr>
            <a:xfrm>
              <a:off x="14677" y="4108"/>
              <a:ext cx="145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14680" y="3493"/>
              <a:ext cx="863" cy="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b="1" i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A′</a:t>
              </a:r>
              <a:r>
                <a:rPr kumimoji="0" lang="en-US" altLang="zh-CN" sz="2400" b="1" i="1" u="none" strike="noStrike" kern="1200" cap="none" spc="0" normalizeH="0" baseline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 </a:t>
              </a:r>
              <a:endParaRPr kumimoji="0" lang="en-US" altLang="zh-CN" sz="2400" b="1" i="1" u="none" strike="noStrike" kern="1200" cap="none" spc="0" normalizeH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749665" y="2678430"/>
            <a:ext cx="558165" cy="645160"/>
            <a:chOff x="14677" y="3328"/>
            <a:chExt cx="879" cy="1016"/>
          </a:xfrm>
        </p:grpSpPr>
        <p:sp>
          <p:nvSpPr>
            <p:cNvPr id="113" name="椭圆 112"/>
            <p:cNvSpPr/>
            <p:nvPr/>
          </p:nvSpPr>
          <p:spPr>
            <a:xfrm>
              <a:off x="14677" y="4108"/>
              <a:ext cx="145" cy="1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14732" y="3328"/>
              <a:ext cx="824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1" u="none" strike="noStrike" kern="1200" cap="none" spc="0" normalizeH="0" baseline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o</a:t>
              </a:r>
              <a:r>
                <a:rPr kumimoji="0" lang="en-US" altLang="zh-CN" sz="3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  <a:cs typeface="+mn-cs"/>
                </a:rPr>
                <a:t> </a:t>
              </a: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8699500" y="4531360"/>
            <a:ext cx="488905" cy="473075"/>
            <a:chOff x="7839" y="8392"/>
            <a:chExt cx="784" cy="745"/>
          </a:xfrm>
        </p:grpSpPr>
        <p:sp>
          <p:nvSpPr>
            <p:cNvPr id="103" name="文本框 102"/>
            <p:cNvSpPr txBox="1"/>
            <p:nvPr/>
          </p:nvSpPr>
          <p:spPr>
            <a:xfrm>
              <a:off x="7839" y="8471"/>
              <a:ext cx="784" cy="66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eaLnBrk="0" fontAlgn="base" hangingPunct="0">
                <a:buClrTx/>
                <a:buSzTx/>
                <a:buFontTx/>
                <a:defRPr/>
              </a:pPr>
              <a:r>
                <a:rPr lang="en-US" altLang="zh-CN" sz="2400" b="1" i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P</a:t>
              </a:r>
              <a:endPara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920" y="8392"/>
              <a:ext cx="145" cy="1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文本框 119"/>
          <p:cNvSpPr txBox="1"/>
          <p:nvPr/>
        </p:nvSpPr>
        <p:spPr>
          <a:xfrm>
            <a:off x="301625" y="1451610"/>
            <a:ext cx="6910070" cy="137858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作法</a:t>
            </a:r>
            <a:r>
              <a:rPr lang="en-US" alt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如图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1.2 .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）以点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为圆心、适当长（大于点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A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到直线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l   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的距离）为半径作弧，交直线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l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于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M、N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0" algn="just" fontAlgn="auto">
              <a:lnSpc>
                <a:spcPts val="36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1" name="文本框 4"/>
          <p:cNvSpPr txBox="1"/>
          <p:nvPr/>
        </p:nvSpPr>
        <p:spPr>
          <a:xfrm>
            <a:off x="8317865" y="5187315"/>
            <a:ext cx="890270" cy="432435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indent="0" algn="just">
              <a:lnSpc>
                <a:spcPct val="10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Times New Roman" panose="02020603050405020304"/>
              </a:rPr>
              <a:t>图1.</a:t>
            </a: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Times New Roman" panose="02020603050405020304"/>
              </a:rPr>
              <a:t>2</a:t>
            </a:r>
            <a:endParaRPr lang="en-US" altLang="zh-CN" sz="2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Times New Roman" panose="02020603050405020304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9180" y="857026"/>
            <a:ext cx="445481" cy="469613"/>
            <a:chOff x="2121873" y="1511588"/>
            <a:chExt cx="445481" cy="469613"/>
          </a:xfrm>
        </p:grpSpPr>
        <p:sp>
          <p:nvSpPr>
            <p:cNvPr id="6" name="矩形 5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65455" y="811530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0990" y="2919095"/>
            <a:ext cx="6918960" cy="142811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）分别以点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M、N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为圆心，相同长（大于线段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MN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长的一半）为半径作弧，两弧相交于点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P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，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作直线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AP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，交直线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l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于点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O 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en-US" altLang="zh-CN" sz="2400" i="1" dirty="0">
              <a:solidFill>
                <a:schemeClr val="tx1"/>
              </a:solidFill>
              <a:latin typeface="Times New Roman" panose="02020603050405020304" charset="0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indent="0" algn="just" fontAlgn="auto">
              <a:lnSpc>
                <a:spcPts val="3600"/>
              </a:lnSpc>
            </a:pPr>
            <a:endParaRPr lang="en-US" altLang="zh-CN" sz="2400" i="1" dirty="0">
              <a:solidFill>
                <a:schemeClr val="tx1"/>
              </a:solidFill>
              <a:latin typeface="Times New Roman" panose="02020603050405020304" charset="0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1625" y="4392295"/>
            <a:ext cx="6910705" cy="947420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）以点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O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为圆心、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O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长为半径作弧，交直线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AP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于点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A′ .</a:t>
            </a:r>
            <a:endParaRPr lang="en-US" altLang="zh-CN" sz="2400" i="1" dirty="0">
              <a:solidFill>
                <a:schemeClr val="tx1"/>
              </a:solidFill>
              <a:latin typeface="Times New Roman" panose="02020603050405020304" charset="0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indent="0" algn="just" fontAlgn="auto">
              <a:lnSpc>
                <a:spcPts val="3600"/>
              </a:lnSpc>
            </a:pPr>
            <a:endParaRPr lang="en-US" altLang="zh-CN" sz="2400" i="1" dirty="0">
              <a:solidFill>
                <a:schemeClr val="tx1"/>
              </a:solidFill>
              <a:latin typeface="Times New Roman" panose="02020603050405020304" charset="0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9085" y="5501640"/>
            <a:ext cx="7421880" cy="45402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 indent="0" algn="just" fontAlgn="auto">
              <a:lnSpc>
                <a:spcPts val="36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则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A′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点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关于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直线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的对称点．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64101" y="1312425"/>
            <a:ext cx="2505710" cy="2222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  <p:bldP spid="101" grpId="0" bldLvl="0" animBg="1"/>
      <p:bldP spid="102" grpId="0"/>
      <p:bldP spid="104" grpId="0"/>
      <p:bldP spid="106" grpId="0" bldLvl="0" animBg="1"/>
      <p:bldP spid="108" grpId="0" bldLvl="0" animBg="1"/>
      <p:bldP spid="120" grpId="1" bldLvl="0" animBg="1"/>
      <p:bldP spid="3" grpId="1" bldLvl="0" animBg="1"/>
      <p:bldP spid="5" grpId="1" bldLvl="0" animBg="1"/>
      <p:bldP spid="9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260" y="1781810"/>
            <a:ext cx="4945380" cy="370459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645785" y="3435350"/>
            <a:ext cx="3035300" cy="2538095"/>
            <a:chOff x="6433" y="11004"/>
            <a:chExt cx="5703" cy="3057"/>
          </a:xfrm>
        </p:grpSpPr>
        <p:sp>
          <p:nvSpPr>
            <p:cNvPr id="5" name="思想气泡: 云 78"/>
            <p:cNvSpPr/>
            <p:nvPr/>
          </p:nvSpPr>
          <p:spPr>
            <a:xfrm>
              <a:off x="6433" y="11004"/>
              <a:ext cx="5703" cy="3057"/>
            </a:xfrm>
            <a:prstGeom prst="cloudCallout">
              <a:avLst>
                <a:gd name="adj1" fmla="val -69615"/>
                <a:gd name="adj2" fmla="val -38416"/>
              </a:avLst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65" y="11462"/>
              <a:ext cx="4831" cy="22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267970" algn="just" defTabSz="266700" fontAlgn="auto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 </a:t>
              </a: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研究了作</a:t>
              </a:r>
              <a:r>
                <a:rPr lang="en-US" altLang="zh-CN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“</a:t>
              </a:r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点</a:t>
              </a:r>
              <a:r>
                <a:rPr lang="en-US" altLang="zh-CN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” 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的轴对称作法后，我们将研究哪些数学对象的轴对称呢？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319395" y="3347720"/>
            <a:ext cx="3457575" cy="2344420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研究路径：</a:t>
            </a:r>
            <a:endParaRPr lang="zh-CN" altLang="en-US" sz="24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遵循几何研究的基本逻辑</a:t>
            </a:r>
            <a:r>
              <a:rPr lang="en-US" altLang="zh-CN" sz="2400" b="1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——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从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单一几何元素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到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复合图形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，逐步探索</a:t>
            </a: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546725" y="1374140"/>
            <a:ext cx="2462530" cy="1415415"/>
            <a:chOff x="7049" y="3496"/>
            <a:chExt cx="5101" cy="2229"/>
          </a:xfrm>
        </p:grpSpPr>
        <p:sp>
          <p:nvSpPr>
            <p:cNvPr id="79" name="思想气泡: 云 78"/>
            <p:cNvSpPr/>
            <p:nvPr/>
          </p:nvSpPr>
          <p:spPr>
            <a:xfrm>
              <a:off x="7049" y="3496"/>
              <a:ext cx="5101" cy="2229"/>
            </a:xfrm>
            <a:prstGeom prst="cloudCallout">
              <a:avLst>
                <a:gd name="adj1" fmla="val -71024"/>
                <a:gd name="adj2" fmla="val 78118"/>
              </a:avLst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7765" y="3940"/>
              <a:ext cx="4041" cy="13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两种作法依据的</a:t>
              </a:r>
              <a:r>
                <a:rPr lang="zh-CN" altLang="en-US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原理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是什么？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742511" y="1441965"/>
            <a:ext cx="2329815" cy="247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79800" y="1056416"/>
            <a:ext cx="445481" cy="469613"/>
            <a:chOff x="2121873" y="1511588"/>
            <a:chExt cx="445481" cy="469613"/>
          </a:xfrm>
        </p:grpSpPr>
        <p:sp>
          <p:nvSpPr>
            <p:cNvPr id="30" name="矩形 29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02260" y="921385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一、温故知新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44770" y="1280160"/>
            <a:ext cx="3248660" cy="191833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2400" b="1" kern="1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原理：</a:t>
            </a:r>
            <a:r>
              <a:rPr lang="zh-CN" altLang="en-US" sz="2400" b="1" kern="1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轴对称的性质</a:t>
            </a:r>
            <a:endParaRPr lang="zh-CN" altLang="en-US" sz="2400" b="1" kern="1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indent="0" algn="l" fontAlgn="auto">
              <a:lnSpc>
                <a:spcPct val="120000"/>
              </a:lnSpc>
            </a:pP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       </a:t>
            </a:r>
            <a:r>
              <a:rPr lang="zh-CN" altLang="en-US" sz="2400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对称轴所在直线是对称点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连</a:t>
            </a:r>
            <a:r>
              <a:rPr lang="zh-CN" altLang="en-US" sz="2400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线的垂直平分线</a:t>
            </a:r>
            <a:r>
              <a:rPr lang="en-US" altLang="zh-CN" sz="2400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kern="1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1" bldLvl="0" animBg="1"/>
      <p:bldP spid="4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107" name="组合 106"/>
          <p:cNvGrpSpPr/>
          <p:nvPr/>
        </p:nvGrpSpPr>
        <p:grpSpPr>
          <a:xfrm>
            <a:off x="3118485" y="4509135"/>
            <a:ext cx="4845050" cy="1464944"/>
            <a:chOff x="-2061895" y="6661223"/>
            <a:chExt cx="5557804" cy="992559"/>
          </a:xfrm>
        </p:grpSpPr>
        <p:sp>
          <p:nvSpPr>
            <p:cNvPr id="116" name="文本框 115"/>
            <p:cNvSpPr txBox="1"/>
            <p:nvPr/>
          </p:nvSpPr>
          <p:spPr>
            <a:xfrm>
              <a:off x="-1801123" y="6713282"/>
              <a:ext cx="5277364" cy="922431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l"/>
              <a:r>
                <a:rPr lang="zh-CN" altLang="en-US" sz="2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对点</a:t>
              </a:r>
              <a:r>
                <a:rPr lang="en-US" altLang="zh-CN" sz="2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en-US" altLang="zh-CN" sz="2000" b="1" i="1">
                  <a:solidFill>
                    <a:srgbClr val="FF0000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  <a:sym typeface="+mn-ea"/>
                </a:rPr>
                <a:t>B </a:t>
              </a:r>
              <a:r>
                <a:rPr lang="zh-CN" altLang="en-US" sz="20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  <a:sym typeface="+mn-ea"/>
                </a:rPr>
                <a:t>的</a:t>
              </a:r>
              <a:r>
                <a:rPr lang="zh-CN" altLang="en-US" sz="2000" b="1" kern="10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  <a:sym typeface="+mn-ea"/>
                </a:rPr>
                <a:t>处理</a:t>
              </a:r>
              <a:endParaRPr lang="zh-CN" altLang="en-US" sz="2000" b="1" kern="1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endParaRPr>
            </a:p>
            <a:p>
              <a:pPr algn="l"/>
              <a:r>
                <a:rPr lang="zh-CN" altLang="en-US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点</a:t>
              </a:r>
              <a:r>
                <a:rPr lang="en-US" altLang="zh-CN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r>
                <a:rPr lang="en-US" altLang="zh-CN" sz="2000" i="1">
                  <a:solidFill>
                    <a:schemeClr val="tx1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</a:rPr>
                <a:t>B </a:t>
              </a:r>
              <a:r>
                <a:rPr lang="zh-CN" altLang="en-US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在对称轴上，其对称点是它自身，只需作点</a:t>
              </a:r>
              <a:r>
                <a:rPr lang="en-US" altLang="zh-CN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r>
                <a:rPr lang="en-US" altLang="zh-CN" sz="2000" i="1">
                  <a:solidFill>
                    <a:schemeClr val="tx1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</a:rPr>
                <a:t>A </a:t>
              </a:r>
              <a:r>
                <a:rPr lang="zh-CN" altLang="en-US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关于直线</a:t>
              </a:r>
              <a:r>
                <a:rPr lang="en-US" altLang="zh-CN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r>
                <a:rPr lang="en-US" altLang="zh-CN" sz="2000" i="1">
                  <a:solidFill>
                    <a:schemeClr val="tx1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  <a:sym typeface="+mn-ea"/>
                </a:rPr>
                <a:t>l</a:t>
              </a:r>
              <a:r>
                <a:rPr lang="zh-CN" altLang="en-US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  <a:sym typeface="+mn-ea"/>
                </a:rPr>
                <a:t> 的</a:t>
              </a:r>
              <a:r>
                <a:rPr lang="zh-CN" altLang="en-US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对称点，连结这两个对称点即得对称线段</a:t>
              </a:r>
              <a:r>
                <a:rPr lang="en-US" altLang="zh-CN" sz="2000" kern="10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.</a:t>
              </a:r>
              <a:endParaRPr lang="en-US" altLang="zh-CN" sz="2000" kern="1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115" name="矩形: 圆角 46"/>
            <p:cNvSpPr/>
            <p:nvPr/>
          </p:nvSpPr>
          <p:spPr>
            <a:xfrm>
              <a:off x="-2061895" y="6661223"/>
              <a:ext cx="5557804" cy="992559"/>
            </a:xfrm>
            <a:prstGeom prst="roundRect">
              <a:avLst>
                <a:gd name="adj" fmla="val 27925"/>
              </a:avLst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7" name="文本框 166"/>
          <p:cNvSpPr txBox="1"/>
          <p:nvPr/>
        </p:nvSpPr>
        <p:spPr>
          <a:xfrm>
            <a:off x="3345815" y="4478020"/>
            <a:ext cx="2707640" cy="115252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则线段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A′</a:t>
            </a:r>
            <a:r>
              <a:rPr lang="en-US" altLang="zh-CN" sz="2400" i="1">
                <a:solidFill>
                  <a:srgbClr val="C00000"/>
                </a:solidFill>
                <a:latin typeface="Times New Roman" panose="02020603050405020304" charset="0"/>
                <a:sym typeface="+mn-ea"/>
              </a:rPr>
              <a:t>B</a:t>
            </a:r>
            <a:r>
              <a:rPr lang="en-US" altLang="zh-CN" sz="2400">
                <a:solidFill>
                  <a:srgbClr val="C00000"/>
                </a:solidFill>
                <a:latin typeface="Times New Roman" panose="02020603050405020304" charset="0"/>
                <a:sym typeface="+mn-ea"/>
              </a:rPr>
              <a:t>′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所求作的线段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61970" y="3017519"/>
            <a:ext cx="2401571" cy="448311"/>
            <a:chOff x="-2291898" y="6638367"/>
            <a:chExt cx="2917366" cy="474587"/>
          </a:xfrm>
          <a:noFill/>
        </p:grpSpPr>
        <p:sp>
          <p:nvSpPr>
            <p:cNvPr id="9" name="矩形: 圆角 46"/>
            <p:cNvSpPr/>
            <p:nvPr/>
          </p:nvSpPr>
          <p:spPr>
            <a:xfrm>
              <a:off x="-2062026" y="6661223"/>
              <a:ext cx="2687494" cy="451731"/>
            </a:xfrm>
            <a:prstGeom prst="roundRect">
              <a:avLst>
                <a:gd name="adj" fmla="val 27925"/>
              </a:avLst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-2291898" y="6638367"/>
              <a:ext cx="2823257" cy="361654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p>
              <a:pPr algn="l"/>
              <a:r>
                <a:rPr lang="en-US" altLang="zh-CN" sz="24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  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对端点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的分析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r>
                <a:rPr lang="en-US" altLang="zh-CN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    </a:t>
              </a:r>
              <a:r>
                <a:rPr lang="en-US" altLang="zh-CN" sz="20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endParaRPr lang="en-US" altLang="zh-CN" sz="2000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51790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742511" y="1357510"/>
            <a:ext cx="2437130" cy="2857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11" name="矩形 10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-8890" y="459613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094993" y="3012440"/>
            <a:ext cx="4850765" cy="1555750"/>
            <a:chOff x="-2061895" y="6661223"/>
            <a:chExt cx="5434896" cy="1397400"/>
          </a:xfrm>
          <a:noFill/>
        </p:grpSpPr>
        <p:sp>
          <p:nvSpPr>
            <p:cNvPr id="47" name="矩形: 圆角 46"/>
            <p:cNvSpPr/>
            <p:nvPr/>
          </p:nvSpPr>
          <p:spPr>
            <a:xfrm>
              <a:off x="-2061895" y="6661223"/>
              <a:ext cx="5434896" cy="1323412"/>
            </a:xfrm>
            <a:prstGeom prst="roundRect">
              <a:avLst>
                <a:gd name="adj" fmla="val 27925"/>
              </a:avLst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-1776600" y="6683467"/>
              <a:ext cx="4982403" cy="1375156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algn="l"/>
              <a:r>
                <a:rPr lang="zh-CN" altLang="en-US" sz="20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  <a:sym typeface="+mn-ea"/>
                </a:rPr>
                <a:t>对端点的分析</a:t>
              </a:r>
              <a:r>
                <a:rPr lang="en-US" altLang="zh-CN" sz="24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    </a:t>
              </a:r>
              <a:r>
                <a:rPr lang="en-US" altLang="zh-CN" sz="2000" kern="1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endParaRPr lang="en-US" altLang="zh-CN" sz="20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  <a:p>
              <a:pPr algn="l"/>
              <a:r>
                <a:rPr lang="zh-CN" altLang="en-US" sz="2000" kern="1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点动成线，只要抓住线段的两个端点，分别作这两个端点关于直线</a:t>
              </a:r>
              <a:r>
                <a:rPr lang="en-US" altLang="zh-CN" sz="2000" i="1" dirty="0">
                  <a:solidFill>
                    <a:schemeClr val="tx1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</a:rPr>
                <a:t> l </a:t>
              </a:r>
              <a:r>
                <a:rPr lang="zh-CN" altLang="en-US" sz="2000" kern="1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的对称点，连结即可</a:t>
              </a:r>
              <a:r>
                <a:rPr lang="en-US" altLang="zh-CN" sz="2000" kern="1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.</a:t>
              </a:r>
              <a:endParaRPr lang="en-US" altLang="zh-CN" sz="2000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79705" y="1376045"/>
            <a:ext cx="675957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问题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2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如图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2.1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，己知线段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，点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在直线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上，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>
              <a:lnSpc>
                <a:spcPts val="4000"/>
              </a:lnSpc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你能作出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关于直线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的对称线段吗？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65" name="Text Box 33"/>
          <p:cNvSpPr/>
          <p:nvPr/>
        </p:nvSpPr>
        <p:spPr>
          <a:xfrm>
            <a:off x="1077595" y="5730240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2.1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7030" y="2428240"/>
            <a:ext cx="1365250" cy="617855"/>
            <a:chOff x="9821" y="2227"/>
            <a:chExt cx="3303" cy="119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22" b="65738"/>
            <a:stretch>
              <a:fillRect/>
            </a:stretch>
          </p:blipFill>
          <p:spPr>
            <a:xfrm>
              <a:off x="9821" y="2227"/>
              <a:ext cx="3303" cy="1197"/>
            </a:xfrm>
            <a:prstGeom prst="rect">
              <a:avLst/>
            </a:prstGeom>
          </p:spPr>
        </p:pic>
        <p:sp>
          <p:nvSpPr>
            <p:cNvPr id="90" name="文本框 89"/>
            <p:cNvSpPr txBox="1"/>
            <p:nvPr>
              <p:custDataLst>
                <p:tags r:id="rId2"/>
              </p:custDataLst>
            </p:nvPr>
          </p:nvSpPr>
          <p:spPr>
            <a:xfrm>
              <a:off x="10352" y="2454"/>
              <a:ext cx="2098" cy="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分析</a:t>
              </a:r>
              <a:endParaRPr lang="zh-CN" altLang="en-US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cxnSp>
        <p:nvCxnSpPr>
          <p:cNvPr id="149" name="直接连接符 114"/>
          <p:cNvCxnSpPr/>
          <p:nvPr/>
        </p:nvCxnSpPr>
        <p:spPr>
          <a:xfrm flipV="1">
            <a:off x="1546543" y="3578860"/>
            <a:ext cx="913130" cy="1426845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cxnSp>
        <p:nvCxnSpPr>
          <p:cNvPr id="150" name="直接连接符 73"/>
          <p:cNvCxnSpPr/>
          <p:nvPr/>
        </p:nvCxnSpPr>
        <p:spPr>
          <a:xfrm>
            <a:off x="810895" y="3551238"/>
            <a:ext cx="1630045" cy="3365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miter lim="800000"/>
          </a:ln>
        </p:spPr>
      </p:cxnSp>
      <p:cxnSp>
        <p:nvCxnSpPr>
          <p:cNvPr id="151" name="Line 14"/>
          <p:cNvCxnSpPr/>
          <p:nvPr/>
        </p:nvCxnSpPr>
        <p:spPr>
          <a:xfrm flipV="1">
            <a:off x="1521460" y="2793048"/>
            <a:ext cx="93345" cy="293687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153" name="Rectangle 16"/>
          <p:cNvSpPr/>
          <p:nvPr/>
        </p:nvSpPr>
        <p:spPr>
          <a:xfrm>
            <a:off x="1560830" y="2650490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154" name="Group 25"/>
          <p:cNvGrpSpPr/>
          <p:nvPr/>
        </p:nvGrpSpPr>
        <p:grpSpPr>
          <a:xfrm>
            <a:off x="572135" y="3102169"/>
            <a:ext cx="1484788" cy="2251695"/>
            <a:chOff x="1700" y="1616"/>
            <a:chExt cx="1214" cy="1828"/>
          </a:xfrm>
        </p:grpSpPr>
        <p:sp>
          <p:nvSpPr>
            <p:cNvPr id="155" name="Text Box 26"/>
            <p:cNvSpPr/>
            <p:nvPr/>
          </p:nvSpPr>
          <p:spPr>
            <a:xfrm>
              <a:off x="1700" y="1616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156" name="Text Box 27"/>
            <p:cNvSpPr/>
            <p:nvPr/>
          </p:nvSpPr>
          <p:spPr>
            <a:xfrm>
              <a:off x="2245" y="3070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157" name="Line 28"/>
            <p:cNvCxnSpPr/>
            <p:nvPr/>
          </p:nvCxnSpPr>
          <p:spPr>
            <a:xfrm>
              <a:off x="1891" y="1981"/>
              <a:ext cx="593" cy="11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158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159" name="椭圆 36"/>
          <p:cNvSpPr/>
          <p:nvPr/>
        </p:nvSpPr>
        <p:spPr>
          <a:xfrm>
            <a:off x="1513205" y="494538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60" name="椭圆 37"/>
          <p:cNvSpPr/>
          <p:nvPr/>
        </p:nvSpPr>
        <p:spPr>
          <a:xfrm>
            <a:off x="765810" y="3520440"/>
            <a:ext cx="76200" cy="72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grpSp>
        <p:nvGrpSpPr>
          <p:cNvPr id="161" name="组合 103"/>
          <p:cNvGrpSpPr/>
          <p:nvPr/>
        </p:nvGrpSpPr>
        <p:grpSpPr>
          <a:xfrm>
            <a:off x="2307908" y="3126806"/>
            <a:ext cx="754062" cy="501651"/>
            <a:chOff x="3622507" y="3940330"/>
            <a:chExt cx="1007218" cy="667777"/>
          </a:xfrm>
        </p:grpSpPr>
        <p:sp>
          <p:nvSpPr>
            <p:cNvPr id="162" name="椭圆 68"/>
            <p:cNvSpPr/>
            <p:nvPr/>
          </p:nvSpPr>
          <p:spPr>
            <a:xfrm>
              <a:off x="3779912" y="4494839"/>
              <a:ext cx="101782" cy="113268"/>
            </a:xfrm>
            <a:prstGeom prst="ellipse">
              <a:avLst/>
            </a:prstGeom>
            <a:solidFill>
              <a:srgbClr val="FF0000"/>
            </a:solidFill>
            <a:ln>
              <a:noFill/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163" name="Text Box 8"/>
            <p:cNvSpPr/>
            <p:nvPr/>
          </p:nvSpPr>
          <p:spPr>
            <a:xfrm>
              <a:off x="3622507" y="3940330"/>
              <a:ext cx="1007218" cy="6128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</a:rPr>
                <a:t>A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charset="0"/>
                </a:rPr>
                <a:t>′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charset="0"/>
              </a:endParaRPr>
            </a:p>
          </p:txBody>
        </p:sp>
      </p:grpSp>
      <p:sp>
        <p:nvSpPr>
          <p:cNvPr id="164" name="Text Box 8"/>
          <p:cNvSpPr/>
          <p:nvPr/>
        </p:nvSpPr>
        <p:spPr>
          <a:xfrm>
            <a:off x="1449070" y="4887595"/>
            <a:ext cx="7334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</a:rPr>
              <a:t>′)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</a:endParaRPr>
          </a:p>
        </p:txBody>
      </p:sp>
      <p:cxnSp>
        <p:nvCxnSpPr>
          <p:cNvPr id="165" name="连接符: 肘形 34"/>
          <p:cNvCxnSpPr/>
          <p:nvPr/>
        </p:nvCxnSpPr>
        <p:spPr>
          <a:xfrm rot="16200000" flipH="1">
            <a:off x="1595755" y="3399155"/>
            <a:ext cx="193040" cy="156845"/>
          </a:xfrm>
          <a:prstGeom prst="bentConnector3">
            <a:avLst>
              <a:gd name="adj1" fmla="val -215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曲线连接符 1"/>
          <p:cNvCxnSpPr/>
          <p:nvPr/>
        </p:nvCxnSpPr>
        <p:spPr>
          <a:xfrm>
            <a:off x="1845310" y="4584700"/>
            <a:ext cx="1677035" cy="544195"/>
          </a:xfrm>
          <a:prstGeom prst="curvedConnector3">
            <a:avLst>
              <a:gd name="adj1" fmla="val 50019"/>
            </a:avLst>
          </a:prstGeom>
          <a:ln w="22225"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244850" y="3754754"/>
            <a:ext cx="2218690" cy="433706"/>
            <a:chOff x="-2743903" y="5653489"/>
            <a:chExt cx="2692762" cy="330854"/>
          </a:xfrm>
        </p:grpSpPr>
        <p:sp>
          <p:nvSpPr>
            <p:cNvPr id="15" name="矩形: 圆角 46"/>
            <p:cNvSpPr/>
            <p:nvPr/>
          </p:nvSpPr>
          <p:spPr>
            <a:xfrm>
              <a:off x="-2743903" y="5653490"/>
              <a:ext cx="2692762" cy="330853"/>
            </a:xfrm>
            <a:prstGeom prst="roundRect">
              <a:avLst>
                <a:gd name="adj" fmla="val 27925"/>
              </a:avLst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-2643714" y="5653489"/>
              <a:ext cx="2592573" cy="21459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l"/>
              <a:r>
                <a:rPr lang="zh-CN" altLang="en-US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对点</a:t>
              </a:r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en-US" altLang="zh-CN" sz="2400" b="1" i="1">
                  <a:solidFill>
                    <a:srgbClr val="FF0000"/>
                  </a:solidFill>
                  <a:effectLst/>
                  <a:latin typeface="Times New Roman" panose="02020603050405020304" charset="0"/>
                  <a:ea typeface="微软雅黑" panose="020B0503020204020204" pitchFamily="34" charset="-122"/>
                  <a:sym typeface="+mn-ea"/>
                </a:rPr>
                <a:t>B 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  <a:sym typeface="+mn-ea"/>
                </a:rPr>
                <a:t>的</a:t>
              </a:r>
              <a:r>
                <a:rPr lang="zh-CN" altLang="en-US" sz="2400" b="1" kern="10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处理</a:t>
              </a:r>
              <a:endParaRPr lang="zh-CN" altLang="en-US" sz="2000" b="1" kern="1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  <a:p>
              <a:pPr algn="l"/>
              <a:r>
                <a:rPr lang="zh-CN" altLang="en-US" sz="2000" b="1" kern="10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</a:t>
              </a:r>
              <a:r>
                <a:rPr lang="en-US" altLang="zh-CN" sz="2000" b="1" kern="100">
                  <a:solidFill>
                    <a:srgbClr val="00206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 </a:t>
              </a:r>
              <a:r>
                <a:rPr lang="en-US" altLang="zh-CN" sz="2000" b="1" kern="10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charset="0"/>
                </a:rPr>
                <a:t>  </a:t>
              </a:r>
              <a:endParaRPr lang="en-US" altLang="zh-CN" sz="2000" kern="1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 fill="hold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7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16255" y="1404620"/>
            <a:ext cx="8695690" cy="9975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追问2-1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若改变对称轴的位置，线段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0" i="1" dirty="0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A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的两个端点与对称轴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l  </a:t>
            </a:r>
            <a:endParaRPr lang="en-US" altLang="zh-CN" sz="2400" i="1" dirty="0">
              <a:effectLst/>
              <a:latin typeface="Times New Roman" panose="02020603050405020304" charset="0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 dirty="0">
                <a:effectLst/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可能出现几种位置关系？又如何作其对称线段？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47421" y="1502639"/>
            <a:ext cx="6713220" cy="508000"/>
          </a:xfrm>
          <a:prstGeom prst="rect">
            <a:avLst/>
          </a:prstGeom>
          <a:ln w="6350">
            <a:solidFill>
              <a:srgbClr val="0070C0"/>
            </a:solidFill>
            <a:prstDash val="sysDash"/>
          </a:ln>
        </p:spPr>
        <p:txBody>
          <a:bodyPr wrap="square">
            <a:noAutofit/>
          </a:bodyPr>
          <a:lstStyle/>
          <a:p>
            <a:pPr lvl="0" indent="267970" algn="dist" defTabSz="266700">
              <a:buClrTx/>
              <a:buSzTx/>
              <a:buFontTx/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情形3：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线段两端点在对称轴同侧（如图2.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）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8890" y="420751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Text Box 33"/>
          <p:cNvSpPr/>
          <p:nvPr/>
        </p:nvSpPr>
        <p:spPr>
          <a:xfrm>
            <a:off x="1341120" y="5817870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2.1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49" name="直接连接符 114"/>
          <p:cNvCxnSpPr/>
          <p:nvPr/>
        </p:nvCxnSpPr>
        <p:spPr>
          <a:xfrm flipV="1">
            <a:off x="1862138" y="3555365"/>
            <a:ext cx="891540" cy="1405255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cxnSp>
        <p:nvCxnSpPr>
          <p:cNvPr id="150" name="直接连接符 73"/>
          <p:cNvCxnSpPr/>
          <p:nvPr/>
        </p:nvCxnSpPr>
        <p:spPr>
          <a:xfrm>
            <a:off x="1108710" y="3533458"/>
            <a:ext cx="1630045" cy="3365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miter lim="800000"/>
          </a:ln>
        </p:spPr>
      </p:cxnSp>
      <p:cxnSp>
        <p:nvCxnSpPr>
          <p:cNvPr id="151" name="Line 14"/>
          <p:cNvCxnSpPr/>
          <p:nvPr/>
        </p:nvCxnSpPr>
        <p:spPr>
          <a:xfrm flipV="1">
            <a:off x="1841500" y="2807653"/>
            <a:ext cx="82550" cy="284289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153" name="Rectangle 16"/>
          <p:cNvSpPr/>
          <p:nvPr/>
        </p:nvSpPr>
        <p:spPr>
          <a:xfrm>
            <a:off x="1870075" y="2541270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154" name="Group 25"/>
          <p:cNvGrpSpPr/>
          <p:nvPr/>
        </p:nvGrpSpPr>
        <p:grpSpPr>
          <a:xfrm>
            <a:off x="881380" y="3084389"/>
            <a:ext cx="1484788" cy="2251695"/>
            <a:chOff x="1700" y="1616"/>
            <a:chExt cx="1214" cy="1828"/>
          </a:xfrm>
        </p:grpSpPr>
        <p:sp>
          <p:nvSpPr>
            <p:cNvPr id="155" name="Text Box 26"/>
            <p:cNvSpPr/>
            <p:nvPr/>
          </p:nvSpPr>
          <p:spPr>
            <a:xfrm>
              <a:off x="1700" y="1616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156" name="Text Box 27"/>
            <p:cNvSpPr/>
            <p:nvPr/>
          </p:nvSpPr>
          <p:spPr>
            <a:xfrm>
              <a:off x="2245" y="3070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157" name="Line 28"/>
            <p:cNvCxnSpPr/>
            <p:nvPr/>
          </p:nvCxnSpPr>
          <p:spPr>
            <a:xfrm>
              <a:off x="1891" y="1981"/>
              <a:ext cx="593" cy="11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158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159" name="椭圆 36"/>
          <p:cNvSpPr/>
          <p:nvPr/>
        </p:nvSpPr>
        <p:spPr>
          <a:xfrm>
            <a:off x="1822450" y="4927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60" name="椭圆 37"/>
          <p:cNvSpPr/>
          <p:nvPr/>
        </p:nvSpPr>
        <p:spPr>
          <a:xfrm>
            <a:off x="1075055" y="3502660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grpSp>
        <p:nvGrpSpPr>
          <p:cNvPr id="161" name="组合 103"/>
          <p:cNvGrpSpPr/>
          <p:nvPr/>
        </p:nvGrpSpPr>
        <p:grpSpPr>
          <a:xfrm>
            <a:off x="2528253" y="3065212"/>
            <a:ext cx="754062" cy="556260"/>
            <a:chOff x="3534296" y="3882007"/>
            <a:chExt cx="1007218" cy="740470"/>
          </a:xfrm>
        </p:grpSpPr>
        <p:sp>
          <p:nvSpPr>
            <p:cNvPr id="162" name="椭圆 68"/>
            <p:cNvSpPr/>
            <p:nvPr/>
          </p:nvSpPr>
          <p:spPr>
            <a:xfrm>
              <a:off x="3779912" y="4509209"/>
              <a:ext cx="101782" cy="11326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163" name="Text Box 8"/>
            <p:cNvSpPr/>
            <p:nvPr/>
          </p:nvSpPr>
          <p:spPr>
            <a:xfrm>
              <a:off x="3534296" y="3882007"/>
              <a:ext cx="1007218" cy="6948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800" b="1" i="1">
                  <a:solidFill>
                    <a:srgbClr val="FF0000"/>
                  </a:solidFill>
                  <a:latin typeface="Times New Roman" panose="02020603050405020304" charset="0"/>
                </a:rPr>
                <a:t>A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charset="0"/>
                </a:rPr>
                <a:t>′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charset="0"/>
              </a:endParaRPr>
            </a:p>
          </p:txBody>
        </p:sp>
      </p:grpSp>
      <p:sp>
        <p:nvSpPr>
          <p:cNvPr id="164" name="Text Box 8"/>
          <p:cNvSpPr/>
          <p:nvPr/>
        </p:nvSpPr>
        <p:spPr>
          <a:xfrm>
            <a:off x="1758315" y="4869815"/>
            <a:ext cx="7334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</a:rPr>
              <a:t>′)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</a:endParaRPr>
          </a:p>
        </p:txBody>
      </p:sp>
      <p:cxnSp>
        <p:nvCxnSpPr>
          <p:cNvPr id="165" name="连接符: 肘形 34"/>
          <p:cNvCxnSpPr/>
          <p:nvPr/>
        </p:nvCxnSpPr>
        <p:spPr>
          <a:xfrm rot="16200000" flipH="1">
            <a:off x="1916430" y="3358515"/>
            <a:ext cx="193040" cy="156845"/>
          </a:xfrm>
          <a:prstGeom prst="bentConnector3">
            <a:avLst>
              <a:gd name="adj1" fmla="val -215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ne 14"/>
          <p:cNvCxnSpPr/>
          <p:nvPr/>
        </p:nvCxnSpPr>
        <p:spPr>
          <a:xfrm flipV="1">
            <a:off x="7136765" y="2894013"/>
            <a:ext cx="537210" cy="261493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22" name="Rectangle 16"/>
          <p:cNvSpPr/>
          <p:nvPr/>
        </p:nvSpPr>
        <p:spPr>
          <a:xfrm>
            <a:off x="7673975" y="2516505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23" name="Group 25"/>
          <p:cNvGrpSpPr/>
          <p:nvPr/>
        </p:nvGrpSpPr>
        <p:grpSpPr>
          <a:xfrm rot="360000">
            <a:off x="5843022" y="2975490"/>
            <a:ext cx="1576505" cy="2148291"/>
            <a:chOff x="1599" y="1757"/>
            <a:chExt cx="1315" cy="1671"/>
          </a:xfrm>
        </p:grpSpPr>
        <p:sp>
          <p:nvSpPr>
            <p:cNvPr id="24" name="Text Box 26"/>
            <p:cNvSpPr/>
            <p:nvPr/>
          </p:nvSpPr>
          <p:spPr>
            <a:xfrm>
              <a:off x="1599" y="1757"/>
              <a:ext cx="453" cy="3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10" name="Text Box 27"/>
            <p:cNvSpPr/>
            <p:nvPr/>
          </p:nvSpPr>
          <p:spPr>
            <a:xfrm>
              <a:off x="2245" y="3070"/>
              <a:ext cx="453" cy="35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26" name="Line 28"/>
            <p:cNvCxnSpPr/>
            <p:nvPr/>
          </p:nvCxnSpPr>
          <p:spPr>
            <a:xfrm>
              <a:off x="1912" y="1977"/>
              <a:ext cx="623" cy="1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27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28" name="椭圆 36"/>
          <p:cNvSpPr/>
          <p:nvPr/>
        </p:nvSpPr>
        <p:spPr>
          <a:xfrm>
            <a:off x="6839585" y="471297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29" name="椭圆 37"/>
          <p:cNvSpPr/>
          <p:nvPr/>
        </p:nvSpPr>
        <p:spPr>
          <a:xfrm>
            <a:off x="6281420" y="3227070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cxnSp>
        <p:nvCxnSpPr>
          <p:cNvPr id="36" name="Line 14"/>
          <p:cNvCxnSpPr/>
          <p:nvPr/>
        </p:nvCxnSpPr>
        <p:spPr>
          <a:xfrm flipV="1">
            <a:off x="9421495" y="3071813"/>
            <a:ext cx="1357630" cy="238950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37" name="Rectangle 16"/>
          <p:cNvSpPr/>
          <p:nvPr/>
        </p:nvSpPr>
        <p:spPr>
          <a:xfrm>
            <a:off x="10779125" y="2697480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38" name="Group 25"/>
          <p:cNvGrpSpPr/>
          <p:nvPr/>
        </p:nvGrpSpPr>
        <p:grpSpPr>
          <a:xfrm rot="360000">
            <a:off x="9194850" y="3071098"/>
            <a:ext cx="1810148" cy="2268876"/>
            <a:chOff x="1613" y="1729"/>
            <a:chExt cx="1301" cy="1637"/>
          </a:xfrm>
        </p:grpSpPr>
        <p:sp>
          <p:nvSpPr>
            <p:cNvPr id="39" name="Text Box 26"/>
            <p:cNvSpPr/>
            <p:nvPr/>
          </p:nvSpPr>
          <p:spPr>
            <a:xfrm>
              <a:off x="1613" y="1729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40" name="Text Box 27"/>
            <p:cNvSpPr/>
            <p:nvPr/>
          </p:nvSpPr>
          <p:spPr>
            <a:xfrm>
              <a:off x="2427" y="3034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41" name="Line 28"/>
            <p:cNvCxnSpPr/>
            <p:nvPr/>
          </p:nvCxnSpPr>
          <p:spPr>
            <a:xfrm>
              <a:off x="1876" y="1981"/>
              <a:ext cx="623" cy="1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42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44" name="椭圆 36"/>
          <p:cNvSpPr/>
          <p:nvPr/>
        </p:nvSpPr>
        <p:spPr>
          <a:xfrm>
            <a:off x="10297795" y="5029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45" name="椭圆 37"/>
          <p:cNvSpPr/>
          <p:nvPr/>
        </p:nvSpPr>
        <p:spPr>
          <a:xfrm>
            <a:off x="9587230" y="3303905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4" name="Text Box 33"/>
          <p:cNvSpPr/>
          <p:nvPr/>
        </p:nvSpPr>
        <p:spPr>
          <a:xfrm>
            <a:off x="4270375" y="5817870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2.2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Text Box 33"/>
          <p:cNvSpPr/>
          <p:nvPr/>
        </p:nvSpPr>
        <p:spPr>
          <a:xfrm>
            <a:off x="6768465" y="5817870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2.3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2925" y="1502410"/>
            <a:ext cx="6713855" cy="508000"/>
          </a:xfrm>
          <a:prstGeom prst="rect">
            <a:avLst/>
          </a:prstGeom>
          <a:ln w="6350">
            <a:solidFill>
              <a:srgbClr val="0070C0"/>
            </a:solidFill>
            <a:prstDash val="sysDash"/>
          </a:ln>
        </p:spPr>
        <p:txBody>
          <a:bodyPr wrap="square">
            <a:noAutofit/>
          </a:bodyPr>
          <a:lstStyle/>
          <a:p>
            <a:pPr marL="0" indent="0" algn="di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情形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线段仅一端点在对称轴上（如图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2.1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cxnSp>
        <p:nvCxnSpPr>
          <p:cNvPr id="18" name="Line 14"/>
          <p:cNvCxnSpPr/>
          <p:nvPr/>
        </p:nvCxnSpPr>
        <p:spPr>
          <a:xfrm flipH="1" flipV="1">
            <a:off x="4039870" y="3038158"/>
            <a:ext cx="970280" cy="242316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21" name="Rectangle 16"/>
          <p:cNvSpPr/>
          <p:nvPr/>
        </p:nvSpPr>
        <p:spPr>
          <a:xfrm>
            <a:off x="4069715" y="2802255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25" name="Group 25"/>
          <p:cNvGrpSpPr/>
          <p:nvPr/>
        </p:nvGrpSpPr>
        <p:grpSpPr>
          <a:xfrm rot="360000">
            <a:off x="3666628" y="3356082"/>
            <a:ext cx="2040890" cy="2098329"/>
            <a:chOff x="1560" y="1861"/>
            <a:chExt cx="1399" cy="1396"/>
          </a:xfrm>
        </p:grpSpPr>
        <p:sp>
          <p:nvSpPr>
            <p:cNvPr id="35" name="Text Box 26"/>
            <p:cNvSpPr/>
            <p:nvPr/>
          </p:nvSpPr>
          <p:spPr>
            <a:xfrm>
              <a:off x="1560" y="1861"/>
              <a:ext cx="453" cy="30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2506" y="2951"/>
              <a:ext cx="453" cy="30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46" name="Line 28"/>
            <p:cNvCxnSpPr/>
            <p:nvPr/>
          </p:nvCxnSpPr>
          <p:spPr>
            <a:xfrm>
              <a:off x="1876" y="1981"/>
              <a:ext cx="623" cy="1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47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48" name="椭圆 36"/>
          <p:cNvSpPr/>
          <p:nvPr/>
        </p:nvSpPr>
        <p:spPr>
          <a:xfrm>
            <a:off x="4885690" y="519112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50" name="椭圆 37"/>
          <p:cNvSpPr/>
          <p:nvPr/>
        </p:nvSpPr>
        <p:spPr>
          <a:xfrm>
            <a:off x="4194175" y="3470910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51" name="Text Box 33"/>
          <p:cNvSpPr/>
          <p:nvPr/>
        </p:nvSpPr>
        <p:spPr>
          <a:xfrm>
            <a:off x="9436735" y="5798820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2.4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48295" y="2077676"/>
            <a:ext cx="6714490" cy="516890"/>
          </a:xfrm>
          <a:prstGeom prst="rect">
            <a:avLst/>
          </a:prstGeom>
          <a:ln w="6350">
            <a:solidFill>
              <a:srgbClr val="0070C0"/>
            </a:solidFill>
            <a:prstDash val="sysDash"/>
          </a:ln>
        </p:spPr>
        <p:txBody>
          <a:bodyPr wrap="square">
            <a:noAutofit/>
          </a:bodyPr>
          <a:lstStyle/>
          <a:p>
            <a:pPr lvl="0" indent="0" algn="dist" defTabSz="266700">
              <a:buClrTx/>
              <a:buSzTx/>
              <a:buFontTx/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情形2：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线段两端点均在对称轴上（如图2.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）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3215" y="2092422"/>
            <a:ext cx="6714491" cy="502285"/>
          </a:xfrm>
          <a:prstGeom prst="rect">
            <a:avLst/>
          </a:prstGeom>
          <a:ln w="6350">
            <a:solidFill>
              <a:srgbClr val="0070C0"/>
            </a:solidFill>
            <a:prstDash val="sysDash"/>
          </a:ln>
        </p:spPr>
        <p:txBody>
          <a:bodyPr wrap="square">
            <a:noAutofit/>
          </a:bodyPr>
          <a:lstStyle/>
          <a:p>
            <a:pPr lvl="0" indent="0" algn="ctr" defTabSz="266700">
              <a:buClrTx/>
              <a:buSzTx/>
              <a:buFontTx/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zh-CN" altLang="en-US" sz="2400" b="1" spc="100" dirty="0">
                <a:solidFill>
                  <a:schemeClr val="tx1"/>
                </a:solidFill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情形</a:t>
            </a:r>
            <a:r>
              <a:rPr lang="en-US" altLang="zh-CN" sz="2400" b="1" spc="100" dirty="0">
                <a:solidFill>
                  <a:schemeClr val="tx1"/>
                </a:solidFill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</a:t>
            </a:r>
            <a:r>
              <a:rPr lang="zh-CN" altLang="en-US" sz="2400" b="1" spc="100" dirty="0">
                <a:solidFill>
                  <a:schemeClr val="tx1"/>
                </a:solidFill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：</a:t>
            </a:r>
            <a:r>
              <a:rPr lang="zh-CN" altLang="en-US" sz="2400" spc="100" dirty="0">
                <a:solidFill>
                  <a:schemeClr val="tx1"/>
                </a:solidFill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线段两端点在对称轴异侧（如图2.4）</a:t>
            </a:r>
            <a:r>
              <a:rPr lang="en-US" altLang="zh-CN" sz="2400" spc="100" dirty="0">
                <a:solidFill>
                  <a:schemeClr val="tx1"/>
                </a:solidFill>
                <a:uFillTx/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400" spc="100" dirty="0">
              <a:solidFill>
                <a:schemeClr val="tx1"/>
              </a:solidFill>
              <a:uFillTx/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1790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742511" y="1357510"/>
            <a:ext cx="2437130" cy="2857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17" name="矩形 1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9" grpId="0" bldLvl="0" animBg="1"/>
      <p:bldP spid="22" grpId="0"/>
      <p:bldP spid="22" grpId="1"/>
      <p:bldP spid="28" grpId="0" bldLvl="0" animBg="1"/>
      <p:bldP spid="28" grpId="1" animBg="1"/>
      <p:bldP spid="29" grpId="0" bldLvl="0" animBg="1"/>
      <p:bldP spid="29" grpId="1" animBg="1"/>
      <p:bldP spid="37" grpId="0"/>
      <p:bldP spid="44" grpId="0" bldLvl="0" animBg="1"/>
      <p:bldP spid="45" grpId="0" bldLvl="0" animBg="1"/>
      <p:bldP spid="4" grpId="0"/>
      <p:bldP spid="4" grpId="1"/>
      <p:bldP spid="14" grpId="0"/>
      <p:bldP spid="15" grpId="0" bldLvl="0" animBg="1"/>
      <p:bldP spid="15" grpId="1" animBg="1"/>
      <p:bldP spid="15" grpId="2" bldLvl="0" animBg="1"/>
      <p:bldP spid="21" grpId="0"/>
      <p:bldP spid="21" grpId="1"/>
      <p:bldP spid="48" grpId="0" bldLvl="0" animBg="1"/>
      <p:bldP spid="48" grpId="1" animBg="1"/>
      <p:bldP spid="50" grpId="0" bldLvl="0" animBg="1"/>
      <p:bldP spid="50" grpId="1" animBg="1"/>
      <p:bldP spid="51" grpId="0"/>
      <p:bldP spid="51" grpId="1"/>
      <p:bldP spid="60" grpId="0" bldLvl="0" animBg="1"/>
      <p:bldP spid="60" grpId="1" animBg="1"/>
      <p:bldP spid="60" grpId="2" bldLvl="0" animBg="1"/>
      <p:bldP spid="6" grpId="1" animBg="1"/>
      <p:bldP spid="6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669290" y="411607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Text Box 33"/>
          <p:cNvSpPr/>
          <p:nvPr/>
        </p:nvSpPr>
        <p:spPr>
          <a:xfrm>
            <a:off x="1241083" y="5793451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2.1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49" name="直接连接符 114"/>
          <p:cNvCxnSpPr/>
          <p:nvPr/>
        </p:nvCxnSpPr>
        <p:spPr>
          <a:xfrm flipV="1">
            <a:off x="1726541" y="3510626"/>
            <a:ext cx="914400" cy="1421765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cxnSp>
        <p:nvCxnSpPr>
          <p:cNvPr id="150" name="直接连接符 73"/>
          <p:cNvCxnSpPr/>
          <p:nvPr/>
        </p:nvCxnSpPr>
        <p:spPr>
          <a:xfrm>
            <a:off x="992163" y="3483004"/>
            <a:ext cx="1630045" cy="33655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miter lim="800000"/>
          </a:ln>
        </p:spPr>
      </p:cxnSp>
      <p:cxnSp>
        <p:nvCxnSpPr>
          <p:cNvPr id="151" name="Line 14"/>
          <p:cNvCxnSpPr/>
          <p:nvPr/>
        </p:nvCxnSpPr>
        <p:spPr>
          <a:xfrm flipV="1">
            <a:off x="1702728" y="2690524"/>
            <a:ext cx="93345" cy="293687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153" name="Rectangle 16"/>
          <p:cNvSpPr/>
          <p:nvPr/>
        </p:nvSpPr>
        <p:spPr>
          <a:xfrm>
            <a:off x="1742098" y="2570826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154" name="Group 25"/>
          <p:cNvGrpSpPr/>
          <p:nvPr/>
        </p:nvGrpSpPr>
        <p:grpSpPr>
          <a:xfrm>
            <a:off x="753403" y="3033935"/>
            <a:ext cx="1484788" cy="2251695"/>
            <a:chOff x="1700" y="1616"/>
            <a:chExt cx="1214" cy="1828"/>
          </a:xfrm>
        </p:grpSpPr>
        <p:sp>
          <p:nvSpPr>
            <p:cNvPr id="155" name="Text Box 26"/>
            <p:cNvSpPr/>
            <p:nvPr/>
          </p:nvSpPr>
          <p:spPr>
            <a:xfrm>
              <a:off x="1700" y="1616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156" name="Text Box 27"/>
            <p:cNvSpPr/>
            <p:nvPr/>
          </p:nvSpPr>
          <p:spPr>
            <a:xfrm>
              <a:off x="2245" y="3070"/>
              <a:ext cx="453" cy="3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157" name="Line 28"/>
            <p:cNvCxnSpPr/>
            <p:nvPr/>
          </p:nvCxnSpPr>
          <p:spPr>
            <a:xfrm>
              <a:off x="1891" y="1981"/>
              <a:ext cx="593" cy="11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158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159" name="椭圆 36"/>
          <p:cNvSpPr/>
          <p:nvPr/>
        </p:nvSpPr>
        <p:spPr>
          <a:xfrm>
            <a:off x="1694473" y="4877146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60" name="椭圆 37"/>
          <p:cNvSpPr/>
          <p:nvPr/>
        </p:nvSpPr>
        <p:spPr>
          <a:xfrm>
            <a:off x="947078" y="3452206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grpSp>
        <p:nvGrpSpPr>
          <p:cNvPr id="161" name="组合 103"/>
          <p:cNvGrpSpPr/>
          <p:nvPr/>
        </p:nvGrpSpPr>
        <p:grpSpPr>
          <a:xfrm>
            <a:off x="2445996" y="3014758"/>
            <a:ext cx="754062" cy="556260"/>
            <a:chOff x="3564830" y="3882007"/>
            <a:chExt cx="1007218" cy="740470"/>
          </a:xfrm>
        </p:grpSpPr>
        <p:sp>
          <p:nvSpPr>
            <p:cNvPr id="162" name="椭圆 68"/>
            <p:cNvSpPr/>
            <p:nvPr/>
          </p:nvSpPr>
          <p:spPr>
            <a:xfrm>
              <a:off x="3779912" y="4509209"/>
              <a:ext cx="101782" cy="11326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163" name="Text Box 8"/>
            <p:cNvSpPr/>
            <p:nvPr/>
          </p:nvSpPr>
          <p:spPr>
            <a:xfrm>
              <a:off x="3564830" y="3882007"/>
              <a:ext cx="1007218" cy="6948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</a:rPr>
                <a:t>A</a:t>
              </a:r>
              <a:r>
                <a:rPr lang="en-US" altLang="zh-CN" sz="2800" b="1">
                  <a:latin typeface="Times New Roman" panose="02020603050405020304" charset="0"/>
                </a:rPr>
                <a:t>′</a:t>
              </a:r>
              <a:endParaRPr lang="en-US" altLang="zh-CN" sz="2800" b="1">
                <a:latin typeface="Times New Roman" panose="02020603050405020304" charset="0"/>
              </a:endParaRPr>
            </a:p>
          </p:txBody>
        </p:sp>
      </p:grpSp>
      <p:sp>
        <p:nvSpPr>
          <p:cNvPr id="164" name="Text Box 8"/>
          <p:cNvSpPr/>
          <p:nvPr/>
        </p:nvSpPr>
        <p:spPr>
          <a:xfrm>
            <a:off x="1630338" y="4819361"/>
            <a:ext cx="7334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charset="0"/>
              </a:rPr>
              <a:t>(</a:t>
            </a:r>
            <a:r>
              <a:rPr lang="en-US" altLang="zh-CN" sz="2400" b="1" i="1">
                <a:latin typeface="Times New Roman" panose="02020603050405020304" charset="0"/>
              </a:rPr>
              <a:t>B</a:t>
            </a:r>
            <a:r>
              <a:rPr lang="en-US" altLang="zh-CN" sz="2400" b="1">
                <a:latin typeface="Times New Roman" panose="02020603050405020304" charset="0"/>
              </a:rPr>
              <a:t>′)</a:t>
            </a:r>
            <a:endParaRPr lang="en-US" altLang="zh-CN" sz="2400" b="1">
              <a:latin typeface="Times New Roman" panose="02020603050405020304" charset="0"/>
            </a:endParaRPr>
          </a:p>
        </p:txBody>
      </p:sp>
      <p:cxnSp>
        <p:nvCxnSpPr>
          <p:cNvPr id="165" name="连接符: 肘形 34"/>
          <p:cNvCxnSpPr/>
          <p:nvPr/>
        </p:nvCxnSpPr>
        <p:spPr>
          <a:xfrm rot="16200000" flipH="1">
            <a:off x="1754163" y="3330921"/>
            <a:ext cx="193040" cy="156845"/>
          </a:xfrm>
          <a:prstGeom prst="bentConnector3">
            <a:avLst>
              <a:gd name="adj1" fmla="val -215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114"/>
          <p:cNvCxnSpPr/>
          <p:nvPr/>
        </p:nvCxnSpPr>
        <p:spPr>
          <a:xfrm flipV="1">
            <a:off x="9306536" y="4169756"/>
            <a:ext cx="1855470" cy="286385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grpSp>
        <p:nvGrpSpPr>
          <p:cNvPr id="6" name="组合 5"/>
          <p:cNvGrpSpPr/>
          <p:nvPr/>
        </p:nvGrpSpPr>
        <p:grpSpPr>
          <a:xfrm rot="1740000">
            <a:off x="9631703" y="3611915"/>
            <a:ext cx="1708785" cy="193040"/>
            <a:chOff x="5581" y="9158"/>
            <a:chExt cx="2142" cy="304"/>
          </a:xfrm>
        </p:grpSpPr>
        <p:cxnSp>
          <p:nvCxnSpPr>
            <p:cNvPr id="66" name="直接连接符 73"/>
            <p:cNvCxnSpPr/>
            <p:nvPr/>
          </p:nvCxnSpPr>
          <p:spPr>
            <a:xfrm flipV="1">
              <a:off x="5581" y="9438"/>
              <a:ext cx="2142" cy="2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  <p:cxnSp>
          <p:nvCxnSpPr>
            <p:cNvPr id="67" name="连接符: 肘形 34"/>
            <p:cNvCxnSpPr/>
            <p:nvPr/>
          </p:nvCxnSpPr>
          <p:spPr>
            <a:xfrm rot="16200000" flipH="1">
              <a:off x="6572" y="9186"/>
              <a:ext cx="304" cy="247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 rot="780000">
            <a:off x="5547846" y="3428792"/>
            <a:ext cx="2818130" cy="224155"/>
            <a:chOff x="5530" y="9139"/>
            <a:chExt cx="4174" cy="353"/>
          </a:xfrm>
        </p:grpSpPr>
        <p:cxnSp>
          <p:nvCxnSpPr>
            <p:cNvPr id="19" name="直接连接符 73"/>
            <p:cNvCxnSpPr/>
            <p:nvPr/>
          </p:nvCxnSpPr>
          <p:spPr>
            <a:xfrm flipV="1">
              <a:off x="5530" y="9463"/>
              <a:ext cx="4174" cy="2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  <p:cxnSp>
          <p:nvCxnSpPr>
            <p:cNvPr id="34" name="连接符: 肘形 34"/>
            <p:cNvCxnSpPr/>
            <p:nvPr/>
          </p:nvCxnSpPr>
          <p:spPr>
            <a:xfrm rot="16200000" flipH="1">
              <a:off x="7577" y="9167"/>
              <a:ext cx="304" cy="247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 rot="840000">
            <a:off x="6241534" y="4739809"/>
            <a:ext cx="804361" cy="194310"/>
            <a:chOff x="5721" y="9135"/>
            <a:chExt cx="1822" cy="306"/>
          </a:xfrm>
        </p:grpSpPr>
        <p:cxnSp>
          <p:nvCxnSpPr>
            <p:cNvPr id="9" name="直接连接符 73"/>
            <p:cNvCxnSpPr/>
            <p:nvPr/>
          </p:nvCxnSpPr>
          <p:spPr>
            <a:xfrm flipV="1">
              <a:off x="5721" y="9429"/>
              <a:ext cx="1822" cy="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  <p:cxnSp>
          <p:nvCxnSpPr>
            <p:cNvPr id="49" name="连接符: 肘形 34"/>
            <p:cNvCxnSpPr/>
            <p:nvPr/>
          </p:nvCxnSpPr>
          <p:spPr>
            <a:xfrm rot="16200000" flipH="1">
              <a:off x="6623" y="9170"/>
              <a:ext cx="299" cy="228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Line 14"/>
          <p:cNvCxnSpPr/>
          <p:nvPr/>
        </p:nvCxnSpPr>
        <p:spPr>
          <a:xfrm flipV="1">
            <a:off x="6385218" y="2892454"/>
            <a:ext cx="731520" cy="28702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22" name="Rectangle 16"/>
          <p:cNvSpPr/>
          <p:nvPr/>
        </p:nvSpPr>
        <p:spPr>
          <a:xfrm>
            <a:off x="7157378" y="2521931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23" name="Group 25"/>
          <p:cNvGrpSpPr/>
          <p:nvPr/>
        </p:nvGrpSpPr>
        <p:grpSpPr>
          <a:xfrm rot="360000">
            <a:off x="5359615" y="2952298"/>
            <a:ext cx="1033145" cy="2197675"/>
            <a:chOff x="1700" y="1616"/>
            <a:chExt cx="1214" cy="2531"/>
          </a:xfrm>
        </p:grpSpPr>
        <p:sp>
          <p:nvSpPr>
            <p:cNvPr id="24" name="Text Box 26"/>
            <p:cNvSpPr/>
            <p:nvPr/>
          </p:nvSpPr>
          <p:spPr>
            <a:xfrm>
              <a:off x="1700" y="1616"/>
              <a:ext cx="453" cy="53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10" name="Text Box 27"/>
            <p:cNvSpPr/>
            <p:nvPr/>
          </p:nvSpPr>
          <p:spPr>
            <a:xfrm>
              <a:off x="2356" y="3617"/>
              <a:ext cx="453" cy="53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26" name="Line 28"/>
            <p:cNvCxnSpPr>
              <a:endCxn id="28" idx="1"/>
            </p:cNvCxnSpPr>
            <p:nvPr/>
          </p:nvCxnSpPr>
          <p:spPr>
            <a:xfrm>
              <a:off x="1886" y="2077"/>
              <a:ext cx="861" cy="16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27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28" name="椭圆 36"/>
          <p:cNvSpPr/>
          <p:nvPr/>
        </p:nvSpPr>
        <p:spPr>
          <a:xfrm>
            <a:off x="6163603" y="4781261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29" name="椭圆 37"/>
          <p:cNvSpPr/>
          <p:nvPr/>
        </p:nvSpPr>
        <p:spPr>
          <a:xfrm>
            <a:off x="5564163" y="3304886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cxnSp>
        <p:nvCxnSpPr>
          <p:cNvPr id="36" name="Line 14"/>
          <p:cNvCxnSpPr/>
          <p:nvPr/>
        </p:nvCxnSpPr>
        <p:spPr>
          <a:xfrm flipV="1">
            <a:off x="9240178" y="2948969"/>
            <a:ext cx="1654175" cy="272923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37" name="Rectangle 16"/>
          <p:cNvSpPr/>
          <p:nvPr/>
        </p:nvSpPr>
        <p:spPr>
          <a:xfrm>
            <a:off x="10910863" y="2721956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38" name="Group 25"/>
          <p:cNvGrpSpPr/>
          <p:nvPr/>
        </p:nvGrpSpPr>
        <p:grpSpPr>
          <a:xfrm rot="360000">
            <a:off x="9341804" y="2932374"/>
            <a:ext cx="1634837" cy="2550233"/>
            <a:chOff x="1700" y="1616"/>
            <a:chExt cx="1175" cy="1840"/>
          </a:xfrm>
        </p:grpSpPr>
        <p:sp>
          <p:nvSpPr>
            <p:cNvPr id="39" name="Text Box 26"/>
            <p:cNvSpPr/>
            <p:nvPr/>
          </p:nvSpPr>
          <p:spPr>
            <a:xfrm>
              <a:off x="1700" y="1616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40" name="Text Box 27"/>
            <p:cNvSpPr/>
            <p:nvPr/>
          </p:nvSpPr>
          <p:spPr>
            <a:xfrm>
              <a:off x="2422" y="3124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41" name="Line 28"/>
            <p:cNvCxnSpPr/>
            <p:nvPr/>
          </p:nvCxnSpPr>
          <p:spPr>
            <a:xfrm>
              <a:off x="1877" y="1989"/>
              <a:ext cx="623" cy="1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</p:grpSp>
      <p:sp>
        <p:nvSpPr>
          <p:cNvPr id="44" name="椭圆 36"/>
          <p:cNvSpPr/>
          <p:nvPr/>
        </p:nvSpPr>
        <p:spPr>
          <a:xfrm>
            <a:off x="10333648" y="5032086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45" name="椭圆 37"/>
          <p:cNvSpPr/>
          <p:nvPr/>
        </p:nvSpPr>
        <p:spPr>
          <a:xfrm>
            <a:off x="9623083" y="3306791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cxnSp>
        <p:nvCxnSpPr>
          <p:cNvPr id="56" name="直接连接符 114"/>
          <p:cNvCxnSpPr/>
          <p:nvPr/>
        </p:nvCxnSpPr>
        <p:spPr>
          <a:xfrm flipV="1">
            <a:off x="6989421" y="3969096"/>
            <a:ext cx="1320800" cy="1076325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grpSp>
        <p:nvGrpSpPr>
          <p:cNvPr id="78" name="组合 77"/>
          <p:cNvGrpSpPr/>
          <p:nvPr/>
        </p:nvGrpSpPr>
        <p:grpSpPr>
          <a:xfrm>
            <a:off x="6905283" y="4898101"/>
            <a:ext cx="733425" cy="460375"/>
            <a:chOff x="8353" y="7442"/>
            <a:chExt cx="1155" cy="725"/>
          </a:xfrm>
        </p:grpSpPr>
        <p:sp>
          <p:nvSpPr>
            <p:cNvPr id="33" name="Text Box 8"/>
            <p:cNvSpPr/>
            <p:nvPr/>
          </p:nvSpPr>
          <p:spPr>
            <a:xfrm>
              <a:off x="8353" y="7442"/>
              <a:ext cx="1155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r>
                <a:rPr lang="en-US" altLang="zh-CN" sz="2400" b="1">
                  <a:latin typeface="Times New Roman" panose="02020603050405020304" charset="0"/>
                </a:rPr>
                <a:t>′</a:t>
              </a:r>
              <a:endParaRPr lang="en-US" altLang="zh-CN" sz="2400" b="1">
                <a:latin typeface="Times New Roman" panose="02020603050405020304" charset="0"/>
              </a:endParaRPr>
            </a:p>
          </p:txBody>
        </p:sp>
        <p:sp>
          <p:nvSpPr>
            <p:cNvPr id="57" name="椭圆 36"/>
            <p:cNvSpPr/>
            <p:nvPr/>
          </p:nvSpPr>
          <p:spPr>
            <a:xfrm>
              <a:off x="8468" y="757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/>
            </a:p>
          </p:txBody>
        </p:sp>
      </p:grpSp>
      <p:grpSp>
        <p:nvGrpSpPr>
          <p:cNvPr id="30" name="组合 103"/>
          <p:cNvGrpSpPr/>
          <p:nvPr/>
        </p:nvGrpSpPr>
        <p:grpSpPr>
          <a:xfrm>
            <a:off x="8256234" y="3504340"/>
            <a:ext cx="753745" cy="622300"/>
            <a:chOff x="4890525" y="352937"/>
            <a:chExt cx="1006795" cy="828380"/>
          </a:xfrm>
        </p:grpSpPr>
        <p:sp>
          <p:nvSpPr>
            <p:cNvPr id="31" name="椭圆 68"/>
            <p:cNvSpPr/>
            <p:nvPr/>
          </p:nvSpPr>
          <p:spPr>
            <a:xfrm>
              <a:off x="4971600" y="882090"/>
              <a:ext cx="101782" cy="11326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32" name="Text Box 8"/>
            <p:cNvSpPr/>
            <p:nvPr/>
          </p:nvSpPr>
          <p:spPr>
            <a:xfrm>
              <a:off x="4890525" y="352937"/>
              <a:ext cx="1006795" cy="8283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</a:rPr>
                <a:t>A</a:t>
              </a:r>
              <a:r>
                <a:rPr lang="en-US" altLang="zh-CN" sz="2800" b="1">
                  <a:latin typeface="Times New Roman" panose="02020603050405020304" charset="0"/>
                </a:rPr>
                <a:t>′</a:t>
              </a:r>
              <a:endParaRPr lang="en-US" altLang="zh-CN" sz="2800" b="1">
                <a:latin typeface="Times New Roman" panose="02020603050405020304" charset="0"/>
              </a:endParaRPr>
            </a:p>
          </p:txBody>
        </p:sp>
      </p:grpSp>
      <p:grpSp>
        <p:nvGrpSpPr>
          <p:cNvPr id="69" name="组合 103"/>
          <p:cNvGrpSpPr/>
          <p:nvPr/>
        </p:nvGrpSpPr>
        <p:grpSpPr>
          <a:xfrm>
            <a:off x="11101047" y="3696748"/>
            <a:ext cx="753745" cy="622300"/>
            <a:chOff x="4749744" y="307296"/>
            <a:chExt cx="1006795" cy="828380"/>
          </a:xfrm>
        </p:grpSpPr>
        <p:sp>
          <p:nvSpPr>
            <p:cNvPr id="70" name="椭圆 68"/>
            <p:cNvSpPr/>
            <p:nvPr/>
          </p:nvSpPr>
          <p:spPr>
            <a:xfrm>
              <a:off x="4815545" y="902376"/>
              <a:ext cx="101782" cy="11326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71" name="Text Box 8"/>
            <p:cNvSpPr/>
            <p:nvPr/>
          </p:nvSpPr>
          <p:spPr>
            <a:xfrm>
              <a:off x="4749744" y="307296"/>
              <a:ext cx="1006795" cy="8283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</a:rPr>
                <a:t>A</a:t>
              </a:r>
              <a:r>
                <a:rPr lang="en-US" altLang="zh-CN" sz="2800" b="1">
                  <a:latin typeface="Times New Roman" panose="02020603050405020304" charset="0"/>
                </a:rPr>
                <a:t>′</a:t>
              </a:r>
              <a:endParaRPr lang="en-US" altLang="zh-CN" sz="2800" b="1">
                <a:latin typeface="Times New Roman" panose="0202060305040502030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 rot="1920000">
            <a:off x="9244257" y="4594877"/>
            <a:ext cx="1196402" cy="223520"/>
            <a:chOff x="6217" y="9134"/>
            <a:chExt cx="1737" cy="352"/>
          </a:xfrm>
        </p:grpSpPr>
        <p:cxnSp>
          <p:nvCxnSpPr>
            <p:cNvPr id="75" name="连接符: 肘形 34"/>
            <p:cNvCxnSpPr/>
            <p:nvPr/>
          </p:nvCxnSpPr>
          <p:spPr>
            <a:xfrm rot="16200000" flipH="1">
              <a:off x="7077" y="9162"/>
              <a:ext cx="304" cy="247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3"/>
            <p:cNvCxnSpPr/>
            <p:nvPr/>
          </p:nvCxnSpPr>
          <p:spPr>
            <a:xfrm flipV="1">
              <a:off x="6217" y="9393"/>
              <a:ext cx="1737" cy="9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</p:grpSp>
      <p:sp>
        <p:nvSpPr>
          <p:cNvPr id="80" name="Text Box 8"/>
          <p:cNvSpPr/>
          <p:nvPr/>
        </p:nvSpPr>
        <p:spPr>
          <a:xfrm>
            <a:off x="8889658" y="4463761"/>
            <a:ext cx="7334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charset="0"/>
              </a:rPr>
              <a:t> B</a:t>
            </a:r>
            <a:r>
              <a:rPr lang="en-US" altLang="zh-CN" sz="2400" b="1">
                <a:latin typeface="Times New Roman" panose="02020603050405020304" charset="0"/>
              </a:rPr>
              <a:t>′</a:t>
            </a:r>
            <a:endParaRPr lang="en-US" altLang="zh-CN" sz="2400" b="1">
              <a:latin typeface="Times New Roman" panose="02020603050405020304" charset="0"/>
            </a:endParaRPr>
          </a:p>
        </p:txBody>
      </p:sp>
      <p:sp>
        <p:nvSpPr>
          <p:cNvPr id="81" name="椭圆 36"/>
          <p:cNvSpPr/>
          <p:nvPr/>
        </p:nvSpPr>
        <p:spPr>
          <a:xfrm>
            <a:off x="9245893" y="4444711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4" name="Text Box 33"/>
          <p:cNvSpPr/>
          <p:nvPr/>
        </p:nvSpPr>
        <p:spPr>
          <a:xfrm>
            <a:off x="6404903" y="5793451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2.3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Text Box 33"/>
          <p:cNvSpPr/>
          <p:nvPr/>
        </p:nvSpPr>
        <p:spPr>
          <a:xfrm>
            <a:off x="9245893" y="5793451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2.4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8" name="Line 14"/>
          <p:cNvCxnSpPr/>
          <p:nvPr/>
        </p:nvCxnSpPr>
        <p:spPr>
          <a:xfrm flipH="1" flipV="1">
            <a:off x="3536608" y="2778154"/>
            <a:ext cx="1146175" cy="275272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21" name="Rectangle 16"/>
          <p:cNvSpPr/>
          <p:nvPr/>
        </p:nvSpPr>
        <p:spPr>
          <a:xfrm>
            <a:off x="3600743" y="2494626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grpSp>
        <p:nvGrpSpPr>
          <p:cNvPr id="17" name="Group 25"/>
          <p:cNvGrpSpPr/>
          <p:nvPr/>
        </p:nvGrpSpPr>
        <p:grpSpPr>
          <a:xfrm rot="360000">
            <a:off x="3240322" y="3188858"/>
            <a:ext cx="1946500" cy="1970887"/>
            <a:chOff x="1560" y="1861"/>
            <a:chExt cx="1399" cy="1422"/>
          </a:xfrm>
        </p:grpSpPr>
        <p:sp>
          <p:nvSpPr>
            <p:cNvPr id="35" name="Text Box 26"/>
            <p:cNvSpPr/>
            <p:nvPr/>
          </p:nvSpPr>
          <p:spPr>
            <a:xfrm>
              <a:off x="1560" y="1861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A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sp>
          <p:nvSpPr>
            <p:cNvPr id="43" name="Text Box 27"/>
            <p:cNvSpPr/>
            <p:nvPr/>
          </p:nvSpPr>
          <p:spPr>
            <a:xfrm>
              <a:off x="2506" y="2951"/>
              <a:ext cx="453" cy="33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400" b="1" i="1">
                  <a:latin typeface="Times New Roman" panose="02020603050405020304" charset="0"/>
                </a:rPr>
                <a:t>B</a:t>
              </a:r>
              <a:endParaRPr lang="en-US" altLang="zh-CN" sz="2400" b="1" i="1">
                <a:latin typeface="Times New Roman" panose="02020603050405020304" charset="0"/>
              </a:endParaRPr>
            </a:p>
          </p:txBody>
        </p:sp>
        <p:cxnSp>
          <p:nvCxnSpPr>
            <p:cNvPr id="50" name="Line 28"/>
            <p:cNvCxnSpPr/>
            <p:nvPr/>
          </p:nvCxnSpPr>
          <p:spPr>
            <a:xfrm>
              <a:off x="1876" y="1981"/>
              <a:ext cx="623" cy="11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</a:ln>
          </p:spPr>
        </p:cxnSp>
        <p:sp>
          <p:nvSpPr>
            <p:cNvPr id="52" name="Rectangle 30"/>
            <p:cNvSpPr/>
            <p:nvPr/>
          </p:nvSpPr>
          <p:spPr>
            <a:xfrm>
              <a:off x="2654" y="2050"/>
              <a:ext cx="260" cy="4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 b="1">
                <a:latin typeface="Times New Roman" panose="02020603050405020304" charset="0"/>
              </a:endParaRPr>
            </a:p>
          </p:txBody>
        </p:sp>
      </p:grpSp>
      <p:sp>
        <p:nvSpPr>
          <p:cNvPr id="53" name="椭圆 36"/>
          <p:cNvSpPr/>
          <p:nvPr/>
        </p:nvSpPr>
        <p:spPr>
          <a:xfrm>
            <a:off x="4420528" y="4964776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54" name="椭圆 37"/>
          <p:cNvSpPr/>
          <p:nvPr/>
        </p:nvSpPr>
        <p:spPr>
          <a:xfrm>
            <a:off x="3709963" y="3239481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55" name="Text Box 33"/>
          <p:cNvSpPr/>
          <p:nvPr/>
        </p:nvSpPr>
        <p:spPr>
          <a:xfrm>
            <a:off x="3786163" y="5793451"/>
            <a:ext cx="11874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2.2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0" name="Text Box 26"/>
          <p:cNvSpPr/>
          <p:nvPr/>
        </p:nvSpPr>
        <p:spPr>
          <a:xfrm rot="360000">
            <a:off x="3553118" y="3069301"/>
            <a:ext cx="103251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sz="2400" b="1">
                <a:solidFill>
                  <a:srgbClr val="FF0000"/>
                </a:solidFill>
                <a:latin typeface="Times New Roman" panose="02020603050405020304" charset="0"/>
              </a:rPr>
              <a:t>（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′</a:t>
            </a:r>
            <a:r>
              <a:rPr sz="2400" b="1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）</a:t>
            </a:r>
            <a:endParaRPr sz="2400" b="1" i="1">
              <a:solidFill>
                <a:srgbClr val="FF0000"/>
              </a:solidFill>
              <a:latin typeface="Times New Roman" panose="02020603050405020304" charset="0"/>
              <a:sym typeface="+mn-ea"/>
            </a:endParaRPr>
          </a:p>
        </p:txBody>
      </p:sp>
      <p:sp>
        <p:nvSpPr>
          <p:cNvPr id="61" name="Text Box 27"/>
          <p:cNvSpPr/>
          <p:nvPr/>
        </p:nvSpPr>
        <p:spPr>
          <a:xfrm rot="360000">
            <a:off x="3628048" y="4850476"/>
            <a:ext cx="104330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sz="2400" b="1">
                <a:solidFill>
                  <a:srgbClr val="FF0000"/>
                </a:solidFill>
                <a:latin typeface="Times New Roman" panose="02020603050405020304" charset="0"/>
              </a:rPr>
              <a:t>（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′</a:t>
            </a:r>
            <a:r>
              <a:rPr sz="2400" b="1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）</a:t>
            </a:r>
            <a:endParaRPr sz="2400" b="1">
              <a:solidFill>
                <a:srgbClr val="FF0000"/>
              </a:solidFill>
              <a:latin typeface="Times New Roman" panose="02020603050405020304" charset="0"/>
              <a:sym typeface="+mn-ea"/>
            </a:endParaRPr>
          </a:p>
        </p:txBody>
      </p:sp>
      <p:cxnSp>
        <p:nvCxnSpPr>
          <p:cNvPr id="62" name="Line 28"/>
          <p:cNvCxnSpPr/>
          <p:nvPr/>
        </p:nvCxnSpPr>
        <p:spPr>
          <a:xfrm>
            <a:off x="3742664" y="3258254"/>
            <a:ext cx="742439" cy="1787292"/>
          </a:xfrm>
          <a:prstGeom prst="line">
            <a:avLst/>
          </a:prstGeom>
          <a:noFill/>
          <a:ln w="34925">
            <a:solidFill>
              <a:srgbClr val="FF0000"/>
            </a:solidFill>
            <a:miter lim="800000"/>
          </a:ln>
        </p:spPr>
      </p:cxnSp>
      <p:sp>
        <p:nvSpPr>
          <p:cNvPr id="63" name="Rectangle 30"/>
          <p:cNvSpPr/>
          <p:nvPr/>
        </p:nvSpPr>
        <p:spPr>
          <a:xfrm rot="360000">
            <a:off x="4644048" y="3529676"/>
            <a:ext cx="36195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 b="1">
              <a:latin typeface="Times New Roman" panose="02020603050405020304" charset="0"/>
            </a:endParaRPr>
          </a:p>
        </p:txBody>
      </p:sp>
      <p:sp>
        <p:nvSpPr>
          <p:cNvPr id="64" name="椭圆 36"/>
          <p:cNvSpPr/>
          <p:nvPr/>
        </p:nvSpPr>
        <p:spPr>
          <a:xfrm>
            <a:off x="4419258" y="4963506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AF0000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400"/>
          </a:p>
        </p:txBody>
      </p:sp>
      <p:sp>
        <p:nvSpPr>
          <p:cNvPr id="72" name="椭圆 37"/>
          <p:cNvSpPr/>
          <p:nvPr/>
        </p:nvSpPr>
        <p:spPr>
          <a:xfrm flipV="1">
            <a:off x="3710598" y="3236941"/>
            <a:ext cx="76200" cy="76200"/>
          </a:xfrm>
          <a:prstGeom prst="ellipse">
            <a:avLst/>
          </a:prstGeom>
          <a:solidFill>
            <a:srgbClr val="C00000"/>
          </a:solidFill>
          <a:ln w="19050">
            <a:solidFill>
              <a:srgbClr val="C00000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0340" y="1403350"/>
            <a:ext cx="11734800" cy="11195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追问2-1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改变对称轴的位置，线段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0" i="1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A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的两个端点与对称轴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0" i="1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l</a:t>
            </a:r>
            <a:r>
              <a:rPr lang="en-US" altLang="zh-CN" sz="2400" i="1"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 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可能出现哪些位置关系？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又如何作其对称线段？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1790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42511" y="1386085"/>
            <a:ext cx="2286000" cy="26670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46" name="矩形 45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bldLvl="0" animBg="1"/>
      <p:bldP spid="14" grpId="1"/>
      <p:bldP spid="21" grpId="1"/>
      <p:bldP spid="53" grpId="1" animBg="1"/>
      <p:bldP spid="54" grpId="1" animBg="1"/>
      <p:bldP spid="55" grpId="1"/>
      <p:bldP spid="60" grpId="0"/>
      <p:bldP spid="60" grpId="1"/>
      <p:bldP spid="61" grpId="0"/>
      <p:bldP spid="61" grpId="1"/>
      <p:bldP spid="64" grpId="0" bldLvl="0" animBg="1"/>
      <p:bldP spid="64" grpId="1" animBg="1"/>
      <p:bldP spid="72" grpId="0" bldLvl="0" animBg="1"/>
      <p:bldP spid="72" grpId="1" animBg="1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cxnSp>
        <p:nvCxnSpPr>
          <p:cNvPr id="123" name="直接连接符 114"/>
          <p:cNvCxnSpPr/>
          <p:nvPr/>
        </p:nvCxnSpPr>
        <p:spPr>
          <a:xfrm flipV="1">
            <a:off x="730568" y="3814445"/>
            <a:ext cx="3042285" cy="474980"/>
          </a:xfrm>
          <a:prstGeom prst="line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</p:cxnSp>
      <p:sp>
        <p:nvSpPr>
          <p:cNvPr id="16" name="矩形 15"/>
          <p:cNvSpPr/>
          <p:nvPr/>
        </p:nvSpPr>
        <p:spPr>
          <a:xfrm>
            <a:off x="-669290" y="411607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2" name="组合 91"/>
          <p:cNvGrpSpPr/>
          <p:nvPr/>
        </p:nvGrpSpPr>
        <p:grpSpPr>
          <a:xfrm rot="1740000">
            <a:off x="1595082" y="3360103"/>
            <a:ext cx="1708785" cy="193040"/>
            <a:chOff x="5581" y="9182"/>
            <a:chExt cx="2142" cy="304"/>
          </a:xfrm>
        </p:grpSpPr>
        <p:cxnSp>
          <p:nvCxnSpPr>
            <p:cNvPr id="93" name="直接连接符 73"/>
            <p:cNvCxnSpPr/>
            <p:nvPr/>
          </p:nvCxnSpPr>
          <p:spPr>
            <a:xfrm flipV="1">
              <a:off x="5581" y="9438"/>
              <a:ext cx="2142" cy="2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  <p:cxnSp>
          <p:nvCxnSpPr>
            <p:cNvPr id="94" name="连接符: 肘形 34"/>
            <p:cNvCxnSpPr/>
            <p:nvPr/>
          </p:nvCxnSpPr>
          <p:spPr>
            <a:xfrm rot="16200000" flipH="1">
              <a:off x="6618" y="9210"/>
              <a:ext cx="304" cy="247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Line 14"/>
          <p:cNvCxnSpPr/>
          <p:nvPr/>
        </p:nvCxnSpPr>
        <p:spPr>
          <a:xfrm flipV="1">
            <a:off x="1403985" y="2877503"/>
            <a:ext cx="1346835" cy="230886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96" name="Rectangle 16"/>
          <p:cNvSpPr/>
          <p:nvPr/>
        </p:nvSpPr>
        <p:spPr>
          <a:xfrm>
            <a:off x="2694940" y="2704465"/>
            <a:ext cx="2819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charset="0"/>
              </a:rPr>
              <a:t>l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charset="0"/>
            </a:endParaRPr>
          </a:p>
        </p:txBody>
      </p:sp>
      <p:sp>
        <p:nvSpPr>
          <p:cNvPr id="101" name="椭圆 36"/>
          <p:cNvSpPr/>
          <p:nvPr/>
        </p:nvSpPr>
        <p:spPr>
          <a:xfrm>
            <a:off x="2304415" y="476694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02" name="椭圆 37"/>
          <p:cNvSpPr/>
          <p:nvPr/>
        </p:nvSpPr>
        <p:spPr>
          <a:xfrm>
            <a:off x="1593850" y="3041650"/>
            <a:ext cx="76200" cy="806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grpSp>
        <p:nvGrpSpPr>
          <p:cNvPr id="103" name="组合 103"/>
          <p:cNvGrpSpPr/>
          <p:nvPr/>
        </p:nvGrpSpPr>
        <p:grpSpPr>
          <a:xfrm>
            <a:off x="3071814" y="3431607"/>
            <a:ext cx="753745" cy="622300"/>
            <a:chOff x="4749744" y="307296"/>
            <a:chExt cx="1006795" cy="828380"/>
          </a:xfrm>
        </p:grpSpPr>
        <p:sp>
          <p:nvSpPr>
            <p:cNvPr id="104" name="椭圆 68"/>
            <p:cNvSpPr/>
            <p:nvPr/>
          </p:nvSpPr>
          <p:spPr>
            <a:xfrm>
              <a:off x="4815545" y="902376"/>
              <a:ext cx="101782" cy="11326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sp>
          <p:nvSpPr>
            <p:cNvPr id="105" name="Text Box 8"/>
            <p:cNvSpPr/>
            <p:nvPr/>
          </p:nvSpPr>
          <p:spPr>
            <a:xfrm>
              <a:off x="4749744" y="307296"/>
              <a:ext cx="1006795" cy="8283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</a:rPr>
                <a:t>A</a:t>
              </a:r>
              <a:r>
                <a:rPr lang="en-US" altLang="zh-CN" sz="2800" b="1">
                  <a:latin typeface="Times New Roman" panose="02020603050405020304" charset="0"/>
                </a:rPr>
                <a:t>′</a:t>
              </a:r>
              <a:endParaRPr lang="en-US" altLang="zh-CN" sz="2800" b="1">
                <a:latin typeface="Times New Roman" panose="0202060305040502030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20000">
            <a:off x="1215024" y="4329736"/>
            <a:ext cx="1196402" cy="223520"/>
            <a:chOff x="6217" y="9134"/>
            <a:chExt cx="1737" cy="352"/>
          </a:xfrm>
        </p:grpSpPr>
        <p:cxnSp>
          <p:nvCxnSpPr>
            <p:cNvPr id="107" name="连接符: 肘形 34"/>
            <p:cNvCxnSpPr/>
            <p:nvPr/>
          </p:nvCxnSpPr>
          <p:spPr>
            <a:xfrm rot="16200000" flipH="1">
              <a:off x="7077" y="9162"/>
              <a:ext cx="304" cy="247"/>
            </a:xfrm>
            <a:prstGeom prst="bentConnector3">
              <a:avLst>
                <a:gd name="adj1" fmla="val -215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73"/>
            <p:cNvCxnSpPr/>
            <p:nvPr/>
          </p:nvCxnSpPr>
          <p:spPr>
            <a:xfrm flipV="1">
              <a:off x="6217" y="9393"/>
              <a:ext cx="1737" cy="9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miter lim="800000"/>
            </a:ln>
          </p:spPr>
        </p:cxnSp>
      </p:grpSp>
      <p:sp>
        <p:nvSpPr>
          <p:cNvPr id="109" name="Text Box 8"/>
          <p:cNvSpPr/>
          <p:nvPr/>
        </p:nvSpPr>
        <p:spPr>
          <a:xfrm>
            <a:off x="860425" y="4198620"/>
            <a:ext cx="7334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charset="0"/>
              </a:rPr>
              <a:t> B</a:t>
            </a:r>
            <a:r>
              <a:rPr lang="en-US" altLang="zh-CN" sz="2400" b="1">
                <a:latin typeface="Times New Roman" panose="02020603050405020304" charset="0"/>
              </a:rPr>
              <a:t>′</a:t>
            </a:r>
            <a:endParaRPr lang="en-US" altLang="zh-CN" sz="2400" b="1">
              <a:latin typeface="Times New Roman" panose="02020603050405020304" charset="0"/>
            </a:endParaRPr>
          </a:p>
        </p:txBody>
      </p:sp>
      <p:sp>
        <p:nvSpPr>
          <p:cNvPr id="110" name="椭圆 36"/>
          <p:cNvSpPr/>
          <p:nvPr/>
        </p:nvSpPr>
        <p:spPr>
          <a:xfrm>
            <a:off x="1216660" y="417957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11" name="Text Box 33"/>
          <p:cNvSpPr/>
          <p:nvPr/>
        </p:nvSpPr>
        <p:spPr>
          <a:xfrm>
            <a:off x="1216660" y="5528310"/>
            <a:ext cx="201485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2.4.1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379095" y="1519555"/>
            <a:ext cx="8980170" cy="6781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引申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: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如图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2.4.1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你能作出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直线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关于直线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的对称直线吗？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>
              <a:lnSpc>
                <a:spcPts val="4000"/>
              </a:lnSpc>
            </a:pP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25" name="Line 28"/>
          <p:cNvCxnSpPr/>
          <p:nvPr/>
        </p:nvCxnSpPr>
        <p:spPr>
          <a:xfrm>
            <a:off x="1484713" y="2726842"/>
            <a:ext cx="1049020" cy="256984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</p:spPr>
      </p:cxnSp>
      <p:sp>
        <p:nvSpPr>
          <p:cNvPr id="127" name="Text Box 27"/>
          <p:cNvSpPr/>
          <p:nvPr/>
        </p:nvSpPr>
        <p:spPr>
          <a:xfrm rot="360000">
            <a:off x="2307643" y="4570347"/>
            <a:ext cx="64672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charset="0"/>
              </a:rPr>
              <a:t>B</a:t>
            </a:r>
            <a:endParaRPr lang="en-US" altLang="zh-CN" sz="2400" b="1" i="1">
              <a:latin typeface="Times New Roman" panose="02020603050405020304" charset="0"/>
            </a:endParaRPr>
          </a:p>
        </p:txBody>
      </p:sp>
      <p:sp>
        <p:nvSpPr>
          <p:cNvPr id="128" name="Text Box 27"/>
          <p:cNvSpPr/>
          <p:nvPr/>
        </p:nvSpPr>
        <p:spPr>
          <a:xfrm rot="360000">
            <a:off x="1261798" y="2909822"/>
            <a:ext cx="64672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charset="0"/>
              </a:rPr>
              <a:t>A</a:t>
            </a:r>
            <a:endParaRPr lang="en-US" altLang="zh-CN" sz="2400" b="1" i="1">
              <a:latin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7815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645356" y="1355605"/>
            <a:ext cx="2329815" cy="247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3" name="副标题 1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8890" y="459613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44352" y="1386612"/>
            <a:ext cx="7389206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追问2-2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通过以上的作图过程，你能总结出作线段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2679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关于已知直线的轴对称图形的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一般步骤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吗？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1506"/>
          <a:stretch>
            <a:fillRect/>
          </a:stretch>
        </p:blipFill>
        <p:spPr>
          <a:xfrm>
            <a:off x="625475" y="1404620"/>
            <a:ext cx="3138805" cy="22993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0" y="3949065"/>
            <a:ext cx="1878330" cy="15417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640" y="3933190"/>
            <a:ext cx="1934210" cy="1955800"/>
          </a:xfrm>
          <a:prstGeom prst="rect">
            <a:avLst/>
          </a:prstGeom>
        </p:spPr>
      </p:pic>
      <p:sp>
        <p:nvSpPr>
          <p:cNvPr id="39" name="Text Box 26"/>
          <p:cNvSpPr/>
          <p:nvPr/>
        </p:nvSpPr>
        <p:spPr>
          <a:xfrm rot="420000">
            <a:off x="2516852" y="4389075"/>
            <a:ext cx="587647" cy="35216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000" b="1" i="1">
                <a:latin typeface="Times New Roman" panose="02020603050405020304" charset="0"/>
              </a:rPr>
              <a:t>A</a:t>
            </a:r>
            <a:endParaRPr lang="en-US" altLang="zh-CN" sz="2000" b="1" i="1">
              <a:latin typeface="Times New Roman" panose="02020603050405020304" charset="0"/>
            </a:endParaRPr>
          </a:p>
        </p:txBody>
      </p:sp>
      <p:sp>
        <p:nvSpPr>
          <p:cNvPr id="2" name="Text Box 27"/>
          <p:cNvSpPr/>
          <p:nvPr/>
        </p:nvSpPr>
        <p:spPr>
          <a:xfrm rot="420000">
            <a:off x="3312675" y="5539074"/>
            <a:ext cx="587647" cy="3987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en-US" altLang="zh-CN" sz="2000" b="1" i="1">
                <a:latin typeface="Times New Roman" panose="02020603050405020304" charset="0"/>
              </a:rPr>
              <a:t>B</a:t>
            </a:r>
            <a:endParaRPr lang="en-US" altLang="zh-CN" sz="2000" b="1" i="1">
              <a:latin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790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42511" y="1386085"/>
            <a:ext cx="244030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62805" y="2760980"/>
            <a:ext cx="2385695" cy="498475"/>
            <a:chOff x="11235" y="4054"/>
            <a:chExt cx="3757" cy="785"/>
          </a:xfrm>
        </p:grpSpPr>
        <p:sp>
          <p:nvSpPr>
            <p:cNvPr id="3" name="矩形: 圆角 80"/>
            <p:cNvSpPr/>
            <p:nvPr/>
          </p:nvSpPr>
          <p:spPr>
            <a:xfrm>
              <a:off x="11240" y="4054"/>
              <a:ext cx="3753" cy="72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235" y="4055"/>
              <a:ext cx="3651" cy="7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24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总结</a:t>
              </a:r>
              <a:r>
                <a:rPr lang="en-US" altLang="zh-CN" sz="24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 </a:t>
              </a:r>
              <a:r>
                <a:rPr lang="zh-CN" altLang="en-US" sz="24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一般步骤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572635" y="3522345"/>
            <a:ext cx="4364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① 找</a:t>
            </a:r>
            <a:r>
              <a:rPr lang="en-US" altLang="zh-CN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端</a:t>
            </a:r>
            <a:r>
              <a:rPr lang="en-US" altLang="zh-CN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 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点：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72635" y="4160520"/>
            <a:ext cx="19011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② 作对称点：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572635" y="4799965"/>
            <a:ext cx="4229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③ 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连结构形：</a:t>
            </a:r>
            <a:endParaRPr lang="en-US" altLang="zh-CN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428105" y="3522980"/>
            <a:ext cx="2468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线段的两个端点；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26835" y="4161790"/>
            <a:ext cx="5105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分别作各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端点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关于对称轴的对称点；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36995" y="4799965"/>
            <a:ext cx="218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连结对称点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.</a:t>
            </a:r>
            <a:endParaRPr lang="en-US" altLang="zh-CN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7" grpId="0"/>
      <p:bldP spid="31" grpId="0"/>
      <p:bldP spid="28" grpId="0"/>
      <p:bldP spid="32" grpId="0"/>
      <p:bldP spid="29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7171" y="448056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55085" y="1097915"/>
            <a:ext cx="693801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问题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如图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3.1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，已知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ABC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和直线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，如何作出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ABC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关于直线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对称的图形？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67" name="矩形: 圆角 66"/>
          <p:cNvSpPr/>
          <p:nvPr>
            <p:custDataLst>
              <p:tags r:id="rId1"/>
            </p:custDataLst>
          </p:nvPr>
        </p:nvSpPr>
        <p:spPr>
          <a:xfrm>
            <a:off x="5021580" y="2412365"/>
            <a:ext cx="3014345" cy="76263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三角形由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三边构成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三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边由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顶点</a:t>
            </a:r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确定</a:t>
            </a:r>
            <a:endParaRPr lang="zh-CN" altLang="en-US" sz="2400" b="1" kern="10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3" name="矩形: 圆角 66"/>
          <p:cNvSpPr/>
          <p:nvPr>
            <p:custDataLst>
              <p:tags r:id="rId2"/>
            </p:custDataLst>
          </p:nvPr>
        </p:nvSpPr>
        <p:spPr>
          <a:xfrm>
            <a:off x="7967345" y="2426970"/>
            <a:ext cx="2750820" cy="74803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作顶点的对称点后连结对称点</a:t>
            </a:r>
            <a:endParaRPr lang="en-US" altLang="zh-CN" sz="2400" b="1" kern="1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22589" y="3741626"/>
            <a:ext cx="2959735" cy="25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223261" y="3696335"/>
            <a:ext cx="39941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l</a:t>
            </a:r>
            <a:endParaRPr kumimoji="0" lang="en-US" altLang="zh-CN" sz="2400" b="1" i="1" u="none" strike="noStrike" kern="1200" cap="none" spc="0" normalizeH="0" baseline="0">
              <a:solidFill>
                <a:schemeClr val="tx1"/>
              </a:solidFill>
              <a:effectLst/>
              <a:latin typeface="Times New Roman" panose="0202060305040502030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22811" y="1565130"/>
            <a:ext cx="38893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A</a:t>
            </a:r>
            <a:endParaRPr kumimoji="0" lang="en-US" altLang="zh-CN" sz="2400" b="1" i="1" u="none" strike="noStrike" kern="1200" cap="none" spc="0" normalizeH="0" baseline="0">
              <a:solidFill>
                <a:schemeClr val="tx1"/>
              </a:solidFill>
              <a:effectLst/>
              <a:latin typeface="Times New Roman" panose="0202060305040502030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3577" y="2816581"/>
            <a:ext cx="36988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B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945256" y="2191024"/>
            <a:ext cx="36988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i="1" u="none" strike="noStrike" kern="1200" cap="none" spc="0" normalizeH="0" baseline="0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C</a:t>
            </a:r>
            <a:endParaRPr kumimoji="0" lang="en-US" altLang="zh-CN" sz="2400" b="1" i="1" u="none" strike="noStrike" kern="1200" cap="none" spc="0" normalizeH="0" baseline="0">
              <a:solidFill>
                <a:schemeClr val="tx1"/>
              </a:solidFill>
              <a:effectLst/>
              <a:latin typeface="Times New Roman" panose="0202060305040502030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63209" y="5394541"/>
            <a:ext cx="67335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2400" b="1" i="1" kern="1200" cap="none" spc="0" normalizeH="0" baseline="0"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A</a:t>
            </a:r>
            <a:r>
              <a:rPr kumimoji="0" lang="en-US" altLang="zh-CN" sz="2800" b="1" kern="1200" cap="none" spc="0" normalizeH="0" baseline="-25000" noProof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kumimoji="0" lang="en-US" altLang="zh-CN" sz="2800" b="1" kern="1200" cap="none" spc="0" normalizeH="0" baseline="-25000" noProof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0576" y="4219017"/>
            <a:ext cx="67335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914400">
              <a:buClrTx/>
              <a:buSzTx/>
              <a:buFontTx/>
              <a:buNone/>
              <a:defRPr/>
            </a:pPr>
            <a:r>
              <a:rPr kumimoji="0" lang="en-US" altLang="zh-CN" sz="2400" b="1" i="1" kern="1200" cap="none" spc="0" normalizeH="0" baseline="0"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en-US" altLang="zh-CN" sz="2800" b="1" kern="1200" cap="none" spc="0" normalizeH="0" baseline="-25000" noProof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kumimoji="0" lang="en-US" altLang="zh-CN" sz="2800" b="1" kern="1200" cap="none" spc="0" normalizeH="0" baseline="-25000" noProof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09342" y="4680102"/>
            <a:ext cx="50165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2400" b="1" i="1" kern="1200" cap="none" spc="0" normalizeH="0" baseline="0">
                <a:effectLst/>
                <a:latin typeface="Times New Roman" panose="02020603050405020304" charset="0"/>
                <a:ea typeface="微软雅黑" panose="020B0503020204020204" pitchFamily="34" charset="-122"/>
                <a:cs typeface="+mn-cs"/>
              </a:rPr>
              <a:t>C</a:t>
            </a:r>
            <a:r>
              <a:rPr kumimoji="0" lang="en-US" altLang="zh-CN" sz="2800" b="1" kern="1200" cap="none" spc="0" normalizeH="0" baseline="-25000" noProof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kumimoji="0" lang="en-US" altLang="zh-CN" sz="2800" b="1" kern="1200" cap="none" spc="0" normalizeH="0" baseline="-25000" noProof="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99829" y="2992754"/>
            <a:ext cx="140326" cy="1480821"/>
            <a:chOff x="2141866" y="3434345"/>
            <a:chExt cx="140213" cy="1251387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2141866" y="3434345"/>
              <a:ext cx="10786" cy="1251387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连接符: 肘形 34"/>
            <p:cNvCxnSpPr/>
            <p:nvPr/>
          </p:nvCxnSpPr>
          <p:spPr>
            <a:xfrm rot="5400000" flipV="1">
              <a:off x="2111695" y="3894486"/>
              <a:ext cx="204987" cy="135780"/>
            </a:xfrm>
            <a:prstGeom prst="bentConnector3">
              <a:avLst>
                <a:gd name="adj1" fmla="val 5026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3032761" y="2554605"/>
            <a:ext cx="127000" cy="2353310"/>
            <a:chOff x="3760925" y="3094317"/>
            <a:chExt cx="126906" cy="1934392"/>
          </a:xfrm>
        </p:grpSpPr>
        <p:cxnSp>
          <p:nvCxnSpPr>
            <p:cNvPr id="42" name="直接连接符 41"/>
            <p:cNvCxnSpPr>
              <a:endCxn id="25" idx="4"/>
            </p:cNvCxnSpPr>
            <p:nvPr/>
          </p:nvCxnSpPr>
          <p:spPr>
            <a:xfrm>
              <a:off x="3760925" y="3094317"/>
              <a:ext cx="16755" cy="193439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连接符: 肘形 41"/>
            <p:cNvCxnSpPr/>
            <p:nvPr/>
          </p:nvCxnSpPr>
          <p:spPr>
            <a:xfrm rot="5400000" flipV="1">
              <a:off x="3702448" y="3891268"/>
              <a:ext cx="252108" cy="118657"/>
            </a:xfrm>
            <a:prstGeom prst="bentConnector3">
              <a:avLst>
                <a:gd name="adj1" fmla="val 5010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等腰三角形 48"/>
          <p:cNvSpPr/>
          <p:nvPr/>
        </p:nvSpPr>
        <p:spPr>
          <a:xfrm rot="20805040">
            <a:off x="974091" y="1912620"/>
            <a:ext cx="1991360" cy="863600"/>
          </a:xfrm>
          <a:prstGeom prst="triangle">
            <a:avLst>
              <a:gd name="adj" fmla="val 35586"/>
            </a:avLst>
          </a:prstGeom>
          <a:solidFill>
            <a:srgbClr val="C3BF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等腰三角形 49"/>
          <p:cNvSpPr/>
          <p:nvPr/>
        </p:nvSpPr>
        <p:spPr>
          <a:xfrm rot="11520000" flipH="1">
            <a:off x="993776" y="4665980"/>
            <a:ext cx="1989455" cy="900430"/>
          </a:xfrm>
          <a:prstGeom prst="triangle">
            <a:avLst>
              <a:gd name="adj" fmla="val 35497"/>
            </a:avLst>
          </a:prstGeom>
          <a:solidFill>
            <a:srgbClr val="C3BFD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598931" y="2005965"/>
            <a:ext cx="131762" cy="3455035"/>
            <a:chOff x="2292356" y="2367665"/>
            <a:chExt cx="137333" cy="3613501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2292356" y="2367665"/>
              <a:ext cx="5295" cy="3613501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连接符: 肘形 40"/>
            <p:cNvCxnSpPr/>
            <p:nvPr/>
          </p:nvCxnSpPr>
          <p:spPr>
            <a:xfrm rot="5400000" flipV="1">
              <a:off x="2196472" y="3969756"/>
              <a:ext cx="336711" cy="12972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文本框 119"/>
          <p:cNvSpPr txBox="1"/>
          <p:nvPr/>
        </p:nvSpPr>
        <p:spPr>
          <a:xfrm>
            <a:off x="3855720" y="3438525"/>
            <a:ext cx="6201410" cy="95821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 indent="0" fontAlgn="auto">
              <a:lnSpc>
                <a:spcPts val="36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作法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）分别作出点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A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B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C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关于直线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l 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altLang="zh-CN" sz="24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0" fontAlgn="auto">
              <a:lnSpc>
                <a:spcPts val="36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的对称点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；</a:t>
            </a:r>
            <a:endParaRPr kumimoji="0" lang="en-US" altLang="zh-CN" sz="2400" b="1" i="1" kern="1200" cap="none" spc="0" normalizeH="0" baseline="-25000" noProof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0" fontAlgn="auto">
              <a:lnSpc>
                <a:spcPts val="3600"/>
              </a:lnSpc>
            </a:pPr>
            <a:endParaRPr kumimoji="0" lang="en-US" altLang="zh-CN" sz="2400" b="1" i="1" kern="1200" cap="none" spc="0" normalizeH="0" baseline="-25000" noProof="0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855977" y="4434205"/>
            <a:ext cx="6201410" cy="545465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 indent="0" fontAlgn="auto">
              <a:lnSpc>
                <a:spcPts val="36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）顺次连结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和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sz="2400" b="1" baseline="-25000" noProof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</a:t>
            </a:r>
            <a:endParaRPr kumimoji="0" lang="en-US" altLang="zh-CN" sz="2400" b="1" i="1" kern="1200" cap="none" spc="0" normalizeH="0" baseline="-25000" noProof="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0" fontAlgn="auto">
              <a:lnSpc>
                <a:spcPts val="3600"/>
              </a:lnSpc>
            </a:pPr>
            <a:endParaRPr kumimoji="0" lang="en-US" altLang="zh-CN" sz="2400" b="1" i="1" kern="1200" cap="none" spc="0" normalizeH="0" baseline="-25000" noProof="0" dirty="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855720" y="5084445"/>
            <a:ext cx="8336280" cy="984250"/>
          </a:xfrm>
          <a:prstGeom prst="rect">
            <a:avLst/>
          </a:prstGeom>
          <a:noFill/>
          <a:ln w="12700" cmpd="sng">
            <a:noFill/>
            <a:prstDash val="sysDash"/>
          </a:ln>
        </p:spPr>
        <p:txBody>
          <a:bodyPr wrap="square" rtlCol="0">
            <a:noAutofit/>
          </a:bodyPr>
          <a:lstStyle/>
          <a:p>
            <a:pPr indent="0" fontAlgn="auto">
              <a:lnSpc>
                <a:spcPts val="36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则</a:t>
            </a:r>
            <a:r>
              <a:rPr lang="en-US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△</a:t>
            </a:r>
            <a:r>
              <a:rPr lang="en-US" altLang="zh-CN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b="1" i="1">
                <a:solidFill>
                  <a:srgbClr val="C00000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sz="2400" b="1" baseline="-25000" noProof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C00000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B</a:t>
            </a:r>
            <a:r>
              <a:rPr lang="en-US" altLang="zh-CN" sz="2400" b="1" baseline="-25000" noProof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baseline="-25000" noProof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i="1">
                <a:solidFill>
                  <a:srgbClr val="C00000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C</a:t>
            </a:r>
            <a:r>
              <a:rPr lang="en-US" altLang="zh-CN" sz="2400" b="1" baseline="-25000" noProof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就是所求作的</a:t>
            </a:r>
            <a:r>
              <a:rPr lang="en-US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△</a:t>
            </a:r>
            <a:r>
              <a:rPr lang="en-US" altLang="zh-CN" sz="2400" b="1" i="1">
                <a:solidFill>
                  <a:srgbClr val="C00000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ABC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关于</a:t>
            </a: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直线</a:t>
            </a:r>
            <a:r>
              <a:rPr lang="en-US" alt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b="1" i="1">
                <a:solidFill>
                  <a:srgbClr val="C00000"/>
                </a:solidFill>
                <a:effectLst/>
                <a:latin typeface="Times New Roman" panose="02020603050405020304" charset="0"/>
                <a:ea typeface="微软雅黑" panose="020B0503020204020204" pitchFamily="34" charset="-122"/>
              </a:rPr>
              <a:t>l 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对称的三角形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.     </a:t>
            </a:r>
            <a:r>
              <a:rPr lang="en-US" alt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endParaRPr kumimoji="0" lang="en-US" altLang="zh-CN" sz="2400" b="1" i="1" kern="1200" cap="none" spc="0" normalizeH="0" baseline="-25000" noProof="0">
              <a:solidFill>
                <a:srgbClr val="00206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0" fontAlgn="auto">
              <a:lnSpc>
                <a:spcPts val="3600"/>
              </a:lnSpc>
            </a:pPr>
            <a:endParaRPr kumimoji="0" lang="en-US" altLang="zh-CN" sz="2400" b="1" i="1" kern="1200" cap="none" spc="0" normalizeH="0" baseline="-25000" noProof="0" dirty="0">
              <a:solidFill>
                <a:srgbClr val="00206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1790" y="8515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2511" y="1335285"/>
            <a:ext cx="2254885" cy="2603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99230" y="2431415"/>
            <a:ext cx="1331595" cy="915670"/>
            <a:chOff x="11168" y="4054"/>
            <a:chExt cx="2097" cy="1442"/>
          </a:xfrm>
        </p:grpSpPr>
        <p:sp>
          <p:nvSpPr>
            <p:cNvPr id="18" name="矩形: 圆角 80"/>
            <p:cNvSpPr/>
            <p:nvPr/>
          </p:nvSpPr>
          <p:spPr>
            <a:xfrm>
              <a:off x="11240" y="4054"/>
              <a:ext cx="1428" cy="106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8" y="4206"/>
              <a:ext cx="2097" cy="12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28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分析</a:t>
              </a:r>
              <a:endPara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sp>
        <p:nvSpPr>
          <p:cNvPr id="3" name="Text Box 33"/>
          <p:cNvSpPr/>
          <p:nvPr/>
        </p:nvSpPr>
        <p:spPr>
          <a:xfrm>
            <a:off x="1421765" y="5894070"/>
            <a:ext cx="8572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.1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7" grpId="0" bldLvl="0" animBg="1"/>
      <p:bldP spid="33" grpId="0" bldLvl="0" animBg="1"/>
      <p:bldP spid="27" grpId="0"/>
      <p:bldP spid="28" grpId="0"/>
      <p:bldP spid="29" grpId="0"/>
      <p:bldP spid="50" grpId="0" bldLvl="0" animBg="1"/>
      <p:bldP spid="120" grpId="1" bldLvl="0" animBg="1"/>
      <p:bldP spid="58" grpId="1" bldLvl="0" animBg="1"/>
      <p:bldP spid="6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0" name="副标题 19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54379" y="361315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395" y="1421130"/>
            <a:ext cx="2030730" cy="17449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410" y="1341120"/>
            <a:ext cx="1348105" cy="1936750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>
            <a:off x="5298440" y="2112645"/>
            <a:ext cx="1049020" cy="146050"/>
          </a:xfrm>
          <a:prstGeom prst="rightArrow">
            <a:avLst/>
          </a:prstGeom>
          <a:gradFill>
            <a:gsLst>
              <a:gs pos="51300">
                <a:srgbClr val="00B0F0"/>
              </a:gs>
              <a:gs pos="0">
                <a:srgbClr val="DF0303"/>
              </a:gs>
              <a:gs pos="100000">
                <a:srgbClr val="FEA06E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5770" y="3588385"/>
            <a:ext cx="7925435" cy="16821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追问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3-1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通过前面的探究，你能总结出作简单平面图形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（点、线段、直线、三角形等）关于给定对称轴的对称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图形的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一般思路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步骤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吗？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36" name="矩形: 圆角 66"/>
          <p:cNvSpPr/>
          <p:nvPr>
            <p:custDataLst>
              <p:tags r:id="rId3"/>
            </p:custDataLst>
          </p:nvPr>
        </p:nvSpPr>
        <p:spPr>
          <a:xfrm>
            <a:off x="2047240" y="3703320"/>
            <a:ext cx="2489200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转化</a:t>
            </a:r>
            <a:r>
              <a:rPr lang="zh-CN" altLang="en-US" sz="2400" b="1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为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点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400" b="1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对称</a:t>
            </a:r>
            <a:r>
              <a:rPr lang="en-US" altLang="zh-CN" sz="2400" b="1" kern="1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kern="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3" name="矩形: 圆角 66"/>
          <p:cNvSpPr/>
          <p:nvPr>
            <p:custDataLst>
              <p:tags r:id="rId4"/>
            </p:custDataLst>
          </p:nvPr>
        </p:nvSpPr>
        <p:spPr>
          <a:xfrm>
            <a:off x="1972310" y="4493895"/>
            <a:ext cx="4610735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找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”</a:t>
            </a:r>
            <a:r>
              <a:rPr lang="en-US" altLang="zh-CN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顶点（或端点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等）；</a:t>
            </a:r>
            <a:endParaRPr lang="zh-CN" altLang="en-US" sz="2400" b="1" kern="1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4" name="矩形: 圆角 66"/>
          <p:cNvSpPr/>
          <p:nvPr>
            <p:custDataLst>
              <p:tags r:id="rId5"/>
            </p:custDataLst>
          </p:nvPr>
        </p:nvSpPr>
        <p:spPr>
          <a:xfrm>
            <a:off x="1983105" y="5055870"/>
            <a:ext cx="4598670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作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”</a:t>
            </a:r>
            <a:r>
              <a:rPr lang="en-US" altLang="zh-CN" sz="2400" b="1" kern="1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对称点；</a:t>
            </a:r>
            <a:endParaRPr lang="zh-CN" altLang="en-US" sz="2400" b="1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5" name="矩形: 圆角 66"/>
          <p:cNvSpPr/>
          <p:nvPr>
            <p:custDataLst>
              <p:tags r:id="rId6"/>
            </p:custDataLst>
          </p:nvPr>
        </p:nvSpPr>
        <p:spPr>
          <a:xfrm>
            <a:off x="1983105" y="5622925"/>
            <a:ext cx="4599940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）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连</a:t>
            </a:r>
            <a:r>
              <a:rPr lang="en-US" altLang="zh-CN" sz="2400" b="1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”</a:t>
            </a:r>
            <a:r>
              <a:rPr lang="en-US" altLang="zh-CN" sz="2400" b="1" kern="1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对称点</a:t>
            </a:r>
            <a:r>
              <a:rPr lang="en-US" altLang="zh-CN" sz="2400" b="1" kern="1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838834"/>
            <a:ext cx="30753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  <a:solidFill>
            <a:schemeClr val="accent5">
              <a:lumMod val="7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70" y="1460500"/>
            <a:ext cx="1601470" cy="194754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1270145" y="1323855"/>
            <a:ext cx="1605915" cy="2730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802640" y="3694430"/>
            <a:ext cx="1011555" cy="417195"/>
            <a:chOff x="11075" y="4219"/>
            <a:chExt cx="1593" cy="657"/>
          </a:xfrm>
        </p:grpSpPr>
        <p:sp>
          <p:nvSpPr>
            <p:cNvPr id="13" name="矩形: 圆角 80"/>
            <p:cNvSpPr/>
            <p:nvPr/>
          </p:nvSpPr>
          <p:spPr>
            <a:xfrm>
              <a:off x="11240" y="4220"/>
              <a:ext cx="1428" cy="65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075" y="4219"/>
              <a:ext cx="1593" cy="6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zh-CN" altLang="en-US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思路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93115" y="4514215"/>
            <a:ext cx="1011555" cy="417195"/>
            <a:chOff x="11075" y="4219"/>
            <a:chExt cx="1593" cy="657"/>
          </a:xfrm>
        </p:grpSpPr>
        <p:sp>
          <p:nvSpPr>
            <p:cNvPr id="21" name="矩形: 圆角 80"/>
            <p:cNvSpPr/>
            <p:nvPr/>
          </p:nvSpPr>
          <p:spPr>
            <a:xfrm>
              <a:off x="11240" y="4220"/>
              <a:ext cx="1428" cy="65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075" y="4219"/>
              <a:ext cx="1593" cy="6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zh-CN" altLang="en-US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步骤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sp>
        <p:nvSpPr>
          <p:cNvPr id="2" name="右箭头 1"/>
          <p:cNvSpPr/>
          <p:nvPr/>
        </p:nvSpPr>
        <p:spPr>
          <a:xfrm>
            <a:off x="1983105" y="2113280"/>
            <a:ext cx="1049020" cy="146050"/>
          </a:xfrm>
          <a:prstGeom prst="rightArrow">
            <a:avLst/>
          </a:prstGeom>
          <a:gradFill>
            <a:gsLst>
              <a:gs pos="51300">
                <a:srgbClr val="00B0F0"/>
              </a:gs>
              <a:gs pos="0">
                <a:srgbClr val="DF0303"/>
              </a:gs>
              <a:gs pos="100000">
                <a:srgbClr val="FEA06E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Text Box 33"/>
          <p:cNvSpPr/>
          <p:nvPr/>
        </p:nvSpPr>
        <p:spPr>
          <a:xfrm>
            <a:off x="3606800" y="3213100"/>
            <a:ext cx="85725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.2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36" grpId="0" bldLvl="0" animBg="1"/>
      <p:bldP spid="53" grpId="0" bldLvl="0" animBg="1"/>
      <p:bldP spid="54" grpId="0" bldLvl="0" animBg="1"/>
      <p:bldP spid="55" grpId="0" bldLvl="0" animBg="1"/>
      <p:bldP spid="14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8" name="副标题 17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三、当堂练习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42511" y="1386085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11" name="矩形 10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17170" y="1524487"/>
            <a:ext cx="9665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6797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1.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将下列图形（图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4.1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4.2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、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4.3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）补成关于直线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 l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的成轴对称图形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20429"/>
          <a:stretch>
            <a:fillRect/>
          </a:stretch>
        </p:blipFill>
        <p:spPr>
          <a:xfrm>
            <a:off x="7717393" y="2641561"/>
            <a:ext cx="2544235" cy="22862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19930"/>
          <a:stretch>
            <a:fillRect/>
          </a:stretch>
        </p:blipFill>
        <p:spPr>
          <a:xfrm flipH="1">
            <a:off x="8167370" y="2628265"/>
            <a:ext cx="2788920" cy="234251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2460000">
            <a:off x="6428518" y="3573967"/>
            <a:ext cx="76200" cy="1235075"/>
            <a:chOff x="6823" y="6494"/>
            <a:chExt cx="119" cy="1237"/>
          </a:xfrm>
        </p:grpSpPr>
        <p:cxnSp>
          <p:nvCxnSpPr>
            <p:cNvPr id="9" name="连接符: 肘形 40"/>
            <p:cNvCxnSpPr/>
            <p:nvPr/>
          </p:nvCxnSpPr>
          <p:spPr>
            <a:xfrm rot="5400000" flipV="1">
              <a:off x="6745" y="6949"/>
              <a:ext cx="275" cy="119"/>
            </a:xfrm>
            <a:prstGeom prst="bentConnector3">
              <a:avLst>
                <a:gd name="adj1" fmla="val 5018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73"/>
            <p:cNvCxnSpPr/>
            <p:nvPr/>
          </p:nvCxnSpPr>
          <p:spPr>
            <a:xfrm>
              <a:off x="6828" y="6494"/>
              <a:ext cx="2" cy="123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cxnSp>
        <p:nvCxnSpPr>
          <p:cNvPr id="19" name="直接连接符 73"/>
          <p:cNvCxnSpPr/>
          <p:nvPr/>
        </p:nvCxnSpPr>
        <p:spPr>
          <a:xfrm rot="13320000" flipH="1">
            <a:off x="5340791" y="2605367"/>
            <a:ext cx="10160" cy="127063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miter lim="800000"/>
          </a:ln>
        </p:spPr>
      </p:cxnSp>
      <p:cxnSp>
        <p:nvCxnSpPr>
          <p:cNvPr id="21" name="Line 28"/>
          <p:cNvCxnSpPr/>
          <p:nvPr/>
        </p:nvCxnSpPr>
        <p:spPr>
          <a:xfrm flipV="1">
            <a:off x="2022364" y="4198099"/>
            <a:ext cx="1388110" cy="334645"/>
          </a:xfrm>
          <a:prstGeom prst="line">
            <a:avLst/>
          </a:prstGeom>
          <a:noFill/>
          <a:ln w="19050">
            <a:solidFill>
              <a:srgbClr val="FF0000"/>
            </a:solidFill>
            <a:miter lim="800000"/>
          </a:ln>
        </p:spPr>
      </p:cxnSp>
      <p:cxnSp>
        <p:nvCxnSpPr>
          <p:cNvPr id="22" name="Line 28"/>
          <p:cNvCxnSpPr/>
          <p:nvPr/>
        </p:nvCxnSpPr>
        <p:spPr>
          <a:xfrm>
            <a:off x="1492774" y="3641204"/>
            <a:ext cx="1905000" cy="556895"/>
          </a:xfrm>
          <a:prstGeom prst="line">
            <a:avLst/>
          </a:prstGeom>
          <a:noFill/>
          <a:ln w="19050">
            <a:solidFill>
              <a:srgbClr val="FF0000"/>
            </a:solidFill>
            <a:miter lim="800000"/>
          </a:ln>
        </p:spPr>
      </p:cxnSp>
      <p:grpSp>
        <p:nvGrpSpPr>
          <p:cNvPr id="23" name="组合 22"/>
          <p:cNvGrpSpPr/>
          <p:nvPr/>
        </p:nvGrpSpPr>
        <p:grpSpPr>
          <a:xfrm>
            <a:off x="3383721" y="3108922"/>
            <a:ext cx="111125" cy="1106975"/>
            <a:chOff x="2156" y="4115"/>
            <a:chExt cx="175" cy="2813"/>
          </a:xfrm>
        </p:grpSpPr>
        <p:cxnSp>
          <p:nvCxnSpPr>
            <p:cNvPr id="24" name="直接连接符 73"/>
            <p:cNvCxnSpPr/>
            <p:nvPr/>
          </p:nvCxnSpPr>
          <p:spPr>
            <a:xfrm flipH="1">
              <a:off x="2182" y="4115"/>
              <a:ext cx="31" cy="276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  <p:sp>
          <p:nvSpPr>
            <p:cNvPr id="25" name="椭圆 37"/>
            <p:cNvSpPr/>
            <p:nvPr/>
          </p:nvSpPr>
          <p:spPr>
            <a:xfrm rot="180000" flipH="1" flipV="1">
              <a:off x="2156" y="6840"/>
              <a:ext cx="57" cy="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400"/>
            </a:p>
          </p:txBody>
        </p:sp>
        <p:cxnSp>
          <p:nvCxnSpPr>
            <p:cNvPr id="27" name="连接符: 肘形 40"/>
            <p:cNvCxnSpPr/>
            <p:nvPr/>
          </p:nvCxnSpPr>
          <p:spPr>
            <a:xfrm rot="5400000" flipV="1">
              <a:off x="2072" y="5167"/>
              <a:ext cx="387" cy="13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Line 28"/>
          <p:cNvCxnSpPr/>
          <p:nvPr/>
        </p:nvCxnSpPr>
        <p:spPr>
          <a:xfrm>
            <a:off x="1488964" y="3629139"/>
            <a:ext cx="534670" cy="918845"/>
          </a:xfrm>
          <a:prstGeom prst="line">
            <a:avLst/>
          </a:prstGeom>
          <a:noFill/>
          <a:ln w="19050">
            <a:solidFill>
              <a:srgbClr val="FF0000"/>
            </a:solidFill>
            <a:miter lim="800000"/>
          </a:ln>
        </p:spPr>
      </p:cxnSp>
      <p:sp>
        <p:nvSpPr>
          <p:cNvPr id="29" name="矩形 28"/>
          <p:cNvSpPr/>
          <p:nvPr/>
        </p:nvSpPr>
        <p:spPr>
          <a:xfrm>
            <a:off x="625281" y="4937087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0" name="组合 78"/>
          <p:cNvGrpSpPr/>
          <p:nvPr/>
        </p:nvGrpSpPr>
        <p:grpSpPr>
          <a:xfrm>
            <a:off x="927541" y="2535517"/>
            <a:ext cx="3098800" cy="1154694"/>
            <a:chOff x="851148" y="2923388"/>
            <a:chExt cx="3953205" cy="1295203"/>
          </a:xfrm>
        </p:grpSpPr>
        <p:cxnSp>
          <p:nvCxnSpPr>
            <p:cNvPr id="31" name="Line 3"/>
            <p:cNvCxnSpPr/>
            <p:nvPr/>
          </p:nvCxnSpPr>
          <p:spPr>
            <a:xfrm>
              <a:off x="851148" y="4159530"/>
              <a:ext cx="3791881" cy="0"/>
            </a:xfrm>
            <a:prstGeom prst="line">
              <a:avLst/>
            </a:prstGeom>
            <a:noFill/>
            <a:ln w="25400">
              <a:solidFill>
                <a:prstClr val="black"/>
              </a:solidFill>
              <a:miter lim="800000"/>
            </a:ln>
          </p:spPr>
        </p:cxnSp>
        <p:graphicFrame>
          <p:nvGraphicFramePr>
            <p:cNvPr id="32" name="Object 6"/>
            <p:cNvGraphicFramePr>
              <a:graphicFrameLocks noChangeAspect="1"/>
            </p:cNvGraphicFramePr>
            <p:nvPr/>
          </p:nvGraphicFramePr>
          <p:xfrm>
            <a:off x="4513533" y="3964727"/>
            <a:ext cx="290820" cy="185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3" imgW="88265" imgH="177165" progId="">
                    <p:embed/>
                  </p:oleObj>
                </mc:Choice>
                <mc:Fallback>
                  <p:oleObj name="" r:id="rId3" imgW="88265" imgH="177165" progId="">
                    <p:embed/>
                    <p:pic>
                      <p:nvPicPr>
                        <p:cNvPr id="0" name="Object 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513533" y="3964727"/>
                          <a:ext cx="290820" cy="1851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任意多边形 81"/>
            <p:cNvSpPr/>
            <p:nvPr/>
          </p:nvSpPr>
          <p:spPr bwMode="auto">
            <a:xfrm>
              <a:off x="1567524" y="3223152"/>
              <a:ext cx="2461590" cy="918829"/>
            </a:xfrm>
            <a:custGeom>
              <a:avLst/>
              <a:gdLst/>
              <a:ahLst/>
              <a:cxnLst>
                <a:cxn ang="0">
                  <a:pos x="522514" y="0"/>
                </a:cxn>
                <a:cxn ang="0">
                  <a:pos x="0" y="914400"/>
                </a:cxn>
                <a:cxn ang="0">
                  <a:pos x="1857828" y="348342"/>
                </a:cxn>
                <a:cxn ang="0">
                  <a:pos x="522514" y="0"/>
                </a:cxn>
              </a:cxnLst>
              <a:rect l="l" t="t" r="r" b="b"/>
              <a:pathLst>
                <a:path w="1857828" h="914400">
                  <a:moveTo>
                    <a:pt x="522514" y="0"/>
                  </a:moveTo>
                  <a:lnTo>
                    <a:pt x="0" y="914400"/>
                  </a:lnTo>
                  <a:lnTo>
                    <a:pt x="1857828" y="348342"/>
                  </a:lnTo>
                  <a:lnTo>
                    <a:pt x="522514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/>
          </p:txBody>
        </p:sp>
        <p:sp>
          <p:nvSpPr>
            <p:cNvPr id="36" name="TextBox 82"/>
            <p:cNvSpPr/>
            <p:nvPr/>
          </p:nvSpPr>
          <p:spPr>
            <a:xfrm>
              <a:off x="1233509" y="3805474"/>
              <a:ext cx="447100" cy="4131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b="1" i="1">
                  <a:latin typeface="Times New Roman" panose="02020603050405020304" charset="0"/>
                </a:rPr>
                <a:t>B</a:t>
              </a:r>
              <a:endParaRPr lang="en-US" altLang="zh-CN" b="1" i="1">
                <a:latin typeface="Times New Roman" panose="02020603050405020304" charset="0"/>
              </a:endParaRPr>
            </a:p>
          </p:txBody>
        </p:sp>
        <p:sp>
          <p:nvSpPr>
            <p:cNvPr id="39" name="TextBox 83"/>
            <p:cNvSpPr/>
            <p:nvPr/>
          </p:nvSpPr>
          <p:spPr>
            <a:xfrm>
              <a:off x="1959332" y="2923388"/>
              <a:ext cx="447100" cy="4131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b="1" i="1">
                  <a:latin typeface="Times New Roman" panose="02020603050405020304" charset="0"/>
                </a:rPr>
                <a:t>A</a:t>
              </a:r>
              <a:endParaRPr lang="en-US" altLang="zh-CN" b="1" i="1">
                <a:latin typeface="Times New Roman" panose="02020603050405020304" charset="0"/>
              </a:endParaRPr>
            </a:p>
          </p:txBody>
        </p:sp>
        <p:sp>
          <p:nvSpPr>
            <p:cNvPr id="42" name="TextBox 84"/>
            <p:cNvSpPr/>
            <p:nvPr/>
          </p:nvSpPr>
          <p:spPr>
            <a:xfrm>
              <a:off x="3932404" y="3332288"/>
              <a:ext cx="447161" cy="4131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b="1" i="1">
                  <a:latin typeface="Times New Roman" panose="02020603050405020304" charset="0"/>
                </a:rPr>
                <a:t>C</a:t>
              </a:r>
              <a:endParaRPr lang="en-US" altLang="zh-CN" b="1" i="1">
                <a:latin typeface="Times New Roman" panose="02020603050405020304" charset="0"/>
              </a:endParaRPr>
            </a:p>
          </p:txBody>
        </p:sp>
      </p:grpSp>
      <p:graphicFrame>
        <p:nvGraphicFramePr>
          <p:cNvPr id="43" name="Object 6"/>
          <p:cNvGraphicFramePr>
            <a:graphicFrameLocks noChangeAspect="1"/>
          </p:cNvGraphicFramePr>
          <p:nvPr/>
        </p:nvGraphicFramePr>
        <p:xfrm>
          <a:off x="6715566" y="4220947"/>
          <a:ext cx="208915" cy="245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5" imgW="88265" imgH="177165" progId="">
                  <p:embed/>
                </p:oleObj>
              </mc:Choice>
              <mc:Fallback>
                <p:oleObj name="" r:id="rId5" imgW="88265" imgH="177165" progId="">
                  <p:embed/>
                  <p:pic>
                    <p:nvPicPr>
                      <p:cNvPr id="0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15566" y="4220947"/>
                        <a:ext cx="208915" cy="245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任意多边形 81"/>
          <p:cNvSpPr/>
          <p:nvPr/>
        </p:nvSpPr>
        <p:spPr bwMode="auto">
          <a:xfrm rot="960000">
            <a:off x="5006781" y="3117177"/>
            <a:ext cx="1845945" cy="866140"/>
          </a:xfrm>
          <a:custGeom>
            <a:avLst/>
            <a:gdLst/>
            <a:ahLst/>
            <a:cxnLst>
              <a:cxn ang="0">
                <a:pos x="522514" y="0"/>
              </a:cxn>
              <a:cxn ang="0">
                <a:pos x="0" y="914400"/>
              </a:cxn>
              <a:cxn ang="0">
                <a:pos x="1857828" y="348342"/>
              </a:cxn>
              <a:cxn ang="0">
                <a:pos x="522514" y="0"/>
              </a:cxn>
            </a:cxnLst>
            <a:rect l="l" t="t" r="r" b="b"/>
            <a:pathLst>
              <a:path w="1857828" h="914400">
                <a:moveTo>
                  <a:pt x="522514" y="0"/>
                </a:moveTo>
                <a:lnTo>
                  <a:pt x="0" y="914400"/>
                </a:lnTo>
                <a:lnTo>
                  <a:pt x="1857828" y="348342"/>
                </a:lnTo>
                <a:lnTo>
                  <a:pt x="522514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/>
          <a:lstStyle/>
          <a:p/>
        </p:txBody>
      </p:sp>
      <p:sp>
        <p:nvSpPr>
          <p:cNvPr id="45" name="TextBox 82"/>
          <p:cNvSpPr/>
          <p:nvPr/>
        </p:nvSpPr>
        <p:spPr>
          <a:xfrm>
            <a:off x="4660706" y="3602952"/>
            <a:ext cx="384175" cy="37401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1600" b="1" i="1">
                <a:latin typeface="Times New Roman" panose="02020603050405020304" charset="0"/>
              </a:rPr>
              <a:t>B</a:t>
            </a:r>
            <a:endParaRPr lang="en-US" altLang="zh-CN" sz="1600" b="1" i="1">
              <a:latin typeface="Times New Roman" panose="02020603050405020304" charset="0"/>
            </a:endParaRPr>
          </a:p>
        </p:txBody>
      </p:sp>
      <p:sp>
        <p:nvSpPr>
          <p:cNvPr id="46" name="TextBox 83"/>
          <p:cNvSpPr/>
          <p:nvPr/>
        </p:nvSpPr>
        <p:spPr>
          <a:xfrm>
            <a:off x="5547801" y="2794597"/>
            <a:ext cx="297180" cy="1885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sz="1400" b="1" i="1">
                <a:latin typeface="Times New Roman" panose="02020603050405020304" charset="0"/>
              </a:rPr>
              <a:t>A</a:t>
            </a:r>
            <a:endParaRPr lang="en-US" altLang="zh-CN" sz="1400" b="1" i="1">
              <a:latin typeface="Times New Roman" panose="02020603050405020304" charset="0"/>
            </a:endParaRPr>
          </a:p>
        </p:txBody>
      </p:sp>
      <p:sp>
        <p:nvSpPr>
          <p:cNvPr id="47" name="TextBox 84"/>
          <p:cNvSpPr/>
          <p:nvPr/>
        </p:nvSpPr>
        <p:spPr>
          <a:xfrm>
            <a:off x="6684451" y="3384512"/>
            <a:ext cx="33528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r>
              <a:rPr lang="en-US" altLang="zh-CN" b="1" i="1">
                <a:latin typeface="Times New Roman" panose="02020603050405020304" charset="0"/>
              </a:rPr>
              <a:t>C</a:t>
            </a:r>
            <a:endParaRPr lang="en-US" altLang="zh-CN" b="1" i="1">
              <a:latin typeface="Times New Roman" panose="02020603050405020304" charset="0"/>
            </a:endParaRPr>
          </a:p>
        </p:txBody>
      </p:sp>
      <p:cxnSp>
        <p:nvCxnSpPr>
          <p:cNvPr id="49" name="Line 3"/>
          <p:cNvCxnSpPr/>
          <p:nvPr/>
        </p:nvCxnSpPr>
        <p:spPr>
          <a:xfrm>
            <a:off x="4774371" y="2705062"/>
            <a:ext cx="1941195" cy="1731645"/>
          </a:xfrm>
          <a:prstGeom prst="line">
            <a:avLst/>
          </a:prstGeom>
          <a:noFill/>
          <a:ln w="19050">
            <a:solidFill>
              <a:prstClr val="black"/>
            </a:solidFill>
            <a:miter lim="800000"/>
          </a:ln>
        </p:spPr>
      </p:cxnSp>
      <p:grpSp>
        <p:nvGrpSpPr>
          <p:cNvPr id="50" name="组合 49"/>
          <p:cNvGrpSpPr/>
          <p:nvPr/>
        </p:nvGrpSpPr>
        <p:grpSpPr>
          <a:xfrm>
            <a:off x="5175691" y="2771737"/>
            <a:ext cx="854075" cy="1899920"/>
            <a:chOff x="7272" y="3648"/>
            <a:chExt cx="1345" cy="2992"/>
          </a:xfrm>
        </p:grpSpPr>
        <p:cxnSp>
          <p:nvCxnSpPr>
            <p:cNvPr id="51" name="Line 3"/>
            <p:cNvCxnSpPr/>
            <p:nvPr/>
          </p:nvCxnSpPr>
          <p:spPr>
            <a:xfrm flipH="1">
              <a:off x="7272" y="3655"/>
              <a:ext cx="943" cy="1255"/>
            </a:xfrm>
            <a:prstGeom prst="line">
              <a:avLst/>
            </a:prstGeom>
            <a:noFill/>
            <a:ln w="19050">
              <a:solidFill>
                <a:prstClr val="black"/>
              </a:solidFill>
              <a:miter lim="800000"/>
            </a:ln>
          </p:spPr>
        </p:cxnSp>
        <p:cxnSp>
          <p:nvCxnSpPr>
            <p:cNvPr id="54" name="Line 3"/>
            <p:cNvCxnSpPr/>
            <p:nvPr/>
          </p:nvCxnSpPr>
          <p:spPr>
            <a:xfrm flipH="1" flipV="1">
              <a:off x="7298" y="4907"/>
              <a:ext cx="1319" cy="1721"/>
            </a:xfrm>
            <a:prstGeom prst="line">
              <a:avLst/>
            </a:prstGeom>
            <a:noFill/>
            <a:ln w="19050">
              <a:solidFill>
                <a:prstClr val="black"/>
              </a:solidFill>
              <a:miter lim="800000"/>
            </a:ln>
          </p:spPr>
        </p:cxnSp>
        <p:cxnSp>
          <p:nvCxnSpPr>
            <p:cNvPr id="57" name="Line 3"/>
            <p:cNvCxnSpPr>
              <a:stCxn id="67" idx="4"/>
              <a:endCxn id="102" idx="0"/>
            </p:cNvCxnSpPr>
            <p:nvPr/>
          </p:nvCxnSpPr>
          <p:spPr>
            <a:xfrm>
              <a:off x="8204" y="3648"/>
              <a:ext cx="406" cy="2992"/>
            </a:xfrm>
            <a:prstGeom prst="line">
              <a:avLst/>
            </a:prstGeom>
            <a:noFill/>
            <a:ln w="19050">
              <a:solidFill>
                <a:prstClr val="black"/>
              </a:solidFill>
              <a:miter lim="800000"/>
            </a:ln>
          </p:spPr>
        </p:cxnSp>
      </p:grpSp>
      <p:sp>
        <p:nvSpPr>
          <p:cNvPr id="58" name="Text Box 33"/>
          <p:cNvSpPr/>
          <p:nvPr/>
        </p:nvSpPr>
        <p:spPr>
          <a:xfrm>
            <a:off x="1790111" y="5242039"/>
            <a:ext cx="165544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4.1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2" name="Text Box 33"/>
          <p:cNvSpPr/>
          <p:nvPr/>
        </p:nvSpPr>
        <p:spPr>
          <a:xfrm>
            <a:off x="5461489" y="5228869"/>
            <a:ext cx="11715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4.2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3" name="Text Box 33"/>
          <p:cNvSpPr/>
          <p:nvPr/>
        </p:nvSpPr>
        <p:spPr>
          <a:xfrm>
            <a:off x="8786587" y="5256189"/>
            <a:ext cx="108966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</a:pP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4.3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 flipH="1" flipV="1">
            <a:off x="1450781" y="359469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67" name="椭圆 66"/>
          <p:cNvSpPr/>
          <p:nvPr/>
        </p:nvSpPr>
        <p:spPr>
          <a:xfrm flipH="1" flipV="1">
            <a:off x="5750366" y="2771737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grpSp>
        <p:nvGrpSpPr>
          <p:cNvPr id="68" name="组合 67"/>
          <p:cNvGrpSpPr/>
          <p:nvPr/>
        </p:nvGrpSpPr>
        <p:grpSpPr>
          <a:xfrm>
            <a:off x="1996881" y="2805545"/>
            <a:ext cx="111125" cy="1758315"/>
            <a:chOff x="2152" y="4115"/>
            <a:chExt cx="175" cy="2769"/>
          </a:xfrm>
        </p:grpSpPr>
        <p:cxnSp>
          <p:nvCxnSpPr>
            <p:cNvPr id="69" name="连接符: 肘形 68"/>
            <p:cNvCxnSpPr/>
            <p:nvPr/>
          </p:nvCxnSpPr>
          <p:spPr>
            <a:xfrm rot="5400000" flipV="1">
              <a:off x="2130" y="5250"/>
              <a:ext cx="273" cy="120"/>
            </a:xfrm>
            <a:prstGeom prst="bentConnector3">
              <a:avLst>
                <a:gd name="adj1" fmla="val 4991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73"/>
            <p:cNvCxnSpPr/>
            <p:nvPr/>
          </p:nvCxnSpPr>
          <p:spPr>
            <a:xfrm flipH="1">
              <a:off x="2182" y="4115"/>
              <a:ext cx="31" cy="276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  <p:sp>
          <p:nvSpPr>
            <p:cNvPr id="72" name="椭圆 37"/>
            <p:cNvSpPr/>
            <p:nvPr/>
          </p:nvSpPr>
          <p:spPr>
            <a:xfrm flipH="1" flipV="1">
              <a:off x="2152" y="6811"/>
              <a:ext cx="57" cy="5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miter lim="800000"/>
            </a:ln>
          </p:spPr>
          <p:txBody>
            <a:bodyPr>
              <a:no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endParaRPr lang="zh-CN" altLang="en-US" sz="2800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1177096" y="3594697"/>
            <a:ext cx="414020" cy="334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 i="1">
                <a:latin typeface="Times New Roman" panose="02020603050405020304" charset="0"/>
                <a:sym typeface="+mn-ea"/>
              </a:rPr>
              <a:t>B</a:t>
            </a:r>
            <a:r>
              <a:rPr lang="en-US" altLang="zh-CN" b="1">
                <a:latin typeface="Times New Roman" panose="02020603050405020304" charset="0"/>
                <a:sym typeface="+mn-ea"/>
              </a:rPr>
              <a:t>′</a:t>
            </a:r>
            <a:endParaRPr lang="en-US" altLang="zh-CN" b="1">
              <a:latin typeface="Times New Roman" panose="02020603050405020304" charset="0"/>
              <a:sym typeface="+mn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796221" y="4489412"/>
            <a:ext cx="410210" cy="295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 i="1">
                <a:latin typeface="Times New Roman" panose="02020603050405020304" charset="0"/>
                <a:sym typeface="+mn-ea"/>
              </a:rPr>
              <a:t>A</a:t>
            </a:r>
            <a:r>
              <a:rPr lang="en-US" altLang="zh-CN" b="1">
                <a:latin typeface="Times New Roman" panose="02020603050405020304" charset="0"/>
                <a:sym typeface="+mn-ea"/>
              </a:rPr>
              <a:t>′</a:t>
            </a:r>
            <a:endParaRPr lang="en-US" altLang="zh-CN" b="1">
              <a:latin typeface="Times New Roman" panose="02020603050405020304" charset="0"/>
              <a:sym typeface="+mn-ea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3182426" y="4156672"/>
            <a:ext cx="455930" cy="294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 i="1">
                <a:latin typeface="Times New Roman" panose="02020603050405020304" charset="0"/>
                <a:sym typeface="+mn-ea"/>
              </a:rPr>
              <a:t>C</a:t>
            </a:r>
            <a:r>
              <a:rPr lang="en-US" altLang="zh-CN" b="1">
                <a:latin typeface="Times New Roman" panose="02020603050405020304" charset="0"/>
                <a:sym typeface="+mn-ea"/>
              </a:rPr>
              <a:t>′</a:t>
            </a:r>
            <a:endParaRPr lang="en-US" altLang="zh-CN" b="1">
              <a:latin typeface="Times New Roman" panose="02020603050405020304" charset="0"/>
              <a:sym typeface="+mn-ea"/>
            </a:endParaRPr>
          </a:p>
        </p:txBody>
      </p:sp>
      <p:grpSp>
        <p:nvGrpSpPr>
          <p:cNvPr id="97" name="组合 96"/>
          <p:cNvGrpSpPr/>
          <p:nvPr/>
        </p:nvGrpSpPr>
        <p:grpSpPr>
          <a:xfrm rot="2460000">
            <a:off x="5403690" y="2948115"/>
            <a:ext cx="82061" cy="740410"/>
            <a:chOff x="6812" y="6494"/>
            <a:chExt cx="129" cy="1166"/>
          </a:xfrm>
        </p:grpSpPr>
        <p:cxnSp>
          <p:nvCxnSpPr>
            <p:cNvPr id="98" name="连接符: 肘形 40"/>
            <p:cNvCxnSpPr/>
            <p:nvPr/>
          </p:nvCxnSpPr>
          <p:spPr>
            <a:xfrm rot="5400000" flipV="1">
              <a:off x="6744" y="6864"/>
              <a:ext cx="275" cy="119"/>
            </a:xfrm>
            <a:prstGeom prst="bentConnector3">
              <a:avLst>
                <a:gd name="adj1" fmla="val 5018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73"/>
            <p:cNvCxnSpPr/>
            <p:nvPr/>
          </p:nvCxnSpPr>
          <p:spPr>
            <a:xfrm flipH="1">
              <a:off x="6812" y="6494"/>
              <a:ext cx="16" cy="11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sp>
        <p:nvSpPr>
          <p:cNvPr id="100" name="椭圆 37"/>
          <p:cNvSpPr/>
          <p:nvPr/>
        </p:nvSpPr>
        <p:spPr>
          <a:xfrm flipH="1" flipV="1">
            <a:off x="5170611" y="3542627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cxnSp>
        <p:nvCxnSpPr>
          <p:cNvPr id="101" name="连接符: 肘形 40"/>
          <p:cNvCxnSpPr/>
          <p:nvPr/>
        </p:nvCxnSpPr>
        <p:spPr>
          <a:xfrm rot="18720000" flipV="1">
            <a:off x="5091236" y="3256242"/>
            <a:ext cx="299720" cy="76200"/>
          </a:xfrm>
          <a:prstGeom prst="bentConnector3">
            <a:avLst>
              <a:gd name="adj1" fmla="val 50182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椭圆 37"/>
          <p:cNvSpPr/>
          <p:nvPr/>
        </p:nvSpPr>
        <p:spPr>
          <a:xfrm flipH="1" flipV="1">
            <a:off x="6008176" y="4635462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eaLnBrk="1" hangingPunct="1"/>
            <a:endParaRPr lang="zh-CN" altLang="en-US" sz="2800"/>
          </a:p>
        </p:txBody>
      </p:sp>
      <p:sp>
        <p:nvSpPr>
          <p:cNvPr id="103" name="文本框 102"/>
          <p:cNvSpPr txBox="1"/>
          <p:nvPr/>
        </p:nvSpPr>
        <p:spPr>
          <a:xfrm>
            <a:off x="5170611" y="3411817"/>
            <a:ext cx="378460" cy="304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1400" b="1" i="1">
                <a:latin typeface="Times New Roman" panose="02020603050405020304" charset="0"/>
                <a:sym typeface="+mn-ea"/>
              </a:rPr>
              <a:t>A</a:t>
            </a:r>
            <a:r>
              <a:rPr lang="en-US" altLang="zh-CN" sz="1400" b="1">
                <a:latin typeface="Times New Roman" panose="02020603050405020304" charset="0"/>
                <a:sym typeface="+mn-ea"/>
              </a:rPr>
              <a:t>′</a:t>
            </a:r>
            <a:endParaRPr lang="en-US" altLang="zh-CN" sz="1400" b="1">
              <a:latin typeface="Times New Roman" panose="02020603050405020304" charset="0"/>
              <a:sym typeface="+mn-ea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5677341" y="2560282"/>
            <a:ext cx="378460" cy="304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1400" b="1" i="1">
                <a:latin typeface="Times New Roman" panose="02020603050405020304" charset="0"/>
                <a:sym typeface="+mn-ea"/>
              </a:rPr>
              <a:t>B</a:t>
            </a:r>
            <a:r>
              <a:rPr lang="en-US" altLang="zh-CN" sz="1400" b="1">
                <a:latin typeface="Times New Roman" panose="02020603050405020304" charset="0"/>
                <a:sym typeface="+mn-ea"/>
              </a:rPr>
              <a:t>′</a:t>
            </a:r>
            <a:endParaRPr lang="en-US" altLang="zh-CN" sz="1400" b="1">
              <a:latin typeface="Times New Roman" panose="02020603050405020304" charset="0"/>
              <a:sym typeface="+mn-ea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5898321" y="4601172"/>
            <a:ext cx="378460" cy="304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1400" b="1" i="1">
                <a:latin typeface="Times New Roman" panose="02020603050405020304" charset="0"/>
                <a:sym typeface="+mn-ea"/>
              </a:rPr>
              <a:t>C</a:t>
            </a:r>
            <a:r>
              <a:rPr lang="en-US" altLang="zh-CN" sz="1400" b="1">
                <a:latin typeface="Times New Roman" panose="02020603050405020304" charset="0"/>
                <a:sym typeface="+mn-ea"/>
              </a:rPr>
              <a:t>′</a:t>
            </a:r>
            <a:endParaRPr lang="en-US" altLang="zh-CN" sz="1400" b="1">
              <a:latin typeface="Times New Roman" panose="02020603050405020304" charset="0"/>
              <a:sym typeface="+mn-ea"/>
            </a:endParaRPr>
          </a:p>
        </p:txBody>
      </p:sp>
      <p:grpSp>
        <p:nvGrpSpPr>
          <p:cNvPr id="106" name="组合 105"/>
          <p:cNvGrpSpPr/>
          <p:nvPr/>
        </p:nvGrpSpPr>
        <p:grpSpPr>
          <a:xfrm rot="16200000">
            <a:off x="9223581" y="2464101"/>
            <a:ext cx="119739" cy="994455"/>
            <a:chOff x="6820" y="6464"/>
            <a:chExt cx="130" cy="1367"/>
          </a:xfrm>
        </p:grpSpPr>
        <p:cxnSp>
          <p:nvCxnSpPr>
            <p:cNvPr id="107" name="连接符: 肘形 40"/>
            <p:cNvCxnSpPr/>
            <p:nvPr/>
          </p:nvCxnSpPr>
          <p:spPr>
            <a:xfrm rot="5400000" flipV="1">
              <a:off x="6753" y="6935"/>
              <a:ext cx="275" cy="119"/>
            </a:xfrm>
            <a:prstGeom prst="bentConnector3">
              <a:avLst>
                <a:gd name="adj1" fmla="val 5018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73"/>
            <p:cNvCxnSpPr/>
            <p:nvPr/>
          </p:nvCxnSpPr>
          <p:spPr>
            <a:xfrm rot="5400000">
              <a:off x="6140" y="7144"/>
              <a:ext cx="1367" cy="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grpSp>
        <p:nvGrpSpPr>
          <p:cNvPr id="109" name="组合 108"/>
          <p:cNvGrpSpPr/>
          <p:nvPr/>
        </p:nvGrpSpPr>
        <p:grpSpPr>
          <a:xfrm rot="16200000">
            <a:off x="9182147" y="2144795"/>
            <a:ext cx="252468" cy="2457161"/>
            <a:chOff x="6574" y="6485"/>
            <a:chExt cx="372" cy="1353"/>
          </a:xfrm>
        </p:grpSpPr>
        <p:cxnSp>
          <p:nvCxnSpPr>
            <p:cNvPr id="112" name="连接符: 肘形 40"/>
            <p:cNvCxnSpPr/>
            <p:nvPr/>
          </p:nvCxnSpPr>
          <p:spPr>
            <a:xfrm rot="5400000" flipV="1">
              <a:off x="6806" y="7000"/>
              <a:ext cx="121" cy="158"/>
            </a:xfrm>
            <a:prstGeom prst="bentConnector3">
              <a:avLst>
                <a:gd name="adj1" fmla="val 53516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73"/>
            <p:cNvCxnSpPr/>
            <p:nvPr/>
          </p:nvCxnSpPr>
          <p:spPr>
            <a:xfrm rot="5400000">
              <a:off x="6122" y="7152"/>
              <a:ext cx="1353" cy="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  <p:cxnSp>
          <p:nvCxnSpPr>
            <p:cNvPr id="114" name="直接连接符 73"/>
            <p:cNvCxnSpPr/>
            <p:nvPr/>
          </p:nvCxnSpPr>
          <p:spPr>
            <a:xfrm rot="5400000">
              <a:off x="6017" y="7151"/>
              <a:ext cx="1145" cy="3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cxnSp>
        <p:nvCxnSpPr>
          <p:cNvPr id="115" name="连接符: 肘形 40"/>
          <p:cNvCxnSpPr/>
          <p:nvPr/>
        </p:nvCxnSpPr>
        <p:spPr>
          <a:xfrm flipV="1">
            <a:off x="9083429" y="3389671"/>
            <a:ext cx="152738" cy="10094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组合 119"/>
          <p:cNvGrpSpPr/>
          <p:nvPr/>
        </p:nvGrpSpPr>
        <p:grpSpPr>
          <a:xfrm rot="16200000">
            <a:off x="9247043" y="2735761"/>
            <a:ext cx="122501" cy="1696734"/>
            <a:chOff x="6726" y="6467"/>
            <a:chExt cx="133" cy="1361"/>
          </a:xfrm>
        </p:grpSpPr>
        <p:cxnSp>
          <p:nvCxnSpPr>
            <p:cNvPr id="15360" name="连接符: 肘形 40"/>
            <p:cNvCxnSpPr/>
            <p:nvPr/>
          </p:nvCxnSpPr>
          <p:spPr>
            <a:xfrm rot="5400000" flipV="1">
              <a:off x="6697" y="6958"/>
              <a:ext cx="208" cy="115"/>
            </a:xfrm>
            <a:prstGeom prst="bentConnector3">
              <a:avLst>
                <a:gd name="adj1" fmla="val 50176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61" name="直接连接符 73"/>
            <p:cNvCxnSpPr/>
            <p:nvPr/>
          </p:nvCxnSpPr>
          <p:spPr>
            <a:xfrm flipH="1">
              <a:off x="6726" y="6467"/>
              <a:ext cx="30" cy="136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grpSp>
        <p:nvGrpSpPr>
          <p:cNvPr id="15362" name="组合 15361"/>
          <p:cNvGrpSpPr/>
          <p:nvPr/>
        </p:nvGrpSpPr>
        <p:grpSpPr>
          <a:xfrm rot="16200000">
            <a:off x="9253942" y="3078802"/>
            <a:ext cx="109539" cy="1302697"/>
            <a:chOff x="6798" y="6579"/>
            <a:chExt cx="91" cy="1206"/>
          </a:xfrm>
        </p:grpSpPr>
        <p:cxnSp>
          <p:nvCxnSpPr>
            <p:cNvPr id="15363" name="连接符: 肘形 40"/>
            <p:cNvCxnSpPr/>
            <p:nvPr/>
          </p:nvCxnSpPr>
          <p:spPr>
            <a:xfrm rot="5400000" flipV="1">
              <a:off x="6736" y="6995"/>
              <a:ext cx="225" cy="81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64" name="直接连接符 73"/>
            <p:cNvCxnSpPr/>
            <p:nvPr/>
          </p:nvCxnSpPr>
          <p:spPr>
            <a:xfrm rot="5400000">
              <a:off x="6199" y="7178"/>
              <a:ext cx="1206" cy="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grpSp>
        <p:nvGrpSpPr>
          <p:cNvPr id="15365" name="组合 15364"/>
          <p:cNvGrpSpPr/>
          <p:nvPr/>
        </p:nvGrpSpPr>
        <p:grpSpPr>
          <a:xfrm rot="16200000">
            <a:off x="9236768" y="2886640"/>
            <a:ext cx="145271" cy="2458429"/>
            <a:chOff x="6815" y="6464"/>
            <a:chExt cx="132" cy="1199"/>
          </a:xfrm>
        </p:grpSpPr>
        <p:cxnSp>
          <p:nvCxnSpPr>
            <p:cNvPr id="15366" name="连接符: 肘形 40"/>
            <p:cNvCxnSpPr/>
            <p:nvPr/>
          </p:nvCxnSpPr>
          <p:spPr>
            <a:xfrm rot="5400000" flipV="1">
              <a:off x="6836" y="6930"/>
              <a:ext cx="100" cy="123"/>
            </a:xfrm>
            <a:prstGeom prst="bentConnector3">
              <a:avLst>
                <a:gd name="adj1" fmla="val 31723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67" name="直接连接符 73"/>
            <p:cNvCxnSpPr/>
            <p:nvPr/>
          </p:nvCxnSpPr>
          <p:spPr>
            <a:xfrm rot="5400000">
              <a:off x="6229" y="7050"/>
              <a:ext cx="1199" cy="2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</p:cxnSp>
      </p:grpSp>
      <p:graphicFrame>
        <p:nvGraphicFramePr>
          <p:cNvPr id="15375" name="Object 6"/>
          <p:cNvGraphicFramePr>
            <a:graphicFrameLocks noChangeAspect="1"/>
          </p:cNvGraphicFramePr>
          <p:nvPr/>
        </p:nvGraphicFramePr>
        <p:xfrm>
          <a:off x="9333595" y="2563417"/>
          <a:ext cx="208915" cy="245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6" imgW="88265" imgH="177165" progId="">
                  <p:embed/>
                </p:oleObj>
              </mc:Choice>
              <mc:Fallback>
                <p:oleObj name="" r:id="rId6" imgW="88265" imgH="177165" progId="">
                  <p:embed/>
                  <p:pic>
                    <p:nvPicPr>
                      <p:cNvPr id="0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33595" y="2563417"/>
                        <a:ext cx="208915" cy="245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4291330" y="56267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5" grpId="0" bldLvl="0" animBg="1"/>
      <p:bldP spid="65" grpId="1" animBg="1"/>
      <p:bldP spid="67" grpId="0" animBg="1"/>
      <p:bldP spid="67" grpId="1" bldLvl="0" animBg="1"/>
      <p:bldP spid="73" grpId="0"/>
      <p:bldP spid="73" grpId="1"/>
      <p:bldP spid="76" grpId="0"/>
      <p:bldP spid="96" grpId="0"/>
      <p:bldP spid="100" grpId="0" animBg="1"/>
      <p:bldP spid="100" grpId="1" bldLvl="0" animBg="1"/>
      <p:bldP spid="102" grpId="0" animBg="1"/>
      <p:bldP spid="102" grpId="1" bldLvl="0" animBg="1"/>
      <p:bldP spid="103" grpId="0"/>
      <p:bldP spid="104" grpId="0"/>
      <p:bldP spid="1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cxnSp>
        <p:nvCxnSpPr>
          <p:cNvPr id="64" name="直接连接符 63"/>
          <p:cNvCxnSpPr/>
          <p:nvPr>
            <p:custDataLst>
              <p:tags r:id="rId2"/>
            </p:custDataLst>
          </p:nvPr>
        </p:nvCxnSpPr>
        <p:spPr>
          <a:xfrm flipH="1" flipV="1">
            <a:off x="1772718" y="5533031"/>
            <a:ext cx="445135" cy="44958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Line 3"/>
          <p:cNvCxnSpPr/>
          <p:nvPr/>
        </p:nvCxnSpPr>
        <p:spPr>
          <a:xfrm flipV="1">
            <a:off x="1597140" y="2518236"/>
            <a:ext cx="1773555" cy="1736090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sp>
        <p:nvSpPr>
          <p:cNvPr id="16" name="矩形 15"/>
          <p:cNvSpPr/>
          <p:nvPr/>
        </p:nvSpPr>
        <p:spPr>
          <a:xfrm>
            <a:off x="1033895" y="4616911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4041573" y="2659656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28" name="组合 13"/>
          <p:cNvGrpSpPr/>
          <p:nvPr/>
        </p:nvGrpSpPr>
        <p:grpSpPr>
          <a:xfrm>
            <a:off x="3789476" y="3298392"/>
            <a:ext cx="1768182" cy="1051694"/>
            <a:chOff x="1764" y="5507"/>
            <a:chExt cx="2785" cy="1657"/>
          </a:xfrm>
        </p:grpSpPr>
        <p:grpSp>
          <p:nvGrpSpPr>
            <p:cNvPr id="17429" name="组合 9"/>
            <p:cNvGrpSpPr/>
            <p:nvPr/>
          </p:nvGrpSpPr>
          <p:grpSpPr>
            <a:xfrm>
              <a:off x="2160" y="5947"/>
              <a:ext cx="2219" cy="708"/>
              <a:chOff x="2160" y="5947"/>
              <a:chExt cx="2219" cy="708"/>
            </a:xfrm>
          </p:grpSpPr>
          <p:grpSp>
            <p:nvGrpSpPr>
              <p:cNvPr id="17430" name="组合 7"/>
              <p:cNvGrpSpPr/>
              <p:nvPr/>
            </p:nvGrpSpPr>
            <p:grpSpPr>
              <a:xfrm>
                <a:off x="2160" y="5947"/>
                <a:ext cx="2205" cy="708"/>
                <a:chOff x="2160" y="5947"/>
                <a:chExt cx="2205" cy="708"/>
              </a:xfrm>
            </p:grpSpPr>
            <p:cxnSp>
              <p:nvCxnSpPr>
                <p:cNvPr id="17431" name="直接连接符 5"/>
                <p:cNvCxnSpPr/>
                <p:nvPr>
                  <p:custDataLst>
                    <p:tags r:id="rId4"/>
                  </p:custDataLst>
                </p:nvPr>
              </p:nvCxnSpPr>
              <p:spPr>
                <a:xfrm flipV="1">
                  <a:off x="2160" y="5947"/>
                  <a:ext cx="751" cy="70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432" name="直接连接符 6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2891" y="5958"/>
                  <a:ext cx="1474" cy="689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433" name="直接连接符 8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2160" y="6648"/>
                <a:ext cx="2219" cy="5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34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1764" y="6584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</a:endParaRPr>
            </a:p>
          </p:txBody>
        </p:sp>
        <p:sp>
          <p:nvSpPr>
            <p:cNvPr id="17435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3919" y="6582"/>
              <a:ext cx="63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</a:endParaRPr>
            </a:p>
          </p:txBody>
        </p:sp>
        <p:sp>
          <p:nvSpPr>
            <p:cNvPr id="17436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2489" y="5507"/>
              <a:ext cx="52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295188" y="2669498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55" name="组合 15"/>
          <p:cNvGrpSpPr/>
          <p:nvPr/>
        </p:nvGrpSpPr>
        <p:grpSpPr>
          <a:xfrm>
            <a:off x="6087567" y="3248383"/>
            <a:ext cx="1802726" cy="1083073"/>
            <a:chOff x="1859" y="5404"/>
            <a:chExt cx="2838" cy="1704"/>
          </a:xfrm>
        </p:grpSpPr>
        <p:grpSp>
          <p:nvGrpSpPr>
            <p:cNvPr id="17457" name="组合 17"/>
            <p:cNvGrpSpPr/>
            <p:nvPr/>
          </p:nvGrpSpPr>
          <p:grpSpPr>
            <a:xfrm>
              <a:off x="2155" y="5937"/>
              <a:ext cx="2204" cy="710"/>
              <a:chOff x="2155" y="5937"/>
              <a:chExt cx="2204" cy="710"/>
            </a:xfrm>
          </p:grpSpPr>
          <p:cxnSp>
            <p:nvCxnSpPr>
              <p:cNvPr id="17458" name="直接连接符 18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2155" y="5943"/>
                <a:ext cx="771" cy="70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59" name="直接连接符 19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2933" y="5937"/>
                <a:ext cx="1426" cy="71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61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62" name="文本框 22"/>
            <p:cNvSpPr txBox="1"/>
            <p:nvPr>
              <p:custDataLst>
                <p:tags r:id="rId14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63" name="文本框 23"/>
            <p:cNvSpPr txBox="1"/>
            <p:nvPr>
              <p:custDataLst>
                <p:tags r:id="rId15"/>
              </p:custDataLst>
            </p:nvPr>
          </p:nvSpPr>
          <p:spPr>
            <a:xfrm>
              <a:off x="2742" y="5404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25" name="表格 24"/>
          <p:cNvGraphicFramePr>
            <a:graphicFrameLocks noGrp="1"/>
          </p:cNvGraphicFramePr>
          <p:nvPr>
            <p:custDataLst>
              <p:tags r:id="rId16"/>
            </p:custDataLst>
          </p:nvPr>
        </p:nvGraphicFramePr>
        <p:xfrm>
          <a:off x="8533563" y="2669816"/>
          <a:ext cx="1400175" cy="1358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090"/>
                <a:gridCol w="467995"/>
                <a:gridCol w="466090"/>
              </a:tblGrid>
              <a:tr h="45275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339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275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82" name="组合 25"/>
          <p:cNvGrpSpPr/>
          <p:nvPr/>
        </p:nvGrpSpPr>
        <p:grpSpPr>
          <a:xfrm>
            <a:off x="8276389" y="3297899"/>
            <a:ext cx="1831011" cy="1027275"/>
            <a:chOff x="1756" y="5490"/>
            <a:chExt cx="2883" cy="1617"/>
          </a:xfrm>
        </p:grpSpPr>
        <p:grpSp>
          <p:nvGrpSpPr>
            <p:cNvPr id="17483" name="组合 26"/>
            <p:cNvGrpSpPr/>
            <p:nvPr/>
          </p:nvGrpSpPr>
          <p:grpSpPr>
            <a:xfrm>
              <a:off x="2160" y="5917"/>
              <a:ext cx="2205" cy="738"/>
              <a:chOff x="2160" y="5917"/>
              <a:chExt cx="2205" cy="738"/>
            </a:xfrm>
          </p:grpSpPr>
          <p:grpSp>
            <p:nvGrpSpPr>
              <p:cNvPr id="17484" name="组合 27"/>
              <p:cNvGrpSpPr/>
              <p:nvPr/>
            </p:nvGrpSpPr>
            <p:grpSpPr>
              <a:xfrm>
                <a:off x="2160" y="5917"/>
                <a:ext cx="2205" cy="738"/>
                <a:chOff x="2160" y="5917"/>
                <a:chExt cx="2205" cy="738"/>
              </a:xfrm>
            </p:grpSpPr>
            <p:cxnSp>
              <p:nvCxnSpPr>
                <p:cNvPr id="17485" name="直接连接符 28"/>
                <p:cNvCxnSpPr/>
                <p:nvPr>
                  <p:custDataLst>
                    <p:tags r:id="rId17"/>
                  </p:custDataLst>
                </p:nvPr>
              </p:nvCxnSpPr>
              <p:spPr>
                <a:xfrm flipV="1">
                  <a:off x="2160" y="5917"/>
                  <a:ext cx="739" cy="73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486" name="直接连接符 29"/>
                <p:cNvCxnSpPr/>
                <p:nvPr>
                  <p:custDataLst>
                    <p:tags r:id="rId18"/>
                  </p:custDataLst>
                </p:nvPr>
              </p:nvCxnSpPr>
              <p:spPr>
                <a:xfrm>
                  <a:off x="2884" y="5927"/>
                  <a:ext cx="1481" cy="72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487" name="直接连接符 30"/>
              <p:cNvCxnSpPr/>
              <p:nvPr>
                <p:custDataLst>
                  <p:tags r:id="rId19"/>
                </p:custDataLst>
              </p:nvPr>
            </p:nvCxnSpPr>
            <p:spPr>
              <a:xfrm flipV="1">
                <a:off x="2160" y="6647"/>
                <a:ext cx="2205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88" name="文本框 31"/>
            <p:cNvSpPr txBox="1"/>
            <p:nvPr>
              <p:custDataLst>
                <p:tags r:id="rId20"/>
              </p:custDataLst>
            </p:nvPr>
          </p:nvSpPr>
          <p:spPr>
            <a:xfrm>
              <a:off x="1756" y="6470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89" name="文本框 32"/>
            <p:cNvSpPr txBox="1"/>
            <p:nvPr>
              <p:custDataLst>
                <p:tags r:id="rId21"/>
              </p:custDataLst>
            </p:nvPr>
          </p:nvSpPr>
          <p:spPr>
            <a:xfrm>
              <a:off x="4131" y="6527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90" name="文本框 33"/>
            <p:cNvSpPr txBox="1"/>
            <p:nvPr>
              <p:custDataLst>
                <p:tags r:id="rId22"/>
              </p:custDataLst>
            </p:nvPr>
          </p:nvSpPr>
          <p:spPr>
            <a:xfrm>
              <a:off x="2483" y="5490"/>
              <a:ext cx="52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3"/>
            </p:custDataLst>
          </p:nvPr>
        </p:nvGraphicFramePr>
        <p:xfrm>
          <a:off x="1820660" y="2659338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509" name="组合 35"/>
          <p:cNvGrpSpPr/>
          <p:nvPr/>
        </p:nvGrpSpPr>
        <p:grpSpPr>
          <a:xfrm>
            <a:off x="1578090" y="3242699"/>
            <a:ext cx="1786846" cy="1121846"/>
            <a:chOff x="1746" y="5456"/>
            <a:chExt cx="2813" cy="1765"/>
          </a:xfrm>
        </p:grpSpPr>
        <p:grpSp>
          <p:nvGrpSpPr>
            <p:cNvPr id="17510" name="组合 36"/>
            <p:cNvGrpSpPr/>
            <p:nvPr/>
          </p:nvGrpSpPr>
          <p:grpSpPr>
            <a:xfrm>
              <a:off x="2127" y="5956"/>
              <a:ext cx="2238" cy="739"/>
              <a:chOff x="2127" y="5956"/>
              <a:chExt cx="2238" cy="739"/>
            </a:xfrm>
          </p:grpSpPr>
          <p:grpSp>
            <p:nvGrpSpPr>
              <p:cNvPr id="17511" name="组合 37"/>
              <p:cNvGrpSpPr/>
              <p:nvPr/>
            </p:nvGrpSpPr>
            <p:grpSpPr>
              <a:xfrm>
                <a:off x="2127" y="5956"/>
                <a:ext cx="2228" cy="731"/>
                <a:chOff x="2127" y="5956"/>
                <a:chExt cx="2228" cy="731"/>
              </a:xfrm>
            </p:grpSpPr>
            <p:cxnSp>
              <p:nvCxnSpPr>
                <p:cNvPr id="17512" name="直接连接符 38"/>
                <p:cNvCxnSpPr/>
                <p:nvPr>
                  <p:custDataLst>
                    <p:tags r:id="rId24"/>
                  </p:custDataLst>
                </p:nvPr>
              </p:nvCxnSpPr>
              <p:spPr>
                <a:xfrm flipV="1">
                  <a:off x="2127" y="5956"/>
                  <a:ext cx="731" cy="731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513" name="直接连接符 39"/>
                <p:cNvCxnSpPr/>
                <p:nvPr>
                  <p:custDataLst>
                    <p:tags r:id="rId25"/>
                  </p:custDataLst>
                </p:nvPr>
              </p:nvCxnSpPr>
              <p:spPr>
                <a:xfrm>
                  <a:off x="2825" y="5962"/>
                  <a:ext cx="1530" cy="718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514" name="直接连接符 40"/>
              <p:cNvCxnSpPr/>
              <p:nvPr>
                <p:custDataLst>
                  <p:tags r:id="rId26"/>
                </p:custDataLst>
              </p:nvPr>
            </p:nvCxnSpPr>
            <p:spPr>
              <a:xfrm>
                <a:off x="2136" y="6695"/>
                <a:ext cx="2229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515" name="文本框 41"/>
            <p:cNvSpPr txBox="1"/>
            <p:nvPr>
              <p:custDataLst>
                <p:tags r:id="rId27"/>
              </p:custDataLst>
            </p:nvPr>
          </p:nvSpPr>
          <p:spPr>
            <a:xfrm>
              <a:off x="1746" y="6642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516" name="文本框 42"/>
            <p:cNvSpPr txBox="1"/>
            <p:nvPr>
              <p:custDataLst>
                <p:tags r:id="rId28"/>
              </p:custDataLst>
            </p:nvPr>
          </p:nvSpPr>
          <p:spPr>
            <a:xfrm>
              <a:off x="4051" y="657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517" name="文本框 43"/>
            <p:cNvSpPr txBox="1"/>
            <p:nvPr>
              <p:custDataLst>
                <p:tags r:id="rId29"/>
              </p:custDataLst>
            </p:nvPr>
          </p:nvSpPr>
          <p:spPr>
            <a:xfrm>
              <a:off x="2619" y="545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45" name="直接连接符 44"/>
          <p:cNvCxnSpPr/>
          <p:nvPr>
            <p:custDataLst>
              <p:tags r:id="rId30"/>
            </p:custDataLst>
          </p:nvPr>
        </p:nvCxnSpPr>
        <p:spPr>
          <a:xfrm>
            <a:off x="1832725" y="2672674"/>
            <a:ext cx="445135" cy="88646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" name="直接连接符 45"/>
          <p:cNvCxnSpPr/>
          <p:nvPr>
            <p:custDataLst>
              <p:tags r:id="rId31"/>
            </p:custDataLst>
          </p:nvPr>
        </p:nvCxnSpPr>
        <p:spPr>
          <a:xfrm flipV="1">
            <a:off x="1823200" y="3561356"/>
            <a:ext cx="466725" cy="4680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直接连接符 46"/>
          <p:cNvCxnSpPr/>
          <p:nvPr>
            <p:custDataLst>
              <p:tags r:id="rId32"/>
            </p:custDataLst>
          </p:nvPr>
        </p:nvCxnSpPr>
        <p:spPr>
          <a:xfrm flipH="1" flipV="1">
            <a:off x="1820660" y="2646639"/>
            <a:ext cx="0" cy="136842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文本框 21"/>
          <p:cNvSpPr txBox="1"/>
          <p:nvPr>
            <p:custDataLst>
              <p:tags r:id="rId33"/>
            </p:custDataLst>
          </p:nvPr>
        </p:nvSpPr>
        <p:spPr>
          <a:xfrm>
            <a:off x="1840663" y="3348631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34"/>
            </p:custDataLst>
          </p:nvPr>
        </p:nvSpPr>
        <p:spPr>
          <a:xfrm>
            <a:off x="1431088" y="3786146"/>
            <a:ext cx="46545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sz="16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r>
              <a:rPr lang="en-US" altLang="zh-CN" sz="16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 sz="16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35"/>
            </p:custDataLst>
          </p:nvPr>
        </p:nvSpPr>
        <p:spPr>
          <a:xfrm>
            <a:off x="1618730" y="2296119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36"/>
            </p:custDataLst>
          </p:nvPr>
        </p:nvCxnSpPr>
        <p:spPr>
          <a:xfrm flipH="1" flipV="1">
            <a:off x="5447463" y="2659656"/>
            <a:ext cx="0" cy="136683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直接连接符 23"/>
          <p:cNvCxnSpPr/>
          <p:nvPr>
            <p:custDataLst>
              <p:tags r:id="rId37"/>
            </p:custDataLst>
          </p:nvPr>
        </p:nvCxnSpPr>
        <p:spPr>
          <a:xfrm flipV="1">
            <a:off x="4975023" y="2656169"/>
            <a:ext cx="475615" cy="47625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直接连接符 53"/>
          <p:cNvCxnSpPr/>
          <p:nvPr>
            <p:custDataLst>
              <p:tags r:id="rId38"/>
            </p:custDataLst>
          </p:nvPr>
        </p:nvCxnSpPr>
        <p:spPr>
          <a:xfrm>
            <a:off x="4986135" y="3115269"/>
            <a:ext cx="463550" cy="91503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文本框 26"/>
          <p:cNvSpPr txBox="1"/>
          <p:nvPr>
            <p:custDataLst>
              <p:tags r:id="rId39"/>
            </p:custDataLst>
          </p:nvPr>
        </p:nvSpPr>
        <p:spPr>
          <a:xfrm>
            <a:off x="5372215" y="3792179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4720388" y="2980331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41"/>
            </p:custDataLst>
          </p:nvPr>
        </p:nvSpPr>
        <p:spPr>
          <a:xfrm>
            <a:off x="5400790" y="2423119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58" name="直接连接符 57"/>
          <p:cNvCxnSpPr/>
          <p:nvPr>
            <p:custDataLst>
              <p:tags r:id="rId42"/>
            </p:custDataLst>
          </p:nvPr>
        </p:nvCxnSpPr>
        <p:spPr>
          <a:xfrm flipH="1" flipV="1">
            <a:off x="6295188" y="3123841"/>
            <a:ext cx="466090" cy="44386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直接连接符 28"/>
          <p:cNvCxnSpPr/>
          <p:nvPr>
            <p:custDataLst>
              <p:tags r:id="rId43"/>
            </p:custDataLst>
          </p:nvPr>
        </p:nvCxnSpPr>
        <p:spPr>
          <a:xfrm>
            <a:off x="6289155" y="3123841"/>
            <a:ext cx="1408430" cy="381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直接连接符 29"/>
          <p:cNvCxnSpPr/>
          <p:nvPr>
            <p:custDataLst>
              <p:tags r:id="rId44"/>
            </p:custDataLst>
          </p:nvPr>
        </p:nvCxnSpPr>
        <p:spPr>
          <a:xfrm flipV="1">
            <a:off x="6775248" y="3144161"/>
            <a:ext cx="918210" cy="42354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文本框 61"/>
          <p:cNvSpPr txBox="1"/>
          <p:nvPr/>
        </p:nvSpPr>
        <p:spPr>
          <a:xfrm>
            <a:off x="5993245" y="2874286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625195" y="2776496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45"/>
            </p:custDataLst>
          </p:nvPr>
        </p:nvCxnSpPr>
        <p:spPr>
          <a:xfrm flipH="1" flipV="1">
            <a:off x="9467013" y="3558499"/>
            <a:ext cx="471487" cy="47307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直接连接符 64"/>
          <p:cNvCxnSpPr/>
          <p:nvPr>
            <p:custDataLst>
              <p:tags r:id="rId46"/>
            </p:custDataLst>
          </p:nvPr>
        </p:nvCxnSpPr>
        <p:spPr>
          <a:xfrm flipV="1">
            <a:off x="8530388" y="3572786"/>
            <a:ext cx="936625" cy="455613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直接连接符 32"/>
          <p:cNvCxnSpPr/>
          <p:nvPr>
            <p:custDataLst>
              <p:tags r:id="rId47"/>
            </p:custDataLst>
          </p:nvPr>
        </p:nvCxnSpPr>
        <p:spPr>
          <a:xfrm flipV="1">
            <a:off x="8530388" y="4031891"/>
            <a:ext cx="141605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8158913" y="3717249"/>
            <a:ext cx="5003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9876270" y="3755031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9410498" y="3297831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44" name="Line 3"/>
          <p:cNvCxnSpPr/>
          <p:nvPr/>
        </p:nvCxnSpPr>
        <p:spPr>
          <a:xfrm flipH="1" flipV="1">
            <a:off x="3916795" y="2548081"/>
            <a:ext cx="1722120" cy="1661160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cxnSp>
        <p:nvCxnSpPr>
          <p:cNvPr id="51" name="Line 3"/>
          <p:cNvCxnSpPr/>
          <p:nvPr/>
        </p:nvCxnSpPr>
        <p:spPr>
          <a:xfrm>
            <a:off x="5903075" y="3580591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cxnSp>
        <p:nvCxnSpPr>
          <p:cNvPr id="70" name="Line 3"/>
          <p:cNvCxnSpPr/>
          <p:nvPr/>
        </p:nvCxnSpPr>
        <p:spPr>
          <a:xfrm flipV="1">
            <a:off x="9226030" y="2485851"/>
            <a:ext cx="9525" cy="173672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graphicFrame>
        <p:nvGraphicFramePr>
          <p:cNvPr id="40" name="表格 39"/>
          <p:cNvGraphicFramePr>
            <a:graphicFrameLocks noGrp="1"/>
          </p:cNvGraphicFramePr>
          <p:nvPr>
            <p:custDataLst>
              <p:tags r:id="rId51"/>
            </p:custDataLst>
          </p:nvPr>
        </p:nvGraphicFramePr>
        <p:xfrm>
          <a:off x="1761923" y="4622758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1" name="组合 15"/>
          <p:cNvGrpSpPr/>
          <p:nvPr/>
        </p:nvGrpSpPr>
        <p:grpSpPr>
          <a:xfrm>
            <a:off x="1570177" y="5195928"/>
            <a:ext cx="1802726" cy="1083073"/>
            <a:chOff x="1859" y="5404"/>
            <a:chExt cx="2838" cy="1704"/>
          </a:xfrm>
        </p:grpSpPr>
        <p:grpSp>
          <p:nvGrpSpPr>
            <p:cNvPr id="48" name="组合 16"/>
            <p:cNvGrpSpPr/>
            <p:nvPr/>
          </p:nvGrpSpPr>
          <p:grpSpPr>
            <a:xfrm>
              <a:off x="2146" y="5958"/>
              <a:ext cx="2242" cy="697"/>
              <a:chOff x="2146" y="5958"/>
              <a:chExt cx="2242" cy="697"/>
            </a:xfrm>
          </p:grpSpPr>
          <p:grpSp>
            <p:nvGrpSpPr>
              <p:cNvPr id="52" name="组合 17"/>
              <p:cNvGrpSpPr/>
              <p:nvPr/>
            </p:nvGrpSpPr>
            <p:grpSpPr>
              <a:xfrm>
                <a:off x="2160" y="5958"/>
                <a:ext cx="2205" cy="697"/>
                <a:chOff x="2160" y="5958"/>
                <a:chExt cx="2205" cy="697"/>
              </a:xfrm>
            </p:grpSpPr>
            <p:cxnSp>
              <p:nvCxnSpPr>
                <p:cNvPr id="53" name="直接连接符 18"/>
                <p:cNvCxnSpPr/>
                <p:nvPr>
                  <p:custDataLst>
                    <p:tags r:id="rId52"/>
                  </p:custDataLst>
                </p:nvPr>
              </p:nvCxnSpPr>
              <p:spPr>
                <a:xfrm flipV="1">
                  <a:off x="2160" y="5967"/>
                  <a:ext cx="731" cy="68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5" name="直接连接符 19"/>
                <p:cNvCxnSpPr/>
                <p:nvPr>
                  <p:custDataLst>
                    <p:tags r:id="rId53"/>
                  </p:custDataLst>
                </p:nvPr>
              </p:nvCxnSpPr>
              <p:spPr>
                <a:xfrm>
                  <a:off x="2891" y="5958"/>
                  <a:ext cx="1474" cy="689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6" name="直接连接符 20"/>
              <p:cNvCxnSpPr/>
              <p:nvPr>
                <p:custDataLst>
                  <p:tags r:id="rId54"/>
                </p:custDataLst>
              </p:nvPr>
            </p:nvCxnSpPr>
            <p:spPr>
              <a:xfrm flipV="1">
                <a:off x="2146" y="6649"/>
                <a:ext cx="2242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9" name="文本框 21"/>
            <p:cNvSpPr txBox="1"/>
            <p:nvPr>
              <p:custDataLst>
                <p:tags r:id="rId55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22"/>
            <p:cNvSpPr txBox="1"/>
            <p:nvPr>
              <p:custDataLst>
                <p:tags r:id="rId56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3"/>
            <p:cNvSpPr txBox="1"/>
            <p:nvPr>
              <p:custDataLst>
                <p:tags r:id="rId57"/>
              </p:custDataLst>
            </p:nvPr>
          </p:nvSpPr>
          <p:spPr>
            <a:xfrm>
              <a:off x="2742" y="5404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66" name="直接连接符 65"/>
          <p:cNvCxnSpPr/>
          <p:nvPr>
            <p:custDataLst>
              <p:tags r:id="rId58"/>
            </p:custDataLst>
          </p:nvPr>
        </p:nvCxnSpPr>
        <p:spPr>
          <a:xfrm>
            <a:off x="1755890" y="5533031"/>
            <a:ext cx="1407795" cy="762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直接连接符 66"/>
          <p:cNvCxnSpPr/>
          <p:nvPr>
            <p:custDataLst>
              <p:tags r:id="rId59"/>
            </p:custDataLst>
          </p:nvPr>
        </p:nvCxnSpPr>
        <p:spPr>
          <a:xfrm flipV="1">
            <a:off x="2223568" y="5542556"/>
            <a:ext cx="949960" cy="45085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1459980" y="5334911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9" name="文本框 68"/>
          <p:cNvSpPr txBox="1"/>
          <p:nvPr>
            <p:custDataLst>
              <p:tags r:id="rId61"/>
            </p:custDataLst>
          </p:nvPr>
        </p:nvSpPr>
        <p:spPr>
          <a:xfrm>
            <a:off x="3112250" y="5221881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71" name="Line 3"/>
          <p:cNvCxnSpPr/>
          <p:nvPr/>
        </p:nvCxnSpPr>
        <p:spPr>
          <a:xfrm>
            <a:off x="1369810" y="5760546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graphicFrame>
        <p:nvGraphicFramePr>
          <p:cNvPr id="74" name="表格 73"/>
          <p:cNvGraphicFramePr>
            <a:graphicFrameLocks noGrp="1"/>
          </p:cNvGraphicFramePr>
          <p:nvPr>
            <p:custDataLst>
              <p:tags r:id="rId62"/>
            </p:custDataLst>
          </p:nvPr>
        </p:nvGraphicFramePr>
        <p:xfrm>
          <a:off x="3910763" y="4657683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5" name="组合 15"/>
          <p:cNvGrpSpPr/>
          <p:nvPr/>
        </p:nvGrpSpPr>
        <p:grpSpPr>
          <a:xfrm>
            <a:off x="3719017" y="5295685"/>
            <a:ext cx="1802726" cy="1018241"/>
            <a:chOff x="1859" y="5506"/>
            <a:chExt cx="2838" cy="1602"/>
          </a:xfrm>
        </p:grpSpPr>
        <p:grpSp>
          <p:nvGrpSpPr>
            <p:cNvPr id="77" name="组合 16"/>
            <p:cNvGrpSpPr/>
            <p:nvPr/>
          </p:nvGrpSpPr>
          <p:grpSpPr>
            <a:xfrm>
              <a:off x="2146" y="5895"/>
              <a:ext cx="2242" cy="777"/>
              <a:chOff x="2146" y="5895"/>
              <a:chExt cx="2242" cy="777"/>
            </a:xfrm>
          </p:grpSpPr>
          <p:grpSp>
            <p:nvGrpSpPr>
              <p:cNvPr id="78" name="组合 17"/>
              <p:cNvGrpSpPr/>
              <p:nvPr/>
            </p:nvGrpSpPr>
            <p:grpSpPr>
              <a:xfrm>
                <a:off x="2154" y="5895"/>
                <a:ext cx="2211" cy="777"/>
                <a:chOff x="2154" y="5895"/>
                <a:chExt cx="2211" cy="777"/>
              </a:xfrm>
            </p:grpSpPr>
            <p:cxnSp>
              <p:nvCxnSpPr>
                <p:cNvPr id="79" name="直接连接符 18"/>
                <p:cNvCxnSpPr/>
                <p:nvPr>
                  <p:custDataLst>
                    <p:tags r:id="rId63"/>
                  </p:custDataLst>
                </p:nvPr>
              </p:nvCxnSpPr>
              <p:spPr>
                <a:xfrm flipV="1">
                  <a:off x="2154" y="5895"/>
                  <a:ext cx="760" cy="77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0" name="直接连接符 19"/>
                <p:cNvCxnSpPr/>
                <p:nvPr>
                  <p:custDataLst>
                    <p:tags r:id="rId64"/>
                  </p:custDataLst>
                </p:nvPr>
              </p:nvCxnSpPr>
              <p:spPr>
                <a:xfrm>
                  <a:off x="2910" y="5927"/>
                  <a:ext cx="1455" cy="72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81" name="直接连接符 20"/>
              <p:cNvCxnSpPr/>
              <p:nvPr>
                <p:custDataLst>
                  <p:tags r:id="rId65"/>
                </p:custDataLst>
              </p:nvPr>
            </p:nvCxnSpPr>
            <p:spPr>
              <a:xfrm flipV="1">
                <a:off x="2146" y="6649"/>
                <a:ext cx="2242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2" name="文本框 21"/>
            <p:cNvSpPr txBox="1"/>
            <p:nvPr>
              <p:custDataLst>
                <p:tags r:id="rId66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2"/>
            <p:cNvSpPr txBox="1"/>
            <p:nvPr>
              <p:custDataLst>
                <p:tags r:id="rId67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84" name="文本框 23"/>
            <p:cNvSpPr txBox="1"/>
            <p:nvPr>
              <p:custDataLst>
                <p:tags r:id="rId68"/>
              </p:custDataLst>
            </p:nvPr>
          </p:nvSpPr>
          <p:spPr>
            <a:xfrm>
              <a:off x="2742" y="550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85" name="直接连接符 84"/>
          <p:cNvCxnSpPr/>
          <p:nvPr>
            <p:custDataLst>
              <p:tags r:id="rId69"/>
            </p:custDataLst>
          </p:nvPr>
        </p:nvCxnSpPr>
        <p:spPr>
          <a:xfrm flipH="1" flipV="1">
            <a:off x="3918383" y="4659271"/>
            <a:ext cx="445135" cy="44958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直接连接符 85"/>
          <p:cNvCxnSpPr/>
          <p:nvPr>
            <p:custDataLst>
              <p:tags r:id="rId70"/>
            </p:custDataLst>
          </p:nvPr>
        </p:nvCxnSpPr>
        <p:spPr>
          <a:xfrm flipV="1">
            <a:off x="3901555" y="4648476"/>
            <a:ext cx="1406525" cy="952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直接连接符 86"/>
          <p:cNvCxnSpPr/>
          <p:nvPr>
            <p:custDataLst>
              <p:tags r:id="rId71"/>
            </p:custDataLst>
          </p:nvPr>
        </p:nvCxnSpPr>
        <p:spPr>
          <a:xfrm flipV="1">
            <a:off x="4366693" y="4664986"/>
            <a:ext cx="942340" cy="45656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文本框 87"/>
          <p:cNvSpPr txBox="1"/>
          <p:nvPr/>
        </p:nvSpPr>
        <p:spPr>
          <a:xfrm>
            <a:off x="3630410" y="4430671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153140" y="4228106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90" name="Line 3"/>
          <p:cNvCxnSpPr/>
          <p:nvPr/>
        </p:nvCxnSpPr>
        <p:spPr>
          <a:xfrm>
            <a:off x="3656445" y="5335096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sp>
        <p:nvSpPr>
          <p:cNvPr id="91" name="文本框 90"/>
          <p:cNvSpPr txBox="1"/>
          <p:nvPr/>
        </p:nvSpPr>
        <p:spPr>
          <a:xfrm>
            <a:off x="4301923" y="5033286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aphicFrame>
        <p:nvGraphicFramePr>
          <p:cNvPr id="92" name="表格 91"/>
          <p:cNvGraphicFramePr>
            <a:graphicFrameLocks noGrp="1"/>
          </p:cNvGraphicFramePr>
          <p:nvPr>
            <p:custDataLst>
              <p:tags r:id="rId72"/>
            </p:custDataLst>
          </p:nvPr>
        </p:nvGraphicFramePr>
        <p:xfrm>
          <a:off x="6304713" y="4643713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3" name="组合 15"/>
          <p:cNvGrpSpPr/>
          <p:nvPr/>
        </p:nvGrpSpPr>
        <p:grpSpPr>
          <a:xfrm>
            <a:off x="6112967" y="5281715"/>
            <a:ext cx="1802726" cy="1018241"/>
            <a:chOff x="1859" y="5506"/>
            <a:chExt cx="2838" cy="1602"/>
          </a:xfrm>
        </p:grpSpPr>
        <p:grpSp>
          <p:nvGrpSpPr>
            <p:cNvPr id="94" name="组合 16"/>
            <p:cNvGrpSpPr/>
            <p:nvPr/>
          </p:nvGrpSpPr>
          <p:grpSpPr>
            <a:xfrm>
              <a:off x="2159" y="5936"/>
              <a:ext cx="2229" cy="732"/>
              <a:chOff x="2159" y="5936"/>
              <a:chExt cx="2229" cy="732"/>
            </a:xfrm>
          </p:grpSpPr>
          <p:grpSp>
            <p:nvGrpSpPr>
              <p:cNvPr id="95" name="组合 17"/>
              <p:cNvGrpSpPr/>
              <p:nvPr/>
            </p:nvGrpSpPr>
            <p:grpSpPr>
              <a:xfrm>
                <a:off x="2171" y="5936"/>
                <a:ext cx="2194" cy="728"/>
                <a:chOff x="2171" y="5936"/>
                <a:chExt cx="2194" cy="728"/>
              </a:xfrm>
            </p:grpSpPr>
            <p:cxnSp>
              <p:nvCxnSpPr>
                <p:cNvPr id="96" name="直接连接符 18"/>
                <p:cNvCxnSpPr/>
                <p:nvPr>
                  <p:custDataLst>
                    <p:tags r:id="rId73"/>
                  </p:custDataLst>
                </p:nvPr>
              </p:nvCxnSpPr>
              <p:spPr>
                <a:xfrm flipV="1">
                  <a:off x="2171" y="5940"/>
                  <a:ext cx="726" cy="72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7" name="直接连接符 19"/>
                <p:cNvCxnSpPr/>
                <p:nvPr>
                  <p:custDataLst>
                    <p:tags r:id="rId74"/>
                  </p:custDataLst>
                </p:nvPr>
              </p:nvCxnSpPr>
              <p:spPr>
                <a:xfrm>
                  <a:off x="2886" y="5936"/>
                  <a:ext cx="1479" cy="711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98" name="直接连接符 20"/>
              <p:cNvCxnSpPr/>
              <p:nvPr>
                <p:custDataLst>
                  <p:tags r:id="rId75"/>
                </p:custDataLst>
              </p:nvPr>
            </p:nvCxnSpPr>
            <p:spPr>
              <a:xfrm flipV="1">
                <a:off x="2159" y="6649"/>
                <a:ext cx="2229" cy="19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9" name="文本框 21"/>
            <p:cNvSpPr txBox="1"/>
            <p:nvPr>
              <p:custDataLst>
                <p:tags r:id="rId76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00" name="文本框 22"/>
            <p:cNvSpPr txBox="1"/>
            <p:nvPr>
              <p:custDataLst>
                <p:tags r:id="rId77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01" name="文本框 23"/>
            <p:cNvSpPr txBox="1"/>
            <p:nvPr>
              <p:custDataLst>
                <p:tags r:id="rId78"/>
              </p:custDataLst>
            </p:nvPr>
          </p:nvSpPr>
          <p:spPr>
            <a:xfrm>
              <a:off x="2742" y="550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-11430" y="1307465"/>
            <a:ext cx="115246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6797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2.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en-US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×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3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的正方形格点图中，有格点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ABC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和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DEF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，且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ABC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和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DEF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关于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indent="26797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某直线成轴对称，请在下面的图中，画出这样的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en-US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△</a:t>
            </a:r>
            <a:r>
              <a:rPr lang="en-US" altLang="zh-CN" sz="2400" i="1" dirty="0">
                <a:effectLst/>
                <a:latin typeface="Times New Roman" panose="02020603050405020304" charset="0"/>
                <a:ea typeface="微软雅黑" panose="020B0503020204020204" pitchFamily="34" charset="-122"/>
                <a:sym typeface="+mn-ea"/>
              </a:rPr>
              <a:t>DEF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.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graphicFrame>
        <p:nvGraphicFramePr>
          <p:cNvPr id="130" name="表格 129"/>
          <p:cNvGraphicFramePr>
            <a:graphicFrameLocks noGrp="1"/>
          </p:cNvGraphicFramePr>
          <p:nvPr>
            <p:custDataLst>
              <p:tags r:id="rId79"/>
            </p:custDataLst>
          </p:nvPr>
        </p:nvGraphicFramePr>
        <p:xfrm>
          <a:off x="8528483" y="4614503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31" name="组合 15"/>
          <p:cNvGrpSpPr/>
          <p:nvPr/>
        </p:nvGrpSpPr>
        <p:grpSpPr>
          <a:xfrm>
            <a:off x="8336737" y="5252505"/>
            <a:ext cx="1802726" cy="1018241"/>
            <a:chOff x="1859" y="5506"/>
            <a:chExt cx="2838" cy="1602"/>
          </a:xfrm>
        </p:grpSpPr>
        <p:grpSp>
          <p:nvGrpSpPr>
            <p:cNvPr id="132" name="组合 16"/>
            <p:cNvGrpSpPr/>
            <p:nvPr/>
          </p:nvGrpSpPr>
          <p:grpSpPr>
            <a:xfrm>
              <a:off x="2159" y="5936"/>
              <a:ext cx="2229" cy="732"/>
              <a:chOff x="2159" y="5936"/>
              <a:chExt cx="2229" cy="732"/>
            </a:xfrm>
          </p:grpSpPr>
          <p:grpSp>
            <p:nvGrpSpPr>
              <p:cNvPr id="133" name="组合 17"/>
              <p:cNvGrpSpPr/>
              <p:nvPr/>
            </p:nvGrpSpPr>
            <p:grpSpPr>
              <a:xfrm>
                <a:off x="2171" y="5936"/>
                <a:ext cx="2194" cy="728"/>
                <a:chOff x="2171" y="5936"/>
                <a:chExt cx="2194" cy="728"/>
              </a:xfrm>
            </p:grpSpPr>
            <p:cxnSp>
              <p:nvCxnSpPr>
                <p:cNvPr id="134" name="直接连接符 18"/>
                <p:cNvCxnSpPr/>
                <p:nvPr>
                  <p:custDataLst>
                    <p:tags r:id="rId80"/>
                  </p:custDataLst>
                </p:nvPr>
              </p:nvCxnSpPr>
              <p:spPr>
                <a:xfrm flipV="1">
                  <a:off x="2171" y="5940"/>
                  <a:ext cx="726" cy="72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" name="直接连接符 19"/>
                <p:cNvCxnSpPr/>
                <p:nvPr>
                  <p:custDataLst>
                    <p:tags r:id="rId81"/>
                  </p:custDataLst>
                </p:nvPr>
              </p:nvCxnSpPr>
              <p:spPr>
                <a:xfrm>
                  <a:off x="2886" y="5936"/>
                  <a:ext cx="1479" cy="711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36" name="直接连接符 20"/>
              <p:cNvCxnSpPr/>
              <p:nvPr>
                <p:custDataLst>
                  <p:tags r:id="rId82"/>
                </p:custDataLst>
              </p:nvPr>
            </p:nvCxnSpPr>
            <p:spPr>
              <a:xfrm flipV="1">
                <a:off x="2159" y="6649"/>
                <a:ext cx="2229" cy="19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7" name="文本框 21"/>
            <p:cNvSpPr txBox="1"/>
            <p:nvPr>
              <p:custDataLst>
                <p:tags r:id="rId83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38" name="文本框 22"/>
            <p:cNvSpPr txBox="1"/>
            <p:nvPr>
              <p:custDataLst>
                <p:tags r:id="rId84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39" name="文本框 23"/>
            <p:cNvSpPr txBox="1"/>
            <p:nvPr>
              <p:custDataLst>
                <p:tags r:id="rId85"/>
              </p:custDataLst>
            </p:nvPr>
          </p:nvSpPr>
          <p:spPr>
            <a:xfrm>
              <a:off x="2742" y="550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1" name="文本框 140"/>
          <p:cNvSpPr txBox="1"/>
          <p:nvPr>
            <p:custDataLst>
              <p:tags r:id="rId86"/>
            </p:custDataLst>
          </p:nvPr>
        </p:nvSpPr>
        <p:spPr>
          <a:xfrm>
            <a:off x="2067993" y="5902601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6660948" y="3537226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三、当堂练习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42511" y="1386085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9" grpId="0"/>
      <p:bldP spid="50" grpId="0"/>
      <p:bldP spid="27" grpId="0"/>
      <p:bldP spid="28" grpId="0"/>
      <p:bldP spid="57" grpId="0"/>
      <p:bldP spid="62" grpId="0"/>
      <p:bldP spid="63" grpId="0"/>
      <p:bldP spid="36" grpId="0"/>
      <p:bldP spid="39" grpId="0"/>
      <p:bldP spid="42" grpId="0"/>
      <p:bldP spid="68" grpId="0"/>
      <p:bldP spid="69" grpId="0"/>
      <p:bldP spid="88" grpId="0"/>
      <p:bldP spid="89" grpId="0"/>
      <p:bldP spid="91" grpId="0"/>
      <p:bldP spid="141" grpId="0"/>
      <p:bldP spid="1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cxnSp>
        <p:nvCxnSpPr>
          <p:cNvPr id="64" name="直接连接符 63"/>
          <p:cNvCxnSpPr/>
          <p:nvPr>
            <p:custDataLst>
              <p:tags r:id="rId2"/>
            </p:custDataLst>
          </p:nvPr>
        </p:nvCxnSpPr>
        <p:spPr>
          <a:xfrm flipH="1" flipV="1">
            <a:off x="689582" y="4836199"/>
            <a:ext cx="445135" cy="44958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Line 3"/>
          <p:cNvCxnSpPr/>
          <p:nvPr/>
        </p:nvCxnSpPr>
        <p:spPr>
          <a:xfrm flipV="1">
            <a:off x="472440" y="1821404"/>
            <a:ext cx="1773555" cy="1736090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sp>
        <p:nvSpPr>
          <p:cNvPr id="16" name="矩形 15"/>
          <p:cNvSpPr/>
          <p:nvPr/>
        </p:nvSpPr>
        <p:spPr>
          <a:xfrm>
            <a:off x="-49241" y="4880834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560638" y="1962824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28" name="组合 13"/>
          <p:cNvGrpSpPr/>
          <p:nvPr/>
        </p:nvGrpSpPr>
        <p:grpSpPr>
          <a:xfrm>
            <a:off x="2308541" y="2601560"/>
            <a:ext cx="1768182" cy="1051694"/>
            <a:chOff x="1764" y="5507"/>
            <a:chExt cx="2785" cy="1657"/>
          </a:xfrm>
        </p:grpSpPr>
        <p:grpSp>
          <p:nvGrpSpPr>
            <p:cNvPr id="17429" name="组合 9"/>
            <p:cNvGrpSpPr/>
            <p:nvPr/>
          </p:nvGrpSpPr>
          <p:grpSpPr>
            <a:xfrm>
              <a:off x="2160" y="5947"/>
              <a:ext cx="2219" cy="708"/>
              <a:chOff x="2160" y="5947"/>
              <a:chExt cx="2219" cy="708"/>
            </a:xfrm>
          </p:grpSpPr>
          <p:grpSp>
            <p:nvGrpSpPr>
              <p:cNvPr id="17430" name="组合 7"/>
              <p:cNvGrpSpPr/>
              <p:nvPr/>
            </p:nvGrpSpPr>
            <p:grpSpPr>
              <a:xfrm>
                <a:off x="2160" y="5947"/>
                <a:ext cx="2205" cy="708"/>
                <a:chOff x="2160" y="5947"/>
                <a:chExt cx="2205" cy="708"/>
              </a:xfrm>
            </p:grpSpPr>
            <p:cxnSp>
              <p:nvCxnSpPr>
                <p:cNvPr id="17431" name="直接连接符 5"/>
                <p:cNvCxnSpPr/>
                <p:nvPr>
                  <p:custDataLst>
                    <p:tags r:id="rId4"/>
                  </p:custDataLst>
                </p:nvPr>
              </p:nvCxnSpPr>
              <p:spPr>
                <a:xfrm flipV="1">
                  <a:off x="2160" y="5947"/>
                  <a:ext cx="751" cy="70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432" name="直接连接符 6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2891" y="5958"/>
                  <a:ext cx="1474" cy="689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433" name="直接连接符 8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2160" y="6648"/>
                <a:ext cx="2219" cy="5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34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1764" y="6584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</a:endParaRPr>
            </a:p>
          </p:txBody>
        </p:sp>
        <p:sp>
          <p:nvSpPr>
            <p:cNvPr id="17435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3919" y="6582"/>
              <a:ext cx="63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</a:endParaRPr>
            </a:p>
          </p:txBody>
        </p:sp>
        <p:sp>
          <p:nvSpPr>
            <p:cNvPr id="17436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2489" y="5507"/>
              <a:ext cx="52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4490403" y="1961871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55" name="组合 15"/>
          <p:cNvGrpSpPr/>
          <p:nvPr/>
        </p:nvGrpSpPr>
        <p:grpSpPr>
          <a:xfrm>
            <a:off x="4282782" y="2540756"/>
            <a:ext cx="1802726" cy="1083073"/>
            <a:chOff x="1859" y="5404"/>
            <a:chExt cx="2838" cy="1704"/>
          </a:xfrm>
        </p:grpSpPr>
        <p:grpSp>
          <p:nvGrpSpPr>
            <p:cNvPr id="17457" name="组合 17"/>
            <p:cNvGrpSpPr/>
            <p:nvPr/>
          </p:nvGrpSpPr>
          <p:grpSpPr>
            <a:xfrm>
              <a:off x="2155" y="5937"/>
              <a:ext cx="2204" cy="710"/>
              <a:chOff x="2155" y="5937"/>
              <a:chExt cx="2204" cy="710"/>
            </a:xfrm>
          </p:grpSpPr>
          <p:cxnSp>
            <p:nvCxnSpPr>
              <p:cNvPr id="17458" name="直接连接符 18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2155" y="5943"/>
                <a:ext cx="771" cy="70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59" name="直接连接符 19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2933" y="5937"/>
                <a:ext cx="1426" cy="71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61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62" name="文本框 22"/>
            <p:cNvSpPr txBox="1"/>
            <p:nvPr>
              <p:custDataLst>
                <p:tags r:id="rId14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63" name="文本框 23"/>
            <p:cNvSpPr txBox="1"/>
            <p:nvPr>
              <p:custDataLst>
                <p:tags r:id="rId15"/>
              </p:custDataLst>
            </p:nvPr>
          </p:nvSpPr>
          <p:spPr>
            <a:xfrm>
              <a:off x="2742" y="5404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25" name="表格 24"/>
          <p:cNvGraphicFramePr>
            <a:graphicFrameLocks noGrp="1"/>
          </p:cNvGraphicFramePr>
          <p:nvPr>
            <p:custDataLst>
              <p:tags r:id="rId16"/>
            </p:custDataLst>
          </p:nvPr>
        </p:nvGraphicFramePr>
        <p:xfrm>
          <a:off x="6404928" y="1972984"/>
          <a:ext cx="1400175" cy="1358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090"/>
                <a:gridCol w="467995"/>
                <a:gridCol w="466090"/>
              </a:tblGrid>
              <a:tr h="45275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339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275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482" name="组合 25"/>
          <p:cNvGrpSpPr/>
          <p:nvPr/>
        </p:nvGrpSpPr>
        <p:grpSpPr>
          <a:xfrm>
            <a:off x="6147754" y="2601067"/>
            <a:ext cx="1831011" cy="1027275"/>
            <a:chOff x="1756" y="5490"/>
            <a:chExt cx="2883" cy="1617"/>
          </a:xfrm>
        </p:grpSpPr>
        <p:grpSp>
          <p:nvGrpSpPr>
            <p:cNvPr id="17483" name="组合 26"/>
            <p:cNvGrpSpPr/>
            <p:nvPr/>
          </p:nvGrpSpPr>
          <p:grpSpPr>
            <a:xfrm>
              <a:off x="2160" y="5917"/>
              <a:ext cx="2205" cy="738"/>
              <a:chOff x="2160" y="5917"/>
              <a:chExt cx="2205" cy="738"/>
            </a:xfrm>
          </p:grpSpPr>
          <p:grpSp>
            <p:nvGrpSpPr>
              <p:cNvPr id="17484" name="组合 27"/>
              <p:cNvGrpSpPr/>
              <p:nvPr/>
            </p:nvGrpSpPr>
            <p:grpSpPr>
              <a:xfrm>
                <a:off x="2160" y="5917"/>
                <a:ext cx="2205" cy="738"/>
                <a:chOff x="2160" y="5917"/>
                <a:chExt cx="2205" cy="738"/>
              </a:xfrm>
            </p:grpSpPr>
            <p:cxnSp>
              <p:nvCxnSpPr>
                <p:cNvPr id="17485" name="直接连接符 28"/>
                <p:cNvCxnSpPr/>
                <p:nvPr>
                  <p:custDataLst>
                    <p:tags r:id="rId17"/>
                  </p:custDataLst>
                </p:nvPr>
              </p:nvCxnSpPr>
              <p:spPr>
                <a:xfrm flipV="1">
                  <a:off x="2160" y="5917"/>
                  <a:ext cx="739" cy="73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486" name="直接连接符 29"/>
                <p:cNvCxnSpPr/>
                <p:nvPr>
                  <p:custDataLst>
                    <p:tags r:id="rId18"/>
                  </p:custDataLst>
                </p:nvPr>
              </p:nvCxnSpPr>
              <p:spPr>
                <a:xfrm>
                  <a:off x="2884" y="5927"/>
                  <a:ext cx="1481" cy="72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487" name="直接连接符 30"/>
              <p:cNvCxnSpPr/>
              <p:nvPr>
                <p:custDataLst>
                  <p:tags r:id="rId19"/>
                </p:custDataLst>
              </p:nvPr>
            </p:nvCxnSpPr>
            <p:spPr>
              <a:xfrm flipV="1">
                <a:off x="2160" y="6647"/>
                <a:ext cx="2205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488" name="文本框 31"/>
            <p:cNvSpPr txBox="1"/>
            <p:nvPr>
              <p:custDataLst>
                <p:tags r:id="rId20"/>
              </p:custDataLst>
            </p:nvPr>
          </p:nvSpPr>
          <p:spPr>
            <a:xfrm>
              <a:off x="1756" y="6470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89" name="文本框 32"/>
            <p:cNvSpPr txBox="1"/>
            <p:nvPr>
              <p:custDataLst>
                <p:tags r:id="rId21"/>
              </p:custDataLst>
            </p:nvPr>
          </p:nvSpPr>
          <p:spPr>
            <a:xfrm>
              <a:off x="4131" y="6527"/>
              <a:ext cx="50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490" name="文本框 33"/>
            <p:cNvSpPr txBox="1"/>
            <p:nvPr>
              <p:custDataLst>
                <p:tags r:id="rId22"/>
              </p:custDataLst>
            </p:nvPr>
          </p:nvSpPr>
          <p:spPr>
            <a:xfrm>
              <a:off x="2483" y="5490"/>
              <a:ext cx="52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aphicFrame>
        <p:nvGraphicFramePr>
          <p:cNvPr id="21" name="表格 20"/>
          <p:cNvGraphicFramePr>
            <a:graphicFrameLocks noGrp="1"/>
          </p:cNvGraphicFramePr>
          <p:nvPr>
            <p:custDataLst>
              <p:tags r:id="rId23"/>
            </p:custDataLst>
          </p:nvPr>
        </p:nvGraphicFramePr>
        <p:xfrm>
          <a:off x="695960" y="1962506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509" name="组合 35"/>
          <p:cNvGrpSpPr/>
          <p:nvPr/>
        </p:nvGrpSpPr>
        <p:grpSpPr>
          <a:xfrm>
            <a:off x="453390" y="2545867"/>
            <a:ext cx="1786846" cy="1121846"/>
            <a:chOff x="1746" y="5456"/>
            <a:chExt cx="2813" cy="1765"/>
          </a:xfrm>
        </p:grpSpPr>
        <p:grpSp>
          <p:nvGrpSpPr>
            <p:cNvPr id="17510" name="组合 36"/>
            <p:cNvGrpSpPr/>
            <p:nvPr/>
          </p:nvGrpSpPr>
          <p:grpSpPr>
            <a:xfrm>
              <a:off x="2127" y="5956"/>
              <a:ext cx="2238" cy="739"/>
              <a:chOff x="2127" y="5956"/>
              <a:chExt cx="2238" cy="739"/>
            </a:xfrm>
          </p:grpSpPr>
          <p:grpSp>
            <p:nvGrpSpPr>
              <p:cNvPr id="17511" name="组合 37"/>
              <p:cNvGrpSpPr/>
              <p:nvPr/>
            </p:nvGrpSpPr>
            <p:grpSpPr>
              <a:xfrm>
                <a:off x="2127" y="5956"/>
                <a:ext cx="2228" cy="731"/>
                <a:chOff x="2127" y="5956"/>
                <a:chExt cx="2228" cy="731"/>
              </a:xfrm>
            </p:grpSpPr>
            <p:cxnSp>
              <p:nvCxnSpPr>
                <p:cNvPr id="17512" name="直接连接符 38"/>
                <p:cNvCxnSpPr/>
                <p:nvPr>
                  <p:custDataLst>
                    <p:tags r:id="rId24"/>
                  </p:custDataLst>
                </p:nvPr>
              </p:nvCxnSpPr>
              <p:spPr>
                <a:xfrm flipV="1">
                  <a:off x="2127" y="5956"/>
                  <a:ext cx="731" cy="731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513" name="直接连接符 39"/>
                <p:cNvCxnSpPr/>
                <p:nvPr>
                  <p:custDataLst>
                    <p:tags r:id="rId25"/>
                  </p:custDataLst>
                </p:nvPr>
              </p:nvCxnSpPr>
              <p:spPr>
                <a:xfrm>
                  <a:off x="2825" y="5962"/>
                  <a:ext cx="1530" cy="718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7514" name="直接连接符 40"/>
              <p:cNvCxnSpPr/>
              <p:nvPr>
                <p:custDataLst>
                  <p:tags r:id="rId26"/>
                </p:custDataLst>
              </p:nvPr>
            </p:nvCxnSpPr>
            <p:spPr>
              <a:xfrm>
                <a:off x="2136" y="6695"/>
                <a:ext cx="2229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515" name="文本框 41"/>
            <p:cNvSpPr txBox="1"/>
            <p:nvPr>
              <p:custDataLst>
                <p:tags r:id="rId27"/>
              </p:custDataLst>
            </p:nvPr>
          </p:nvSpPr>
          <p:spPr>
            <a:xfrm>
              <a:off x="1746" y="6642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516" name="文本框 42"/>
            <p:cNvSpPr txBox="1"/>
            <p:nvPr>
              <p:custDataLst>
                <p:tags r:id="rId28"/>
              </p:custDataLst>
            </p:nvPr>
          </p:nvSpPr>
          <p:spPr>
            <a:xfrm>
              <a:off x="4051" y="657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517" name="文本框 43"/>
            <p:cNvSpPr txBox="1"/>
            <p:nvPr>
              <p:custDataLst>
                <p:tags r:id="rId29"/>
              </p:custDataLst>
            </p:nvPr>
          </p:nvSpPr>
          <p:spPr>
            <a:xfrm>
              <a:off x="2619" y="545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45" name="直接连接符 44"/>
          <p:cNvCxnSpPr/>
          <p:nvPr>
            <p:custDataLst>
              <p:tags r:id="rId30"/>
            </p:custDataLst>
          </p:nvPr>
        </p:nvCxnSpPr>
        <p:spPr>
          <a:xfrm>
            <a:off x="708025" y="1975842"/>
            <a:ext cx="445135" cy="88646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" name="直接连接符 45"/>
          <p:cNvCxnSpPr/>
          <p:nvPr>
            <p:custDataLst>
              <p:tags r:id="rId31"/>
            </p:custDataLst>
          </p:nvPr>
        </p:nvCxnSpPr>
        <p:spPr>
          <a:xfrm flipV="1">
            <a:off x="698500" y="2864524"/>
            <a:ext cx="466725" cy="4680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直接连接符 46"/>
          <p:cNvCxnSpPr/>
          <p:nvPr>
            <p:custDataLst>
              <p:tags r:id="rId32"/>
            </p:custDataLst>
          </p:nvPr>
        </p:nvCxnSpPr>
        <p:spPr>
          <a:xfrm flipH="1" flipV="1">
            <a:off x="695960" y="1949807"/>
            <a:ext cx="0" cy="136842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文本框 21"/>
          <p:cNvSpPr txBox="1"/>
          <p:nvPr>
            <p:custDataLst>
              <p:tags r:id="rId33"/>
            </p:custDataLst>
          </p:nvPr>
        </p:nvSpPr>
        <p:spPr>
          <a:xfrm>
            <a:off x="715963" y="2651799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34"/>
            </p:custDataLst>
          </p:nvPr>
        </p:nvSpPr>
        <p:spPr>
          <a:xfrm>
            <a:off x="306388" y="3089314"/>
            <a:ext cx="465455" cy="3371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sz="16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r>
              <a:rPr lang="en-US" altLang="zh-CN" sz="16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 sz="16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35"/>
            </p:custDataLst>
          </p:nvPr>
        </p:nvSpPr>
        <p:spPr>
          <a:xfrm>
            <a:off x="494030" y="1599287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36"/>
            </p:custDataLst>
          </p:nvPr>
        </p:nvCxnSpPr>
        <p:spPr>
          <a:xfrm flipH="1" flipV="1">
            <a:off x="3966528" y="1962824"/>
            <a:ext cx="0" cy="136683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直接连接符 23"/>
          <p:cNvCxnSpPr/>
          <p:nvPr>
            <p:custDataLst>
              <p:tags r:id="rId37"/>
            </p:custDataLst>
          </p:nvPr>
        </p:nvCxnSpPr>
        <p:spPr>
          <a:xfrm flipV="1">
            <a:off x="3494088" y="1959337"/>
            <a:ext cx="475615" cy="47625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直接连接符 53"/>
          <p:cNvCxnSpPr/>
          <p:nvPr>
            <p:custDataLst>
              <p:tags r:id="rId38"/>
            </p:custDataLst>
          </p:nvPr>
        </p:nvCxnSpPr>
        <p:spPr>
          <a:xfrm>
            <a:off x="3505200" y="2418437"/>
            <a:ext cx="463550" cy="91503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文本框 26"/>
          <p:cNvSpPr txBox="1"/>
          <p:nvPr>
            <p:custDataLst>
              <p:tags r:id="rId39"/>
            </p:custDataLst>
          </p:nvPr>
        </p:nvSpPr>
        <p:spPr>
          <a:xfrm>
            <a:off x="3891280" y="3095347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3239453" y="2283499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41"/>
            </p:custDataLst>
          </p:nvPr>
        </p:nvSpPr>
        <p:spPr>
          <a:xfrm>
            <a:off x="3919855" y="1726287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58" name="直接连接符 57"/>
          <p:cNvCxnSpPr/>
          <p:nvPr>
            <p:custDataLst>
              <p:tags r:id="rId42"/>
            </p:custDataLst>
          </p:nvPr>
        </p:nvCxnSpPr>
        <p:spPr>
          <a:xfrm flipH="1" flipV="1">
            <a:off x="4490403" y="2416214"/>
            <a:ext cx="466090" cy="44386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直接连接符 28"/>
          <p:cNvCxnSpPr/>
          <p:nvPr>
            <p:custDataLst>
              <p:tags r:id="rId43"/>
            </p:custDataLst>
          </p:nvPr>
        </p:nvCxnSpPr>
        <p:spPr>
          <a:xfrm>
            <a:off x="4484370" y="2416214"/>
            <a:ext cx="1408430" cy="381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直接连接符 29"/>
          <p:cNvCxnSpPr/>
          <p:nvPr>
            <p:custDataLst>
              <p:tags r:id="rId44"/>
            </p:custDataLst>
          </p:nvPr>
        </p:nvCxnSpPr>
        <p:spPr>
          <a:xfrm flipV="1">
            <a:off x="4970463" y="2436534"/>
            <a:ext cx="918210" cy="42354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文本框 61"/>
          <p:cNvSpPr txBox="1"/>
          <p:nvPr/>
        </p:nvSpPr>
        <p:spPr>
          <a:xfrm>
            <a:off x="4188460" y="2166659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820410" y="2068869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45"/>
            </p:custDataLst>
          </p:nvPr>
        </p:nvCxnSpPr>
        <p:spPr>
          <a:xfrm flipH="1" flipV="1">
            <a:off x="7338378" y="2861667"/>
            <a:ext cx="471487" cy="47307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直接连接符 64"/>
          <p:cNvCxnSpPr/>
          <p:nvPr>
            <p:custDataLst>
              <p:tags r:id="rId46"/>
            </p:custDataLst>
          </p:nvPr>
        </p:nvCxnSpPr>
        <p:spPr>
          <a:xfrm flipV="1">
            <a:off x="6401753" y="2875954"/>
            <a:ext cx="936625" cy="455613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直接连接符 32"/>
          <p:cNvCxnSpPr/>
          <p:nvPr>
            <p:custDataLst>
              <p:tags r:id="rId47"/>
            </p:custDataLst>
          </p:nvPr>
        </p:nvCxnSpPr>
        <p:spPr>
          <a:xfrm flipV="1">
            <a:off x="6401753" y="3335059"/>
            <a:ext cx="141605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6030278" y="3020417"/>
            <a:ext cx="5003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7747635" y="3058199"/>
            <a:ext cx="474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(</a:t>
            </a:r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)</a:t>
            </a:r>
            <a:endParaRPr lang="en-US" altLang="zh-CN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7281863" y="2600999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44" name="Line 3"/>
          <p:cNvCxnSpPr/>
          <p:nvPr/>
        </p:nvCxnSpPr>
        <p:spPr>
          <a:xfrm flipH="1" flipV="1">
            <a:off x="2435860" y="1851249"/>
            <a:ext cx="1722120" cy="1661160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cxnSp>
        <p:nvCxnSpPr>
          <p:cNvPr id="51" name="Line 3"/>
          <p:cNvCxnSpPr/>
          <p:nvPr/>
        </p:nvCxnSpPr>
        <p:spPr>
          <a:xfrm>
            <a:off x="4098290" y="2862169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cxnSp>
        <p:nvCxnSpPr>
          <p:cNvPr id="70" name="Line 3"/>
          <p:cNvCxnSpPr/>
          <p:nvPr/>
        </p:nvCxnSpPr>
        <p:spPr>
          <a:xfrm flipV="1">
            <a:off x="7097395" y="1789019"/>
            <a:ext cx="9525" cy="173672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graphicFrame>
        <p:nvGraphicFramePr>
          <p:cNvPr id="40" name="表格 39"/>
          <p:cNvGraphicFramePr>
            <a:graphicFrameLocks noGrp="1"/>
          </p:cNvGraphicFramePr>
          <p:nvPr>
            <p:custDataLst>
              <p:tags r:id="rId51"/>
            </p:custDataLst>
          </p:nvPr>
        </p:nvGraphicFramePr>
        <p:xfrm>
          <a:off x="678787" y="3925926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1" name="组合 15"/>
          <p:cNvGrpSpPr/>
          <p:nvPr/>
        </p:nvGrpSpPr>
        <p:grpSpPr>
          <a:xfrm>
            <a:off x="487041" y="4499096"/>
            <a:ext cx="1802726" cy="1083073"/>
            <a:chOff x="1859" y="5404"/>
            <a:chExt cx="2838" cy="1704"/>
          </a:xfrm>
        </p:grpSpPr>
        <p:grpSp>
          <p:nvGrpSpPr>
            <p:cNvPr id="48" name="组合 16"/>
            <p:cNvGrpSpPr/>
            <p:nvPr/>
          </p:nvGrpSpPr>
          <p:grpSpPr>
            <a:xfrm>
              <a:off x="2146" y="5958"/>
              <a:ext cx="2242" cy="697"/>
              <a:chOff x="2146" y="5958"/>
              <a:chExt cx="2242" cy="697"/>
            </a:xfrm>
          </p:grpSpPr>
          <p:grpSp>
            <p:nvGrpSpPr>
              <p:cNvPr id="52" name="组合 17"/>
              <p:cNvGrpSpPr/>
              <p:nvPr/>
            </p:nvGrpSpPr>
            <p:grpSpPr>
              <a:xfrm>
                <a:off x="2160" y="5958"/>
                <a:ext cx="2205" cy="697"/>
                <a:chOff x="2160" y="5958"/>
                <a:chExt cx="2205" cy="697"/>
              </a:xfrm>
            </p:grpSpPr>
            <p:cxnSp>
              <p:nvCxnSpPr>
                <p:cNvPr id="53" name="直接连接符 18"/>
                <p:cNvCxnSpPr/>
                <p:nvPr>
                  <p:custDataLst>
                    <p:tags r:id="rId52"/>
                  </p:custDataLst>
                </p:nvPr>
              </p:nvCxnSpPr>
              <p:spPr>
                <a:xfrm flipV="1">
                  <a:off x="2160" y="5967"/>
                  <a:ext cx="731" cy="688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5" name="直接连接符 19"/>
                <p:cNvCxnSpPr/>
                <p:nvPr>
                  <p:custDataLst>
                    <p:tags r:id="rId53"/>
                  </p:custDataLst>
                </p:nvPr>
              </p:nvCxnSpPr>
              <p:spPr>
                <a:xfrm>
                  <a:off x="2891" y="5958"/>
                  <a:ext cx="1474" cy="689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6" name="直接连接符 20"/>
              <p:cNvCxnSpPr/>
              <p:nvPr>
                <p:custDataLst>
                  <p:tags r:id="rId54"/>
                </p:custDataLst>
              </p:nvPr>
            </p:nvCxnSpPr>
            <p:spPr>
              <a:xfrm flipV="1">
                <a:off x="2146" y="6649"/>
                <a:ext cx="2242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9" name="文本框 21"/>
            <p:cNvSpPr txBox="1"/>
            <p:nvPr>
              <p:custDataLst>
                <p:tags r:id="rId55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22"/>
            <p:cNvSpPr txBox="1"/>
            <p:nvPr>
              <p:custDataLst>
                <p:tags r:id="rId56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3"/>
            <p:cNvSpPr txBox="1"/>
            <p:nvPr>
              <p:custDataLst>
                <p:tags r:id="rId57"/>
              </p:custDataLst>
            </p:nvPr>
          </p:nvSpPr>
          <p:spPr>
            <a:xfrm>
              <a:off x="2742" y="5404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66" name="直接连接符 65"/>
          <p:cNvCxnSpPr/>
          <p:nvPr>
            <p:custDataLst>
              <p:tags r:id="rId58"/>
            </p:custDataLst>
          </p:nvPr>
        </p:nvCxnSpPr>
        <p:spPr>
          <a:xfrm>
            <a:off x="672754" y="4836199"/>
            <a:ext cx="1407795" cy="762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直接连接符 66"/>
          <p:cNvCxnSpPr/>
          <p:nvPr>
            <p:custDataLst>
              <p:tags r:id="rId59"/>
            </p:custDataLst>
          </p:nvPr>
        </p:nvCxnSpPr>
        <p:spPr>
          <a:xfrm flipV="1">
            <a:off x="1140432" y="4845724"/>
            <a:ext cx="949960" cy="45085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376844" y="4638079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9" name="文本框 68"/>
          <p:cNvSpPr txBox="1"/>
          <p:nvPr>
            <p:custDataLst>
              <p:tags r:id="rId61"/>
            </p:custDataLst>
          </p:nvPr>
        </p:nvSpPr>
        <p:spPr>
          <a:xfrm>
            <a:off x="2029114" y="4525049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71" name="Line 3"/>
          <p:cNvCxnSpPr/>
          <p:nvPr/>
        </p:nvCxnSpPr>
        <p:spPr>
          <a:xfrm>
            <a:off x="286674" y="5063714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graphicFrame>
        <p:nvGraphicFramePr>
          <p:cNvPr id="74" name="表格 73"/>
          <p:cNvGraphicFramePr>
            <a:graphicFrameLocks noGrp="1"/>
          </p:cNvGraphicFramePr>
          <p:nvPr>
            <p:custDataLst>
              <p:tags r:id="rId62"/>
            </p:custDataLst>
          </p:nvPr>
        </p:nvGraphicFramePr>
        <p:xfrm>
          <a:off x="2598508" y="3935451"/>
          <a:ext cx="1404620" cy="1368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995"/>
                <a:gridCol w="468630"/>
                <a:gridCol w="467995"/>
              </a:tblGrid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65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2000" i="1">
                        <a:latin typeface="Times New Roman" panose="02020603050405020304" charset="0"/>
                        <a:ea typeface="黑体" panose="02010609060101010101" pitchFamily="49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5" name="组合 15"/>
          <p:cNvGrpSpPr/>
          <p:nvPr/>
        </p:nvGrpSpPr>
        <p:grpSpPr>
          <a:xfrm>
            <a:off x="2406762" y="4573453"/>
            <a:ext cx="1802726" cy="1018241"/>
            <a:chOff x="1859" y="5506"/>
            <a:chExt cx="2838" cy="1602"/>
          </a:xfrm>
        </p:grpSpPr>
        <p:grpSp>
          <p:nvGrpSpPr>
            <p:cNvPr id="77" name="组合 16"/>
            <p:cNvGrpSpPr/>
            <p:nvPr/>
          </p:nvGrpSpPr>
          <p:grpSpPr>
            <a:xfrm>
              <a:off x="2146" y="5895"/>
              <a:ext cx="2242" cy="777"/>
              <a:chOff x="2146" y="5895"/>
              <a:chExt cx="2242" cy="777"/>
            </a:xfrm>
          </p:grpSpPr>
          <p:grpSp>
            <p:nvGrpSpPr>
              <p:cNvPr id="78" name="组合 17"/>
              <p:cNvGrpSpPr/>
              <p:nvPr/>
            </p:nvGrpSpPr>
            <p:grpSpPr>
              <a:xfrm>
                <a:off x="2154" y="5895"/>
                <a:ext cx="2210" cy="777"/>
                <a:chOff x="2154" y="5895"/>
                <a:chExt cx="2210" cy="777"/>
              </a:xfrm>
            </p:grpSpPr>
            <p:cxnSp>
              <p:nvCxnSpPr>
                <p:cNvPr id="79" name="直接连接符 18"/>
                <p:cNvCxnSpPr/>
                <p:nvPr>
                  <p:custDataLst>
                    <p:tags r:id="rId63"/>
                  </p:custDataLst>
                </p:nvPr>
              </p:nvCxnSpPr>
              <p:spPr>
                <a:xfrm flipV="1">
                  <a:off x="2154" y="5895"/>
                  <a:ext cx="760" cy="77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0" name="直接连接符 19"/>
                <p:cNvCxnSpPr/>
                <p:nvPr>
                  <p:custDataLst>
                    <p:tags r:id="rId64"/>
                  </p:custDataLst>
                </p:nvPr>
              </p:nvCxnSpPr>
              <p:spPr>
                <a:xfrm>
                  <a:off x="2845" y="5895"/>
                  <a:ext cx="1519" cy="752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81" name="直接连接符 20"/>
              <p:cNvCxnSpPr/>
              <p:nvPr>
                <p:custDataLst>
                  <p:tags r:id="rId65"/>
                </p:custDataLst>
              </p:nvPr>
            </p:nvCxnSpPr>
            <p:spPr>
              <a:xfrm flipV="1">
                <a:off x="2146" y="6649"/>
                <a:ext cx="2242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2" name="文本框 21"/>
            <p:cNvSpPr txBox="1"/>
            <p:nvPr>
              <p:custDataLst>
                <p:tags r:id="rId66"/>
              </p:custDataLst>
            </p:nvPr>
          </p:nvSpPr>
          <p:spPr>
            <a:xfrm>
              <a:off x="1859" y="6529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A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2"/>
            <p:cNvSpPr txBox="1"/>
            <p:nvPr>
              <p:custDataLst>
                <p:tags r:id="rId67"/>
              </p:custDataLst>
            </p:nvPr>
          </p:nvSpPr>
          <p:spPr>
            <a:xfrm>
              <a:off x="4189" y="6470"/>
              <a:ext cx="50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B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84" name="文本框 23"/>
            <p:cNvSpPr txBox="1"/>
            <p:nvPr>
              <p:custDataLst>
                <p:tags r:id="rId68"/>
              </p:custDataLst>
            </p:nvPr>
          </p:nvSpPr>
          <p:spPr>
            <a:xfrm>
              <a:off x="2742" y="5506"/>
              <a:ext cx="528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>
                  <a:latin typeface="Times New Roman" panose="02020603050405020304" charset="0"/>
                  <a:ea typeface="黑体" panose="02010609060101010101" pitchFamily="49" charset="-122"/>
                  <a:sym typeface="宋体" panose="02010600030101010101" pitchFamily="2" charset="-122"/>
                </a:rPr>
                <a:t>C</a:t>
              </a:r>
              <a:endParaRPr lang="en-US" altLang="zh-CN" i="1"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85" name="直接连接符 84"/>
          <p:cNvCxnSpPr/>
          <p:nvPr>
            <p:custDataLst>
              <p:tags r:id="rId69"/>
            </p:custDataLst>
          </p:nvPr>
        </p:nvCxnSpPr>
        <p:spPr>
          <a:xfrm flipH="1" flipV="1">
            <a:off x="2606128" y="3937039"/>
            <a:ext cx="445135" cy="44958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直接连接符 85"/>
          <p:cNvCxnSpPr/>
          <p:nvPr>
            <p:custDataLst>
              <p:tags r:id="rId70"/>
            </p:custDataLst>
          </p:nvPr>
        </p:nvCxnSpPr>
        <p:spPr>
          <a:xfrm flipV="1">
            <a:off x="2589300" y="3926244"/>
            <a:ext cx="1406525" cy="952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直接连接符 86"/>
          <p:cNvCxnSpPr/>
          <p:nvPr>
            <p:custDataLst>
              <p:tags r:id="rId71"/>
            </p:custDataLst>
          </p:nvPr>
        </p:nvCxnSpPr>
        <p:spPr>
          <a:xfrm flipV="1">
            <a:off x="3054438" y="3942754"/>
            <a:ext cx="942340" cy="45656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" name="文本框 87"/>
          <p:cNvSpPr txBox="1"/>
          <p:nvPr/>
        </p:nvSpPr>
        <p:spPr>
          <a:xfrm>
            <a:off x="2318155" y="3708439"/>
            <a:ext cx="3479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D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919625" y="3642399"/>
            <a:ext cx="411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E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90" name="Line 3"/>
          <p:cNvCxnSpPr/>
          <p:nvPr/>
        </p:nvCxnSpPr>
        <p:spPr>
          <a:xfrm>
            <a:off x="2344190" y="4623659"/>
            <a:ext cx="2080895" cy="635"/>
          </a:xfrm>
          <a:prstGeom prst="line">
            <a:avLst/>
          </a:prstGeom>
          <a:noFill/>
          <a:ln w="19050">
            <a:solidFill>
              <a:srgbClr val="002060"/>
            </a:solidFill>
            <a:miter lim="800000"/>
          </a:ln>
        </p:spPr>
      </p:cxnSp>
      <p:sp>
        <p:nvSpPr>
          <p:cNvPr id="91" name="文本框 90"/>
          <p:cNvSpPr txBox="1"/>
          <p:nvPr/>
        </p:nvSpPr>
        <p:spPr>
          <a:xfrm>
            <a:off x="2989668" y="4311054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41" name="文本框 140"/>
          <p:cNvSpPr txBox="1"/>
          <p:nvPr>
            <p:custDataLst>
              <p:tags r:id="rId72"/>
            </p:custDataLst>
          </p:nvPr>
        </p:nvSpPr>
        <p:spPr>
          <a:xfrm>
            <a:off x="984857" y="5205769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4856163" y="2829599"/>
            <a:ext cx="3225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sym typeface="宋体" panose="02010600030101010101" pitchFamily="2" charset="-122"/>
              </a:rPr>
              <a:t>F</a:t>
            </a:r>
            <a:endParaRPr lang="en-US" altLang="zh-CN" i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" name="思想气泡: 云 78"/>
          <p:cNvSpPr/>
          <p:nvPr/>
        </p:nvSpPr>
        <p:spPr>
          <a:xfrm flipH="1">
            <a:off x="4471035" y="3777615"/>
            <a:ext cx="3277235" cy="1767205"/>
          </a:xfrm>
          <a:prstGeom prst="cloudCallout">
            <a:avLst>
              <a:gd name="adj1" fmla="val 51033"/>
              <a:gd name="adj2" fmla="val -41342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此题从已知的角度和前面的题目对比有何不同？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三、当堂练习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15010" y="1359898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8" name="矩形 7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思想气泡: 云 78"/>
          <p:cNvSpPr/>
          <p:nvPr/>
        </p:nvSpPr>
        <p:spPr>
          <a:xfrm flipH="1">
            <a:off x="4470400" y="3790315"/>
            <a:ext cx="3277235" cy="1767205"/>
          </a:xfrm>
          <a:prstGeom prst="cloudCallout">
            <a:avLst>
              <a:gd name="adj1" fmla="val 51033"/>
              <a:gd name="adj2" fmla="val -41342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若把这几幅图分类，该如何分类？分几类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？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9" grpId="0"/>
      <p:bldP spid="50" grpId="0"/>
      <p:bldP spid="27" grpId="0"/>
      <p:bldP spid="28" grpId="0"/>
      <p:bldP spid="57" grpId="0"/>
      <p:bldP spid="62" grpId="0"/>
      <p:bldP spid="63" grpId="0"/>
      <p:bldP spid="36" grpId="0"/>
      <p:bldP spid="39" grpId="0"/>
      <p:bldP spid="42" grpId="0"/>
      <p:bldP spid="68" grpId="0"/>
      <p:bldP spid="69" grpId="0"/>
      <p:bldP spid="88" grpId="0"/>
      <p:bldP spid="89" grpId="0"/>
      <p:bldP spid="91" grpId="0"/>
      <p:bldP spid="141" grpId="0"/>
      <p:bldP spid="142" grpId="0"/>
      <p:bldP spid="3" grpId="0" bldLvl="0" animBg="1"/>
      <p:bldP spid="3" grpId="1" animBg="1"/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8890" y="4773930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408" y="3282950"/>
            <a:ext cx="1531620" cy="1565275"/>
          </a:xfrm>
          <a:prstGeom prst="rect">
            <a:avLst/>
          </a:prstGeom>
        </p:spPr>
      </p:pic>
      <p:sp>
        <p:nvSpPr>
          <p:cNvPr id="14" name="TextBox 3"/>
          <p:cNvSpPr txBox="1"/>
          <p:nvPr>
            <p:custDataLst>
              <p:tags r:id="rId3"/>
            </p:custDataLst>
          </p:nvPr>
        </p:nvSpPr>
        <p:spPr bwMode="auto">
          <a:xfrm>
            <a:off x="507365" y="1929130"/>
            <a:ext cx="3534699" cy="460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第一类：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对称轴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水平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”</a:t>
            </a:r>
            <a:endParaRPr lang="en-US" altLang="zh-CN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8" name="TextBox 3"/>
          <p:cNvSpPr txBox="1"/>
          <p:nvPr>
            <p:custDataLst>
              <p:tags r:id="rId4"/>
            </p:custDataLst>
          </p:nvPr>
        </p:nvSpPr>
        <p:spPr bwMode="auto">
          <a:xfrm>
            <a:off x="542925" y="3654425"/>
            <a:ext cx="3499139" cy="460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第二类：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对称轴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竖直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”</a:t>
            </a:r>
            <a:endParaRPr lang="en-US" altLang="zh-CN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20" name="TextBox 3"/>
          <p:cNvSpPr txBox="1"/>
          <p:nvPr>
            <p:custDataLst>
              <p:tags r:id="rId5"/>
            </p:custDataLst>
          </p:nvPr>
        </p:nvSpPr>
        <p:spPr bwMode="auto">
          <a:xfrm>
            <a:off x="542925" y="5254625"/>
            <a:ext cx="3499139" cy="460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第三类：</a:t>
            </a:r>
            <a:r>
              <a:rPr lang="zh-CN" altLang="en-US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对称轴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倾斜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”</a:t>
            </a:r>
            <a:endParaRPr lang="en-US" altLang="zh-CN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858" y="1457960"/>
            <a:ext cx="4658995" cy="151828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4758" y="4646930"/>
            <a:ext cx="3067050" cy="1638300"/>
          </a:xfrm>
          <a:prstGeom prst="rect">
            <a:avLst/>
          </a:prstGeom>
        </p:spPr>
      </p:pic>
      <p:sp>
        <p:nvSpPr>
          <p:cNvPr id="34" name="右箭头 33"/>
          <p:cNvSpPr/>
          <p:nvPr>
            <p:custDataLst>
              <p:tags r:id="rId8"/>
            </p:custDataLst>
          </p:nvPr>
        </p:nvSpPr>
        <p:spPr bwMode="auto">
          <a:xfrm rot="5400000">
            <a:off x="1929130" y="2840990"/>
            <a:ext cx="936625" cy="3606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右箭头 34"/>
          <p:cNvSpPr/>
          <p:nvPr>
            <p:custDataLst>
              <p:tags r:id="rId9"/>
            </p:custDataLst>
          </p:nvPr>
        </p:nvSpPr>
        <p:spPr bwMode="auto">
          <a:xfrm>
            <a:off x="4044371" y="2016125"/>
            <a:ext cx="504190" cy="2844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右箭头 36"/>
          <p:cNvSpPr/>
          <p:nvPr>
            <p:custDataLst>
              <p:tags r:id="rId10"/>
            </p:custDataLst>
          </p:nvPr>
        </p:nvSpPr>
        <p:spPr bwMode="auto">
          <a:xfrm>
            <a:off x="4045985" y="3733165"/>
            <a:ext cx="504190" cy="28448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右箭头 37"/>
          <p:cNvSpPr/>
          <p:nvPr>
            <p:custDataLst>
              <p:tags r:id="rId11"/>
            </p:custDataLst>
          </p:nvPr>
        </p:nvSpPr>
        <p:spPr bwMode="auto">
          <a:xfrm rot="5400000">
            <a:off x="1929130" y="4542155"/>
            <a:ext cx="936625" cy="36068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" name="右箭头 101"/>
          <p:cNvSpPr/>
          <p:nvPr>
            <p:custDataLst>
              <p:tags r:id="rId12"/>
            </p:custDataLst>
          </p:nvPr>
        </p:nvSpPr>
        <p:spPr bwMode="auto">
          <a:xfrm>
            <a:off x="4045985" y="5350510"/>
            <a:ext cx="504190" cy="2844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三、当堂练习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42511" y="1360685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8" name="矩形 7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8" grpId="0" bldLvl="0" animBg="1"/>
      <p:bldP spid="20" grpId="0" bldLvl="0" animBg="1"/>
      <p:bldP spid="34" grpId="0" bldLvl="0" animBg="1"/>
      <p:bldP spid="35" grpId="0" bldLvl="0" animBg="1"/>
      <p:bldP spid="37" grpId="0" bldLvl="0" animBg="1"/>
      <p:bldP spid="38" grpId="0" bldLvl="0" animBg="1"/>
      <p:bldP spid="10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三、当堂练习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8" name="矩形 7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15010" y="1359898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623695"/>
            <a:ext cx="5573395" cy="1594485"/>
          </a:xfrm>
          <a:prstGeom prst="rect">
            <a:avLst/>
          </a:prstGeom>
        </p:spPr>
      </p:pic>
      <p:sp>
        <p:nvSpPr>
          <p:cNvPr id="13" name="思想气泡: 云 78"/>
          <p:cNvSpPr/>
          <p:nvPr/>
        </p:nvSpPr>
        <p:spPr>
          <a:xfrm>
            <a:off x="5550535" y="1792605"/>
            <a:ext cx="3563620" cy="1593850"/>
          </a:xfrm>
          <a:prstGeom prst="cloudCallout">
            <a:avLst>
              <a:gd name="adj1" fmla="val -70457"/>
              <a:gd name="adj2" fmla="val 1916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你画出了</a:t>
            </a: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几幅图？</a:t>
            </a:r>
            <a:r>
              <a:rPr lang="en-US" altLang="zh-CN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altLang="zh-CN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l"/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怎么想到的？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25" y="3469640"/>
            <a:ext cx="5410200" cy="2732405"/>
          </a:xfrm>
          <a:prstGeom prst="rect">
            <a:avLst/>
          </a:prstGeom>
        </p:spPr>
      </p:pic>
      <p:sp>
        <p:nvSpPr>
          <p:cNvPr id="15" name="思想气泡: 云 78"/>
          <p:cNvSpPr/>
          <p:nvPr/>
        </p:nvSpPr>
        <p:spPr>
          <a:xfrm>
            <a:off x="5643245" y="4518025"/>
            <a:ext cx="3360420" cy="1581150"/>
          </a:xfrm>
          <a:prstGeom prst="cloudCallout">
            <a:avLst>
              <a:gd name="adj1" fmla="val -79456"/>
              <a:gd name="adj2" fmla="val -46026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None/>
            </a:pPr>
            <a:r>
              <a:rPr lang="zh-CN" altLang="en-US" sz="24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怎样才能不重、不漏地画出所有图形？</a:t>
            </a:r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08965" y="3380740"/>
            <a:ext cx="4646930" cy="0"/>
          </a:xfrm>
          <a:prstGeom prst="line">
            <a:avLst/>
          </a:prstGeom>
          <a:ln w="15875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1" name="TextBox 2"/>
          <p:cNvSpPr txBox="1"/>
          <p:nvPr>
            <p:custDataLst>
              <p:tags r:id="rId2"/>
            </p:custDataLst>
          </p:nvPr>
        </p:nvSpPr>
        <p:spPr bwMode="auto">
          <a:xfrm>
            <a:off x="598170" y="2204085"/>
            <a:ext cx="825500" cy="1523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作轴</a:t>
            </a:r>
            <a:b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</a:b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图形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32" name="TextBox 3"/>
          <p:cNvSpPr txBox="1"/>
          <p:nvPr>
            <p:custDataLst>
              <p:tags r:id="rId3"/>
            </p:custDataLst>
          </p:nvPr>
        </p:nvSpPr>
        <p:spPr bwMode="auto">
          <a:xfrm>
            <a:off x="1697038" y="2225517"/>
            <a:ext cx="1402080" cy="460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作图原理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33" name="TextBox 19"/>
          <p:cNvSpPr txBox="1"/>
          <p:nvPr>
            <p:custDataLst>
              <p:tags r:id="rId4"/>
            </p:custDataLst>
          </p:nvPr>
        </p:nvSpPr>
        <p:spPr bwMode="auto">
          <a:xfrm>
            <a:off x="1697197" y="3217387"/>
            <a:ext cx="1402080" cy="460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作图步骤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 bwMode="auto">
          <a:xfrm>
            <a:off x="3092450" y="2288540"/>
            <a:ext cx="572770" cy="3606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endParaRPr lang="zh-CN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6"/>
            </p:custDataLst>
          </p:nvPr>
        </p:nvSpPr>
        <p:spPr bwMode="auto">
          <a:xfrm>
            <a:off x="3100705" y="3281680"/>
            <a:ext cx="565150" cy="3606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endParaRPr lang="zh-CN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37" name="左大括号 36"/>
          <p:cNvSpPr/>
          <p:nvPr>
            <p:custDataLst>
              <p:tags r:id="rId7"/>
            </p:custDataLst>
          </p:nvPr>
        </p:nvSpPr>
        <p:spPr bwMode="auto">
          <a:xfrm>
            <a:off x="1423035" y="2435860"/>
            <a:ext cx="274320" cy="1079500"/>
          </a:xfrm>
          <a:prstGeom prst="leftBrace">
            <a:avLst>
              <a:gd name="adj1" fmla="val 0"/>
              <a:gd name="adj2" fmla="val 50000"/>
            </a:avLst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" name="矩形: 圆角 66"/>
          <p:cNvSpPr txBox="1"/>
          <p:nvPr>
            <p:custDataLst>
              <p:tags r:id="rId8"/>
            </p:custDataLst>
          </p:nvPr>
        </p:nvSpPr>
        <p:spPr bwMode="auto">
          <a:xfrm>
            <a:off x="3667760" y="3227705"/>
            <a:ext cx="3410585" cy="48196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“找”</a:t>
            </a:r>
            <a:r>
              <a:rPr lang="zh-CN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端点、顶点等点</a:t>
            </a:r>
            <a:endParaRPr lang="zh-CN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54" name="矩形: 圆角 66"/>
          <p:cNvSpPr txBox="1"/>
          <p:nvPr>
            <p:custDataLst>
              <p:tags r:id="rId9"/>
            </p:custDataLst>
          </p:nvPr>
        </p:nvSpPr>
        <p:spPr bwMode="auto">
          <a:xfrm>
            <a:off x="7029450" y="3218815"/>
            <a:ext cx="2346325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numCol="1" spcCol="0" rtlCol="0" fromWordArt="0" anchor="ctr" anchorCtr="0" forceAA="0" compatLnSpc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</a:t>
            </a: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作</a:t>
            </a: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”</a:t>
            </a:r>
            <a:r>
              <a:rPr 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对称点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55" name="矩形: 圆角 66"/>
          <p:cNvSpPr txBox="1"/>
          <p:nvPr>
            <p:custDataLst>
              <p:tags r:id="rId10"/>
            </p:custDataLst>
          </p:nvPr>
        </p:nvSpPr>
        <p:spPr bwMode="auto">
          <a:xfrm>
            <a:off x="9220835" y="3199765"/>
            <a:ext cx="2164080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numCol="1" spcCol="0" rtlCol="0" fromWordArt="0" anchor="ctr" anchorCtr="0" forceAA="0" compatLnSpc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“</a:t>
            </a: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连</a:t>
            </a:r>
            <a:r>
              <a:rPr 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”</a:t>
            </a:r>
            <a:r>
              <a:rPr lang="zh-CN" sz="2400" b="1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对称点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40" name="矩形: 圆角 66"/>
          <p:cNvSpPr txBox="1"/>
          <p:nvPr>
            <p:custDataLst>
              <p:tags r:id="rId11"/>
            </p:custDataLst>
          </p:nvPr>
        </p:nvSpPr>
        <p:spPr bwMode="auto">
          <a:xfrm>
            <a:off x="3668395" y="2217420"/>
            <a:ext cx="5024120" cy="49085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 vert="horz" wrap="none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对称轴是对称点连线的垂直平分线</a:t>
            </a:r>
            <a:endParaRPr lang="zh-CN" sz="2400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50" name="矩形: 圆角 66"/>
          <p:cNvSpPr/>
          <p:nvPr>
            <p:custDataLst>
              <p:tags r:id="rId12"/>
            </p:custDataLst>
          </p:nvPr>
        </p:nvSpPr>
        <p:spPr>
          <a:xfrm>
            <a:off x="2747010" y="5664200"/>
            <a:ext cx="1867535" cy="45974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转化与化归</a:t>
            </a:r>
            <a:endParaRPr lang="zh-CN" altLang="en-US" sz="2400" kern="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5" name="矩形: 圆角 66"/>
          <p:cNvSpPr/>
          <p:nvPr>
            <p:custDataLst>
              <p:tags r:id="rId13"/>
            </p:custDataLst>
          </p:nvPr>
        </p:nvSpPr>
        <p:spPr>
          <a:xfrm>
            <a:off x="5012055" y="5666755"/>
            <a:ext cx="1666240" cy="490855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分类讨论</a:t>
            </a:r>
            <a:endParaRPr lang="zh-CN" altLang="en-US" sz="2400" kern="1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6" name="矩形: 圆角 66"/>
          <p:cNvSpPr/>
          <p:nvPr>
            <p:custDataLst>
              <p:tags r:id="rId14"/>
            </p:custDataLst>
          </p:nvPr>
        </p:nvSpPr>
        <p:spPr>
          <a:xfrm>
            <a:off x="7147560" y="5666740"/>
            <a:ext cx="2227580" cy="490855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kern="10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从特殊到一般</a:t>
            </a:r>
            <a:endParaRPr lang="zh-CN" altLang="en-US" sz="2400" kern="1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TextBox 3"/>
          <p:cNvSpPr txBox="1"/>
          <p:nvPr>
            <p:custDataLst>
              <p:tags r:id="rId15"/>
            </p:custDataLst>
          </p:nvPr>
        </p:nvSpPr>
        <p:spPr bwMode="auto">
          <a:xfrm>
            <a:off x="1423035" y="4611370"/>
            <a:ext cx="1631315" cy="822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点的对称</a:t>
            </a:r>
            <a:endParaRPr lang="zh-CN" altLang="en-US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元素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2" name="TextBox 3"/>
          <p:cNvSpPr txBox="1"/>
          <p:nvPr>
            <p:custDataLst>
              <p:tags r:id="rId16"/>
            </p:custDataLst>
          </p:nvPr>
        </p:nvSpPr>
        <p:spPr bwMode="auto">
          <a:xfrm>
            <a:off x="4468495" y="4611370"/>
            <a:ext cx="1631315" cy="822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线</a:t>
            </a:r>
            <a:r>
              <a:rPr lang="zh-CN" altLang="en-US" sz="2400" dirty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的对称</a:t>
            </a:r>
            <a:endParaRPr lang="zh-CN" altLang="en-US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组合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4" name="TextBox 3"/>
          <p:cNvSpPr txBox="1"/>
          <p:nvPr>
            <p:custDataLst>
              <p:tags r:id="rId17"/>
            </p:custDataLst>
          </p:nvPr>
        </p:nvSpPr>
        <p:spPr bwMode="auto">
          <a:xfrm>
            <a:off x="7450455" y="4611370"/>
            <a:ext cx="3171825" cy="822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txBody>
          <a:bodyPr vert="horz" wrap="none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06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三角形等</a:t>
            </a:r>
            <a:r>
              <a:rPr lang="zh-CN" altLang="en-US" sz="2400" kern="100" dirty="0">
                <a:solidFill>
                  <a:srgbClr val="00206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图形</a:t>
            </a:r>
            <a:r>
              <a:rPr lang="zh-CN" altLang="en-US" sz="2400" dirty="0">
                <a:solidFill>
                  <a:srgbClr val="00206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的对称</a:t>
            </a:r>
            <a:endParaRPr lang="zh-CN" altLang="en-US" sz="2400" b="1" dirty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lvl="0" algn="ctr"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图形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6" name="右箭头 5"/>
          <p:cNvSpPr/>
          <p:nvPr>
            <p:custDataLst>
              <p:tags r:id="rId18"/>
            </p:custDataLst>
          </p:nvPr>
        </p:nvSpPr>
        <p:spPr bwMode="auto">
          <a:xfrm>
            <a:off x="3092450" y="4883785"/>
            <a:ext cx="1315085" cy="3841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右箭头 6"/>
          <p:cNvSpPr/>
          <p:nvPr>
            <p:custDataLst>
              <p:tags r:id="rId19"/>
            </p:custDataLst>
          </p:nvPr>
        </p:nvSpPr>
        <p:spPr bwMode="auto">
          <a:xfrm>
            <a:off x="6122670" y="4883785"/>
            <a:ext cx="1315085" cy="3841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9095" y="828040"/>
            <a:ext cx="3013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42511" y="1386085"/>
            <a:ext cx="2245995" cy="12065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79800" y="916716"/>
            <a:ext cx="445481" cy="469613"/>
            <a:chOff x="2121873" y="1511588"/>
            <a:chExt cx="445481" cy="469613"/>
          </a:xfrm>
        </p:grpSpPr>
        <p:sp>
          <p:nvSpPr>
            <p:cNvPr id="15" name="矩形 14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852619" y="1299845"/>
            <a:ext cx="274955" cy="583565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79705" y="1647825"/>
            <a:ext cx="2278450" cy="419100"/>
            <a:chOff x="10898" y="4220"/>
            <a:chExt cx="3797" cy="660"/>
          </a:xfrm>
        </p:grpSpPr>
        <p:sp>
          <p:nvSpPr>
            <p:cNvPr id="13" name="矩形: 圆角 80"/>
            <p:cNvSpPr/>
            <p:nvPr/>
          </p:nvSpPr>
          <p:spPr>
            <a:xfrm>
              <a:off x="11240" y="4220"/>
              <a:ext cx="3346" cy="65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898" y="4223"/>
              <a:ext cx="3797" cy="6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 </a:t>
              </a: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一、</a:t>
              </a: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知识回顾</a:t>
              </a:r>
              <a:endPara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9705" y="4018915"/>
            <a:ext cx="2279127" cy="421005"/>
            <a:chOff x="11007" y="4220"/>
            <a:chExt cx="3682" cy="663"/>
          </a:xfrm>
        </p:grpSpPr>
        <p:sp>
          <p:nvSpPr>
            <p:cNvPr id="38" name="矩形: 圆角 80"/>
            <p:cNvSpPr/>
            <p:nvPr/>
          </p:nvSpPr>
          <p:spPr>
            <a:xfrm>
              <a:off x="11240" y="4220"/>
              <a:ext cx="3346" cy="65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007" y="4226"/>
              <a:ext cx="3682" cy="6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</a:t>
              </a: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二、研究路径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9705" y="5664200"/>
            <a:ext cx="2279847" cy="419735"/>
            <a:chOff x="10879" y="4220"/>
            <a:chExt cx="3828" cy="661"/>
          </a:xfrm>
        </p:grpSpPr>
        <p:sp>
          <p:nvSpPr>
            <p:cNvPr id="53" name="矩形: 圆角 80"/>
            <p:cNvSpPr/>
            <p:nvPr/>
          </p:nvSpPr>
          <p:spPr>
            <a:xfrm>
              <a:off x="11240" y="4220"/>
              <a:ext cx="3346" cy="655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0879" y="4224"/>
              <a:ext cx="3828" cy="6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  </a:t>
              </a: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三、</a:t>
              </a:r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+mn-ea"/>
                </a:rPr>
                <a:t>思想方法</a:t>
              </a:r>
              <a:endParaRPr lang="zh-CN" altLang="en-US" sz="2400" b="1" dirty="0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 bldLvl="0" animBg="1"/>
      <p:bldP spid="32" grpId="0" bldLvl="0" animBg="1"/>
      <p:bldP spid="35" grpId="0" bldLvl="0" animBg="1"/>
      <p:bldP spid="36" grpId="0" bldLvl="0" animBg="1"/>
      <p:bldP spid="37" grpId="0" bldLvl="0" animBg="1"/>
      <p:bldP spid="39" grpId="0" bldLvl="0" animBg="1"/>
      <p:bldP spid="54" grpId="0" bldLvl="0" animBg="1"/>
      <p:bldP spid="55" grpId="0" bldLvl="0" animBg="1"/>
      <p:bldP spid="40" grpId="0" bldLvl="0" animBg="1"/>
      <p:bldP spid="50" grpId="0" bldLvl="0" animBg="1"/>
      <p:bldP spid="65" grpId="0" bldLvl="0" animBg="1"/>
      <p:bldP spid="66" grpId="0" bldLvl="0" animBg="1"/>
      <p:bldP spid="14" grpId="0" bldLvl="0" animBg="1"/>
      <p:bldP spid="2" grpId="0" bldLvl="0" animBg="1"/>
      <p:bldP spid="4" grpId="0" bldLvl="0" animBg="1"/>
      <p:bldP spid="6" grpId="0" bldLvl="0" animBg="1"/>
      <p:bldP spid="7" grpId="0" bldLvl="0" animBg="1"/>
      <p:bldP spid="33" grpId="1" animBg="1"/>
      <p:bldP spid="3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8352" y="1040456"/>
            <a:ext cx="31216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五、课后作业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03162" y="1603993"/>
            <a:ext cx="2173605" cy="3810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179165" y="1153571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78463" y="1959729"/>
            <a:ext cx="7934960" cy="15843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266700" algn="just">
              <a:lnSpc>
                <a:spcPct val="150000"/>
              </a:lnSpc>
            </a:pPr>
            <a:r>
              <a:rPr lang="zh-CN" altLang="zh-CN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（一）</a:t>
            </a:r>
            <a:r>
              <a:rPr lang="zh-CN" altLang="en-US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基础作业</a:t>
            </a:r>
            <a:endParaRPr lang="zh-CN" altLang="en-US" sz="2400" b="1" kern="100" dirty="0">
              <a:solidFill>
                <a:srgbClr val="AE0203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en-US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 </a:t>
            </a:r>
            <a:r>
              <a:rPr lang="en-US" altLang="zh-CN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  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教科书第</a:t>
            </a:r>
            <a:r>
              <a:rPr lang="en-US" altLang="zh-CN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128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页习题</a:t>
            </a:r>
            <a:r>
              <a:rPr lang="en-US" altLang="zh-CN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9.1 B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组第</a:t>
            </a:r>
            <a:r>
              <a:rPr lang="en-US" altLang="zh-CN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6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题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endParaRPr lang="zh-CN" altLang="en-US" sz="2400" kern="1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5775" y="3544054"/>
            <a:ext cx="7934960" cy="15843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266700" algn="just">
              <a:lnSpc>
                <a:spcPct val="150000"/>
              </a:lnSpc>
            </a:pPr>
            <a:r>
              <a:rPr lang="zh-CN" altLang="en-US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（二）拓展作业</a:t>
            </a:r>
            <a:endParaRPr lang="zh-CN" altLang="en-US" sz="2400" b="1" kern="100" dirty="0">
              <a:solidFill>
                <a:srgbClr val="AE0203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  <a:p>
            <a:pPr indent="266700" algn="just">
              <a:lnSpc>
                <a:spcPct val="150000"/>
              </a:lnSpc>
            </a:pPr>
            <a:r>
              <a:rPr lang="en-US" altLang="zh-CN" sz="2400" b="1" kern="100" dirty="0">
                <a:solidFill>
                  <a:srgbClr val="AE0203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  </a:t>
            </a:r>
            <a:r>
              <a:rPr lang="en-US" altLang="zh-CN" sz="2400" b="1" kern="100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请尝试作出一些你喜欢的复杂的轴对称图形．</a:t>
            </a:r>
            <a:endParaRPr lang="en-US" altLang="zh-CN" sz="2400" b="1" kern="100" dirty="0">
              <a:solidFill>
                <a:schemeClr val="tx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1517"/>
</p:tagLst>
</file>

<file path=ppt/tags/tag2.xml><?xml version="1.0" encoding="utf-8"?>
<p:tagLst xmlns:p="http://schemas.openxmlformats.org/presentationml/2006/main">
  <p:tag name="AS_UNIQUEID" val="1529"/>
</p:tagLst>
</file>

<file path=ppt/tags/tag3.xml><?xml version="1.0" encoding="utf-8"?>
<p:tagLst xmlns:p="http://schemas.openxmlformats.org/presentationml/2006/main">
  <p:tag name="AS_UNIQUEID" val="1529"/>
</p:tagLst>
</file>

<file path=ppt/tags/tag4.xml><?xml version="1.0" encoding="utf-8"?>
<p:tagLst xmlns:p="http://schemas.openxmlformats.org/presentationml/2006/main">
  <p:tag name="KSO_WM_DIAGRAM_VIRTUALLY_FRAME" val="{&quot;height&quot;:242.81535433070866,&quot;left&quot;:61.59984251968503,&quot;top&quot;:146.99551181102362,&quot;width&quot;:605.4314173228346}"/>
</p:tagLst>
</file>

<file path=ppt/tags/tag5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6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7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8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9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0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  <p:tag name="KSO_WM_UNIT_TABLE_BEAUTIFY" val="smartTable{6fde2385-4373-42b1-b082-60d0d29136b9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UNIT_TABLE_BEAUTIFY" val="smartTable{ca20b16b-e93d-4976-bac1-70e7995e64f8}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  <p:tag name="KSO_WM_UNIT_TABLE_BEAUTIFY" val="smartTable{f8f48b9c-2a1e-4c9c-a23c-01815237f54a}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  <p:tag name="KSO_WM_UNIT_TABLE_BEAUTIFY" val="smartTable{d27318c0-b568-4387-a219-271748bbd198}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  <p:tag name="KSO_WM_UNIT_TABLE_BEAUTIFY" val="smartTable{169a0f23-8244-404e-bfc9-4c8a4b33ade6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  <p:tag name="KSO_WM_UNIT_TABLE_BEAUTIFY" val="smartTable{b085ee20-e0f3-4cc7-8392-9615d3b87193}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  <p:tag name="KSO_WM_UNIT_TABLE_BEAUTIFY" val="smartTable{67775e68-23e6-47bb-b09a-432ed23f4373}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  <p:tag name="KSO_WM_UNIT_TABLE_BEAUTIFY" val="smartTable{67775e68-23e6-47bb-b09a-432ed23f4373}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  <p:tag name="KSO_WM_UNIT_TABLE_BEAUTIFY" val="smartTable{6fde2385-4373-42b1-b082-60d0d29136b9}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  <p:tag name="KSO_WM_UNIT_TABLE_BEAUTIFY" val="smartTable{ca20b16b-e93d-4976-bac1-70e7995e64f8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  <p:tag name="KSO_WM_UNIT_TABLE_BEAUTIFY" val="smartTable{f8f48b9c-2a1e-4c9c-a23c-01815237f54a}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  <p:tag name="KSO_WM_UNIT_TABLE_BEAUTIFY" val="smartTable{d27318c0-b568-4387-a219-271748bbd198}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  <p:tag name="KSO_WM_UNIT_TABLE_BEAUTIFY" val="smartTable{169a0f23-8244-404e-bfc9-4c8a4b33ade6}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  <p:tag name="KSO_WM_UNIT_TABLE_BEAUTIFY" val="smartTable{b085ee20-e0f3-4cc7-8392-9615d3b87193}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AS_UNIQUEID" val="420"/>
  <p:tag name="KSO_WM_DIAGRAM_VIRTUALLY_FRAME" val="{&quot;height&quot;:312.1,&quot;left&quot;:39.95,&quot;top&quot;:137.9,&quot;width&quot;:355.15}"/>
</p:tagLst>
</file>

<file path=ppt/tags/tag168.xml><?xml version="1.0" encoding="utf-8"?>
<p:tagLst xmlns:p="http://schemas.openxmlformats.org/presentationml/2006/main">
  <p:tag name="AS_UNIQUEID" val="420"/>
  <p:tag name="KSO_WM_DIAGRAM_VIRTUALLY_FRAME" val="{&quot;height&quot;:312.1,&quot;left&quot;:39.95,&quot;top&quot;:137.9,&quot;width&quot;:355.15}"/>
</p:tagLst>
</file>

<file path=ppt/tags/tag169.xml><?xml version="1.0" encoding="utf-8"?>
<p:tagLst xmlns:p="http://schemas.openxmlformats.org/presentationml/2006/main">
  <p:tag name="AS_UNIQUEID" val="420"/>
  <p:tag name="KSO_WM_DIAGRAM_VIRTUALLY_FRAME" val="{&quot;height&quot;:312.1,&quot;left&quot;:39.95,&quot;top&quot;:137.9,&quot;width&quot;:355.15}"/>
</p:tagLst>
</file>

<file path=ppt/tags/tag170.xml><?xml version="1.0" encoding="utf-8"?>
<p:tagLst xmlns:p="http://schemas.openxmlformats.org/presentationml/2006/main">
  <p:tag name="AS_UNIQUEID" val="424"/>
  <p:tag name="KSO_WM_DIAGRAM_VIRTUALLY_FRAME" val="{&quot;height&quot;:312.1,&quot;left&quot;:39.95,&quot;top&quot;:137.9,&quot;width&quot;:355.15}"/>
</p:tagLst>
</file>

<file path=ppt/tags/tag171.xml><?xml version="1.0" encoding="utf-8"?>
<p:tagLst xmlns:p="http://schemas.openxmlformats.org/presentationml/2006/main">
  <p:tag name="AS_UNIQUEID" val="424"/>
  <p:tag name="KSO_WM_DIAGRAM_VIRTUALLY_FRAME" val="{&quot;height&quot;:312.1,&quot;left&quot;:39.95,&quot;top&quot;:137.9,&quot;width&quot;:355.15}"/>
</p:tagLst>
</file>

<file path=ppt/tags/tag172.xml><?xml version="1.0" encoding="utf-8"?>
<p:tagLst xmlns:p="http://schemas.openxmlformats.org/presentationml/2006/main">
  <p:tag name="AS_UNIQUEID" val="424"/>
  <p:tag name="KSO_WM_DIAGRAM_VIRTUALLY_FRAME" val="{&quot;height&quot;:312.1,&quot;left&quot;:39.95,&quot;top&quot;:137.9,&quot;width&quot;:355.15}"/>
</p:tagLst>
</file>

<file path=ppt/tags/tag173.xml><?xml version="1.0" encoding="utf-8"?>
<p:tagLst xmlns:p="http://schemas.openxmlformats.org/presentationml/2006/main">
  <p:tag name="AS_UNIQUEID" val="424"/>
  <p:tag name="KSO_WM_DIAGRAM_VIRTUALLY_FRAME" val="{&quot;height&quot;:312.1,&quot;left&quot;:39.95,&quot;top&quot;:137.9,&quot;width&quot;:355.15}"/>
</p:tagLst>
</file>

<file path=ppt/tags/tag174.xml><?xml version="1.0" encoding="utf-8"?>
<p:tagLst xmlns:p="http://schemas.openxmlformats.org/presentationml/2006/main">
  <p:tag name="AS_UNIQUEID" val="424"/>
  <p:tag name="KSO_WM_DIAGRAM_VIRTUALLY_FRAME" val="{&quot;height&quot;:312.1,&quot;left&quot;:39.95,&quot;top&quot;:137.9,&quot;width&quot;:355.15}"/>
</p:tagLst>
</file>

<file path=ppt/tags/tag175.xml><?xml version="1.0" encoding="utf-8"?>
<p:tagLst xmlns:p="http://schemas.openxmlformats.org/presentationml/2006/main">
  <p:tag name="AS_UNIQUEID" val="419"/>
</p:tagLst>
</file>

<file path=ppt/tags/tag176.xml><?xml version="1.0" encoding="utf-8"?>
<p:tagLst xmlns:p="http://schemas.openxmlformats.org/presentationml/2006/main">
  <p:tag name="AS_UNIQUEID" val="420"/>
</p:tagLst>
</file>

<file path=ppt/tags/tag177.xml><?xml version="1.0" encoding="utf-8"?>
<p:tagLst xmlns:p="http://schemas.openxmlformats.org/presentationml/2006/main">
  <p:tag name="AS_UNIQUEID" val="421"/>
</p:tagLst>
</file>

<file path=ppt/tags/tag178.xml><?xml version="1.0" encoding="utf-8"?>
<p:tagLst xmlns:p="http://schemas.openxmlformats.org/presentationml/2006/main">
  <p:tag name="AS_UNIQUEID" val="423"/>
</p:tagLst>
</file>

<file path=ppt/tags/tag179.xml><?xml version="1.0" encoding="utf-8"?>
<p:tagLst xmlns:p="http://schemas.openxmlformats.org/presentationml/2006/main">
  <p:tag name="AS_UNIQUEID" val="424"/>
</p:tagLst>
</file>

<file path=ppt/tags/tag180.xml><?xml version="1.0" encoding="utf-8"?>
<p:tagLst xmlns:p="http://schemas.openxmlformats.org/presentationml/2006/main">
  <p:tag name="AS_UNIQUEID" val="425"/>
</p:tagLst>
</file>

<file path=ppt/tags/tag181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2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3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4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5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6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7.xml><?xml version="1.0" encoding="utf-8"?>
<p:tagLst xmlns:p="http://schemas.openxmlformats.org/presentationml/2006/main">
  <p:tag name="KSO_WM_DIAGRAM_VIRTUALLY_FRAME" val="{&quot;height&quot;:282.80354330708667,&quot;left&quot;:146.28929133858267,&quot;top&quot;:190.93960629921256,&quot;width&quot;:650.686377952756}"/>
</p:tagLst>
</file>

<file path=ppt/tags/tag188.xml><?xml version="1.0" encoding="utf-8"?>
<p:tagLst xmlns:p="http://schemas.openxmlformats.org/presentationml/2006/main">
  <p:tag name="AS_UNIQUEID" val="420"/>
  <p:tag name="KSO_WM_DIAGRAM_VIRTUALLY_FRAME" val="{&quot;height&quot;:304.1,&quot;left&quot;:39.95,&quot;top&quot;:137.9,&quot;width&quot;:355.15}"/>
</p:tagLst>
</file>

<file path=ppt/tags/tag189.xml><?xml version="1.0" encoding="utf-8"?>
<p:tagLst xmlns:p="http://schemas.openxmlformats.org/presentationml/2006/main">
  <p:tag name="AS_UNIQUEID" val="420"/>
  <p:tag name="KSO_WM_DIAGRAM_VIRTUALLY_FRAME" val="{&quot;height&quot;:304.1,&quot;left&quot;:39.95,&quot;top&quot;:137.9,&quot;width&quot;:355.15}"/>
</p:tagLst>
</file>

<file path=ppt/tags/tag190.xml><?xml version="1.0" encoding="utf-8"?>
<p:tagLst xmlns:p="http://schemas.openxmlformats.org/presentationml/2006/main">
  <p:tag name="AS_UNIQUEID" val="420"/>
  <p:tag name="KSO_WM_DIAGRAM_VIRTUALLY_FRAME" val="{&quot;height&quot;:304.1,&quot;left&quot;:39.95,&quot;top&quot;:137.9,&quot;width&quot;:355.15}"/>
</p:tagLst>
</file>

<file path=ppt/tags/tag191.xml><?xml version="1.0" encoding="utf-8"?>
<p:tagLst xmlns:p="http://schemas.openxmlformats.org/presentationml/2006/main">
  <p:tag name="AS_UNIQUEID" val="423"/>
</p:tagLst>
</file>

<file path=ppt/tags/tag192.xml><?xml version="1.0" encoding="utf-8"?>
<p:tagLst xmlns:p="http://schemas.openxmlformats.org/presentationml/2006/main">
  <p:tag name="AS_UNIQUEID" val="423"/>
</p:tagLst>
</file>

<file path=ppt/tags/tag193.xml><?xml version="1.0" encoding="utf-8"?>
<p:tagLst xmlns:p="http://schemas.openxmlformats.org/presentationml/2006/main">
  <p:tag name="RESOURCE_RECORD_KEY" val="{&quot;13&quot;:[4364912]}"/>
  <p:tag name="resource_record_key" val="{&quot;13&quot;:[4364912,4364881]}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2393</Words>
  <Application>WPS 演示</Application>
  <PresentationFormat>宽屏</PresentationFormat>
  <Paragraphs>608</Paragraphs>
  <Slides>18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Times New Roman</vt:lpstr>
      <vt:lpstr>Arial Unicode MS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開訫/hx玫瑰</cp:lastModifiedBy>
  <cp:revision>387</cp:revision>
  <dcterms:created xsi:type="dcterms:W3CDTF">2020-02-05T11:17:00Z</dcterms:created>
  <dcterms:modified xsi:type="dcterms:W3CDTF">2025-10-10T04:19:49Z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B04AF04249C049ADA6817A041735CDEB_13</vt:lpwstr>
  </property>
  <property fmtid="{D5CDD505-2E9C-101B-9397-08002B2CF9AE}" pid="3" name="KSOProductBuildVer">
    <vt:lpwstr>2052-12.1.0.21915</vt:lpwstr>
  </property>
</Properties>
</file>