
<file path=[Content_Types].xml><?xml version="1.0" encoding="utf-8"?>
<Types xmlns="http://schemas.openxmlformats.org/package/2006/content-types">
  <Default Extension="jpeg" ContentType="image/jpeg"/>
  <Default Extension="JPG" ContentType="image/.jpg"/>
  <Default Extension="png" ContentType="image/png"/>
  <Default Extension="tiff" ContentType="image/tiff"/>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751" r:id="rId5"/>
    <p:sldId id="260" r:id="rId6"/>
    <p:sldId id="752" r:id="rId7"/>
    <p:sldId id="753" r:id="rId8"/>
    <p:sldId id="754" r:id="rId9"/>
    <p:sldId id="580" r:id="rId10"/>
    <p:sldId id="625" r:id="rId11"/>
    <p:sldId id="742" r:id="rId12"/>
    <p:sldId id="762" r:id="rId13"/>
    <p:sldId id="711" r:id="rId14"/>
    <p:sldId id="717" r:id="rId15"/>
    <p:sldId id="746" r:id="rId16"/>
    <p:sldId id="757" r:id="rId17"/>
    <p:sldId id="758" r:id="rId18"/>
    <p:sldId id="703" r:id="rId19"/>
    <p:sldId id="741" r:id="rId20"/>
    <p:sldId id="759" r:id="rId21"/>
    <p:sldId id="748" r:id="rId22"/>
    <p:sldId id="749" r:id="rId23"/>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1" userDrawn="1">
          <p15:clr>
            <a:srgbClr val="A4A3A4"/>
          </p15:clr>
        </p15:guide>
        <p15:guide id="2" pos="379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1" clrIdx="0"/>
  <p:cmAuthor id="539926676" name="作者" initials="A" lastIdx="0" clrIdx="10"/>
  <p:cmAuthor id="3" name="ZhangS" initials="Z" lastIdx="1" clrIdx="2"/>
  <p:cmAuthor id="0" name="HJZX010" initials="" lastIdx="0" clrIdx="0"/>
  <p:cmAuthor id="4" name="王习习" initials="王" lastIdx="2" clrIdx="0"/>
  <p:cmAuthor id="7" name="Taylor Hartwell" initials="TH [6]"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86" d="100"/>
          <a:sy n="86" d="100"/>
        </p:scale>
        <p:origin x="514" y="62"/>
      </p:cViewPr>
      <p:guideLst>
        <p:guide orient="horz" pos="2211"/>
        <p:guide pos="3791"/>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76.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txBox="1">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nvPr>
        </p:nvSpPr>
        <p:spPr/>
      </p:sp>
      <p:sp>
        <p:nvSpPr>
          <p:cNvPr id="3" name="文本占位符 2"/>
          <p:cNvSpPr txBox="1"/>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nvPr>
        </p:nvSpPr>
        <p:spPr/>
      </p:sp>
      <p:sp>
        <p:nvSpPr>
          <p:cNvPr id="3" name="文本占位符 2"/>
          <p:cNvSpPr txBox="1"/>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ChangeArrowheads="1"/>
          </p:cNvSpPr>
          <p:nvPr>
            <p:ph type="sldImg" idx="4294967295"/>
          </p:nvPr>
        </p:nvSpPr>
        <p:spPr>
          <a:xfrm>
            <a:off x="1141413" y="754063"/>
            <a:ext cx="4391025" cy="3294062"/>
          </a:xfrm>
        </p:spPr>
      </p:sp>
      <p:sp>
        <p:nvSpPr>
          <p:cNvPr id="14338" name="文本占位符 2"/>
          <p:cNvSpPr>
            <a:spLocks noGrp="1" noChangeArrowheads="1"/>
          </p:cNvSpPr>
          <p:nvPr>
            <p:ph type="body" idx="4294967295"/>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7" name="矩形 6"/>
          <p:cNvSpPr/>
          <p:nvPr userDrawn="1"/>
        </p:nvSpPr>
        <p:spPr>
          <a:xfrm>
            <a:off x="-635" y="0"/>
            <a:ext cx="12192635" cy="58166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8" name="矩形 7"/>
          <p:cNvSpPr/>
          <p:nvPr userDrawn="1"/>
        </p:nvSpPr>
        <p:spPr>
          <a:xfrm>
            <a:off x="235010" y="121191"/>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p>
        </p:txBody>
      </p:sp>
      <p:sp>
        <p:nvSpPr>
          <p:cNvPr id="9" name="矩形 8"/>
          <p:cNvSpPr/>
          <p:nvPr userDrawn="1"/>
        </p:nvSpPr>
        <p:spPr>
          <a:xfrm>
            <a:off x="384130" y="266501"/>
            <a:ext cx="216000" cy="216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 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pic>
        <p:nvPicPr>
          <p:cNvPr id="104" name="图片 103"/>
          <p:cNvPicPr>
            <a:picLocks noChangeAspect="1"/>
          </p:cNvPicPr>
          <p:nvPr userDrawn="1"/>
        </p:nvPicPr>
        <p:blipFill>
          <a:blip r:embed="rId2"/>
          <a:stretch>
            <a:fillRect/>
          </a:stretch>
        </p:blipFill>
        <p:spPr>
          <a:xfrm>
            <a:off x="-172" y="0"/>
            <a:ext cx="12187263" cy="6858000"/>
          </a:xfrm>
          <a:prstGeom prst="rect">
            <a:avLst/>
          </a:prstGeom>
        </p:spPr>
      </p:pic>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file:///D:\qq&#25991;&#20214;\712321467\Image\C2C\Image2\%7b75232B38-A165-1FB7-499C-2E1C792CACB5%7d.png" TargetMode="External"/><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pic>
        <p:nvPicPr>
          <p:cNvPr id="7" name="图片 6" descr="11"/>
          <p:cNvPicPr>
            <a:picLocks noChangeAspect="1"/>
          </p:cNvPicPr>
          <p:nvPr userDrawn="1"/>
        </p:nvPicPr>
        <p:blipFill>
          <a:blip r:embed="rId13"/>
          <a:stretch>
            <a:fillRect/>
          </a:stretch>
        </p:blipFill>
        <p:spPr>
          <a:xfrm>
            <a:off x="0" y="0"/>
            <a:ext cx="12192000" cy="6856730"/>
          </a:xfrm>
          <a:prstGeom prst="rect">
            <a:avLst/>
          </a:prstGeom>
        </p:spPr>
      </p:pic>
      <p:pic>
        <p:nvPicPr>
          <p:cNvPr id="8" name="图片 1073743875" descr="学科网 zxxk.com"/>
          <p:cNvPicPr>
            <a:picLocks noChangeAspect="1"/>
          </p:cNvPicPr>
          <p:nvPr/>
        </p:nvPicPr>
        <p:blipFill>
          <a:blip r:embed="rId14" r:link="rId15"/>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GIF"/><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image" Target="../media/image5.GIF"/></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image" Target="../media/image9.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image" Target="../media/image10.png"/><Relationship Id="rId5" Type="http://schemas.openxmlformats.org/officeDocument/2006/relationships/tags" Target="../tags/tag10.xml"/><Relationship Id="rId4" Type="http://schemas.openxmlformats.org/officeDocument/2006/relationships/image" Target="../media/image11.png"/><Relationship Id="rId3" Type="http://schemas.openxmlformats.org/officeDocument/2006/relationships/tags" Target="../tags/tag9.xml"/><Relationship Id="rId2" Type="http://schemas.openxmlformats.org/officeDocument/2006/relationships/tags" Target="../tags/tag8.xml"/><Relationship Id="rId12" Type="http://schemas.openxmlformats.org/officeDocument/2006/relationships/slideLayout" Target="../slideLayouts/slideLayout1.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4" Type="http://schemas.openxmlformats.org/officeDocument/2006/relationships/notesSlide" Target="../notesSlides/notesSlide2.xml"/><Relationship Id="rId43" Type="http://schemas.openxmlformats.org/officeDocument/2006/relationships/slideLayout" Target="../slideLayouts/slideLayout1.xml"/><Relationship Id="rId42" Type="http://schemas.openxmlformats.org/officeDocument/2006/relationships/tags" Target="../tags/tag56.xml"/><Relationship Id="rId41" Type="http://schemas.openxmlformats.org/officeDocument/2006/relationships/tags" Target="../tags/tag55.xml"/><Relationship Id="rId40" Type="http://schemas.openxmlformats.org/officeDocument/2006/relationships/tags" Target="../tags/tag54.xml"/><Relationship Id="rId4" Type="http://schemas.openxmlformats.org/officeDocument/2006/relationships/tags" Target="../tags/tag19.xml"/><Relationship Id="rId39" Type="http://schemas.openxmlformats.org/officeDocument/2006/relationships/image" Target="../media/image13.tiff"/><Relationship Id="rId38" Type="http://schemas.openxmlformats.org/officeDocument/2006/relationships/tags" Target="../tags/tag53.xml"/><Relationship Id="rId37" Type="http://schemas.openxmlformats.org/officeDocument/2006/relationships/tags" Target="../tags/tag52.xml"/><Relationship Id="rId36" Type="http://schemas.openxmlformats.org/officeDocument/2006/relationships/tags" Target="../tags/tag51.xml"/><Relationship Id="rId35" Type="http://schemas.openxmlformats.org/officeDocument/2006/relationships/tags" Target="../tags/tag50.xml"/><Relationship Id="rId34" Type="http://schemas.openxmlformats.org/officeDocument/2006/relationships/tags" Target="../tags/tag49.xml"/><Relationship Id="rId33" Type="http://schemas.openxmlformats.org/officeDocument/2006/relationships/tags" Target="../tags/tag48.xml"/><Relationship Id="rId32" Type="http://schemas.openxmlformats.org/officeDocument/2006/relationships/tags" Target="../tags/tag47.xml"/><Relationship Id="rId31" Type="http://schemas.openxmlformats.org/officeDocument/2006/relationships/tags" Target="../tags/tag46.xml"/><Relationship Id="rId30" Type="http://schemas.openxmlformats.org/officeDocument/2006/relationships/tags" Target="../tags/tag45.xml"/><Relationship Id="rId3" Type="http://schemas.openxmlformats.org/officeDocument/2006/relationships/tags" Target="../tags/tag18.xml"/><Relationship Id="rId29" Type="http://schemas.openxmlformats.org/officeDocument/2006/relationships/tags" Target="../tags/tag44.xml"/><Relationship Id="rId28" Type="http://schemas.openxmlformats.org/officeDocument/2006/relationships/tags" Target="../tags/tag43.xml"/><Relationship Id="rId27" Type="http://schemas.openxmlformats.org/officeDocument/2006/relationships/tags" Target="../tags/tag42.xml"/><Relationship Id="rId26" Type="http://schemas.openxmlformats.org/officeDocument/2006/relationships/tags" Target="../tags/tag41.xml"/><Relationship Id="rId25" Type="http://schemas.openxmlformats.org/officeDocument/2006/relationships/tags" Target="../tags/tag40.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17.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2" Type="http://schemas.openxmlformats.org/officeDocument/2006/relationships/slideLayout" Target="../slideLayouts/slideLayout1.xml"/><Relationship Id="rId21" Type="http://schemas.openxmlformats.org/officeDocument/2006/relationships/tags" Target="../tags/tag77.xml"/><Relationship Id="rId20" Type="http://schemas.openxmlformats.org/officeDocument/2006/relationships/tags" Target="../tags/tag76.xml"/><Relationship Id="rId2" Type="http://schemas.openxmlformats.org/officeDocument/2006/relationships/tags" Target="../tags/tag58.xml"/><Relationship Id="rId19" Type="http://schemas.openxmlformats.org/officeDocument/2006/relationships/tags" Target="../tags/tag75.xml"/><Relationship Id="rId18" Type="http://schemas.openxmlformats.org/officeDocument/2006/relationships/tags" Target="../tags/tag74.xml"/><Relationship Id="rId17" Type="http://schemas.openxmlformats.org/officeDocument/2006/relationships/tags" Target="../tags/tag73.xml"/><Relationship Id="rId16" Type="http://schemas.openxmlformats.org/officeDocument/2006/relationships/tags" Target="../tags/tag72.xml"/><Relationship Id="rId15" Type="http://schemas.openxmlformats.org/officeDocument/2006/relationships/tags" Target="../tags/tag71.xml"/><Relationship Id="rId14" Type="http://schemas.openxmlformats.org/officeDocument/2006/relationships/tags" Target="../tags/tag70.xml"/><Relationship Id="rId13" Type="http://schemas.openxmlformats.org/officeDocument/2006/relationships/tags" Target="../tags/tag69.xml"/><Relationship Id="rId12" Type="http://schemas.openxmlformats.org/officeDocument/2006/relationships/tags" Target="../tags/tag68.xml"/><Relationship Id="rId11" Type="http://schemas.openxmlformats.org/officeDocument/2006/relationships/tags" Target="../tags/tag67.xml"/><Relationship Id="rId10" Type="http://schemas.openxmlformats.org/officeDocument/2006/relationships/tags" Target="../tags/tag66.xml"/><Relationship Id="rId1" Type="http://schemas.openxmlformats.org/officeDocument/2006/relationships/tags" Target="../tags/tag57.xml"/></Relationships>
</file>

<file path=ppt/slides/_rels/slide9.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2" Type="http://schemas.openxmlformats.org/officeDocument/2006/relationships/slideLayout" Target="../slideLayouts/slideLayout2.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tags" Target="../tags/tag78.xml"/></Relationships>
</file>

<file path=ppt/slides/_rels/slide10.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3" Type="http://schemas.openxmlformats.org/officeDocument/2006/relationships/tags" Target="../tags/tag91.xml"/><Relationship Id="rId20" Type="http://schemas.openxmlformats.org/officeDocument/2006/relationships/slideLayout" Target="../slideLayouts/slideLayout2.xml"/><Relationship Id="rId2" Type="http://schemas.openxmlformats.org/officeDocument/2006/relationships/tags" Target="../tags/tag90.xml"/><Relationship Id="rId19" Type="http://schemas.openxmlformats.org/officeDocument/2006/relationships/tags" Target="../tags/tag107.xml"/><Relationship Id="rId18" Type="http://schemas.openxmlformats.org/officeDocument/2006/relationships/tags" Target="../tags/tag106.xml"/><Relationship Id="rId17" Type="http://schemas.openxmlformats.org/officeDocument/2006/relationships/tags" Target="../tags/tag105.xml"/><Relationship Id="rId16" Type="http://schemas.openxmlformats.org/officeDocument/2006/relationships/tags" Target="../tags/tag104.xml"/><Relationship Id="rId15" Type="http://schemas.openxmlformats.org/officeDocument/2006/relationships/tags" Target="../tags/tag103.xml"/><Relationship Id="rId14" Type="http://schemas.openxmlformats.org/officeDocument/2006/relationships/tags" Target="../tags/tag102.xml"/><Relationship Id="rId13" Type="http://schemas.openxmlformats.org/officeDocument/2006/relationships/tags" Target="../tags/tag101.xml"/><Relationship Id="rId12" Type="http://schemas.openxmlformats.org/officeDocument/2006/relationships/tags" Target="../tags/tag100.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tags" Target="../tags/tag89.xml"/></Relationships>
</file>

<file path=ppt/slides/_rels/slide11.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image" Target="../media/image13.tiff"/><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9" Type="http://schemas.openxmlformats.org/officeDocument/2006/relationships/notesSlide" Target="../notesSlides/notesSlide3.xml"/><Relationship Id="rId28" Type="http://schemas.openxmlformats.org/officeDocument/2006/relationships/slideLayout" Target="../slideLayouts/slideLayout1.xml"/><Relationship Id="rId27" Type="http://schemas.openxmlformats.org/officeDocument/2006/relationships/image" Target="../media/image12.png"/><Relationship Id="rId26" Type="http://schemas.openxmlformats.org/officeDocument/2006/relationships/tags" Target="../tags/tag132.xml"/><Relationship Id="rId25" Type="http://schemas.openxmlformats.org/officeDocument/2006/relationships/tags" Target="../tags/tag131.xml"/><Relationship Id="rId24" Type="http://schemas.openxmlformats.org/officeDocument/2006/relationships/tags" Target="../tags/tag130.xml"/><Relationship Id="rId23" Type="http://schemas.openxmlformats.org/officeDocument/2006/relationships/tags" Target="../tags/tag129.xml"/><Relationship Id="rId22" Type="http://schemas.openxmlformats.org/officeDocument/2006/relationships/tags" Target="../tags/tag128.xml"/><Relationship Id="rId21" Type="http://schemas.openxmlformats.org/officeDocument/2006/relationships/tags" Target="../tags/tag127.xml"/><Relationship Id="rId20" Type="http://schemas.openxmlformats.org/officeDocument/2006/relationships/tags" Target="../tags/tag126.xml"/><Relationship Id="rId2" Type="http://schemas.openxmlformats.org/officeDocument/2006/relationships/tags" Target="../tags/tag109.xml"/><Relationship Id="rId19" Type="http://schemas.openxmlformats.org/officeDocument/2006/relationships/tags" Target="../tags/tag125.xml"/><Relationship Id="rId18" Type="http://schemas.openxmlformats.org/officeDocument/2006/relationships/tags" Target="../tags/tag124.xml"/><Relationship Id="rId17" Type="http://schemas.openxmlformats.org/officeDocument/2006/relationships/tags" Target="../tags/tag123.xml"/><Relationship Id="rId16" Type="http://schemas.openxmlformats.org/officeDocument/2006/relationships/tags" Target="../tags/tag122.xml"/><Relationship Id="rId15" Type="http://schemas.openxmlformats.org/officeDocument/2006/relationships/tags" Target="../tags/tag121.xml"/><Relationship Id="rId14" Type="http://schemas.openxmlformats.org/officeDocument/2006/relationships/tags" Target="../tags/tag120.xml"/><Relationship Id="rId13" Type="http://schemas.openxmlformats.org/officeDocument/2006/relationships/tags" Target="../tags/tag119.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8.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wmf"/></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image" Target="../media/image18.jpeg"/><Relationship Id="rId2" Type="http://schemas.openxmlformats.org/officeDocument/2006/relationships/tags" Target="../tags/tag137.xml"/><Relationship Id="rId1" Type="http://schemas.openxmlformats.org/officeDocument/2006/relationships/tags" Target="../tags/tag136.xml"/></Relationships>
</file>

<file path=ppt/slides/_rels/slide17.xml.rels><?xml version="1.0" encoding="UTF-8" standalone="yes"?>
<Relationships xmlns="http://schemas.openxmlformats.org/package/2006/relationships"><Relationship Id="rId9" Type="http://schemas.openxmlformats.org/officeDocument/2006/relationships/tags" Target="../tags/tag147.xml"/><Relationship Id="rId8" Type="http://schemas.openxmlformats.org/officeDocument/2006/relationships/tags" Target="../tags/tag146.xml"/><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8" Type="http://schemas.openxmlformats.org/officeDocument/2006/relationships/notesSlide" Target="../notesSlides/notesSlide6.xml"/><Relationship Id="rId37" Type="http://schemas.openxmlformats.org/officeDocument/2006/relationships/slideLayout" Target="../slideLayouts/slideLayout1.xml"/><Relationship Id="rId36" Type="http://schemas.openxmlformats.org/officeDocument/2006/relationships/image" Target="../media/image13.tiff"/><Relationship Id="rId35" Type="http://schemas.openxmlformats.org/officeDocument/2006/relationships/tags" Target="../tags/tag173.xml"/><Relationship Id="rId34" Type="http://schemas.openxmlformats.org/officeDocument/2006/relationships/tags" Target="../tags/tag172.xml"/><Relationship Id="rId33" Type="http://schemas.openxmlformats.org/officeDocument/2006/relationships/tags" Target="../tags/tag171.xml"/><Relationship Id="rId32" Type="http://schemas.openxmlformats.org/officeDocument/2006/relationships/tags" Target="../tags/tag170.xml"/><Relationship Id="rId31" Type="http://schemas.openxmlformats.org/officeDocument/2006/relationships/tags" Target="../tags/tag169.xml"/><Relationship Id="rId30" Type="http://schemas.openxmlformats.org/officeDocument/2006/relationships/tags" Target="../tags/tag168.xml"/><Relationship Id="rId3" Type="http://schemas.openxmlformats.org/officeDocument/2006/relationships/image" Target="../media/image20.GIF"/><Relationship Id="rId29" Type="http://schemas.openxmlformats.org/officeDocument/2006/relationships/tags" Target="../tags/tag167.xml"/><Relationship Id="rId28" Type="http://schemas.openxmlformats.org/officeDocument/2006/relationships/tags" Target="../tags/tag166.xml"/><Relationship Id="rId27" Type="http://schemas.openxmlformats.org/officeDocument/2006/relationships/tags" Target="../tags/tag165.xml"/><Relationship Id="rId26" Type="http://schemas.openxmlformats.org/officeDocument/2006/relationships/tags" Target="../tags/tag164.xml"/><Relationship Id="rId25" Type="http://schemas.openxmlformats.org/officeDocument/2006/relationships/tags" Target="../tags/tag163.xml"/><Relationship Id="rId24" Type="http://schemas.openxmlformats.org/officeDocument/2006/relationships/tags" Target="../tags/tag162.xml"/><Relationship Id="rId23" Type="http://schemas.openxmlformats.org/officeDocument/2006/relationships/tags" Target="../tags/tag161.xml"/><Relationship Id="rId22" Type="http://schemas.openxmlformats.org/officeDocument/2006/relationships/tags" Target="../tags/tag160.xml"/><Relationship Id="rId21" Type="http://schemas.openxmlformats.org/officeDocument/2006/relationships/tags" Target="../tags/tag159.xml"/><Relationship Id="rId20" Type="http://schemas.openxmlformats.org/officeDocument/2006/relationships/tags" Target="../tags/tag158.xml"/><Relationship Id="rId2" Type="http://schemas.openxmlformats.org/officeDocument/2006/relationships/tags" Target="../tags/tag141.xml"/><Relationship Id="rId19" Type="http://schemas.openxmlformats.org/officeDocument/2006/relationships/tags" Target="../tags/tag157.xml"/><Relationship Id="rId18" Type="http://schemas.openxmlformats.org/officeDocument/2006/relationships/tags" Target="../tags/tag156.xml"/><Relationship Id="rId17" Type="http://schemas.openxmlformats.org/officeDocument/2006/relationships/tags" Target="../tags/tag155.xml"/><Relationship Id="rId16" Type="http://schemas.openxmlformats.org/officeDocument/2006/relationships/tags" Target="../tags/tag154.xml"/><Relationship Id="rId15" Type="http://schemas.openxmlformats.org/officeDocument/2006/relationships/tags" Target="../tags/tag153.xml"/><Relationship Id="rId14" Type="http://schemas.openxmlformats.org/officeDocument/2006/relationships/tags" Target="../tags/tag152.xml"/><Relationship Id="rId13" Type="http://schemas.openxmlformats.org/officeDocument/2006/relationships/tags" Target="../tags/tag151.xml"/><Relationship Id="rId12" Type="http://schemas.openxmlformats.org/officeDocument/2006/relationships/tags" Target="../tags/tag150.xml"/><Relationship Id="rId11" Type="http://schemas.openxmlformats.org/officeDocument/2006/relationships/tags" Target="../tags/tag149.xml"/><Relationship Id="rId10" Type="http://schemas.openxmlformats.org/officeDocument/2006/relationships/tags" Target="../tags/tag148.xml"/><Relationship Id="rId1" Type="http://schemas.openxmlformats.org/officeDocument/2006/relationships/tags" Target="../tags/tag14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5.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NULL" TargetMode="External"/><Relationship Id="rId2" Type="http://schemas.openxmlformats.org/officeDocument/2006/relationships/image" Target="../media/image22.png"/><Relationship Id="rId1"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35" y="2752727"/>
            <a:ext cx="12192635" cy="4105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635" y="2752727"/>
            <a:ext cx="12192635" cy="410527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15" name="文本框 14"/>
          <p:cNvSpPr txBox="1"/>
          <p:nvPr/>
        </p:nvSpPr>
        <p:spPr>
          <a:xfrm>
            <a:off x="6928967" y="3655127"/>
            <a:ext cx="3244850" cy="583565"/>
          </a:xfrm>
          <a:prstGeom prst="rect">
            <a:avLst/>
          </a:prstGeom>
          <a:noFill/>
        </p:spPr>
        <p:txBody>
          <a:bodyPr wrap="none" rtlCol="0">
            <a:spAutoFit/>
          </a:bodyPr>
          <a:lstStyle/>
          <a:p>
            <a:pPr algn="ctr"/>
            <a:r>
              <a:rPr lang="en-US" altLang="zh-CN" sz="3200">
                <a:latin typeface="+mj-ea"/>
                <a:ea typeface="+mj-ea"/>
                <a:sym typeface="+mn-ea"/>
              </a:rPr>
              <a:t>9.2.2 </a:t>
            </a:r>
            <a:r>
              <a:rPr lang="zh-CN" altLang="en-US" sz="3200">
                <a:latin typeface="+mj-ea"/>
                <a:ea typeface="+mj-ea"/>
                <a:sym typeface="+mn-ea"/>
              </a:rPr>
              <a:t>平移的特征</a:t>
            </a:r>
            <a:endParaRPr lang="zh-CN" altLang="en-US" sz="3200">
              <a:latin typeface="+mj-ea"/>
              <a:ea typeface="+mj-ea"/>
              <a:sym typeface="+mn-ea"/>
            </a:endParaRPr>
          </a:p>
        </p:txBody>
      </p:sp>
      <p:sp>
        <p:nvSpPr>
          <p:cNvPr id="2" name="文本框 1"/>
          <p:cNvSpPr txBox="1"/>
          <p:nvPr/>
        </p:nvSpPr>
        <p:spPr>
          <a:xfrm>
            <a:off x="6500922" y="1497364"/>
            <a:ext cx="6098959" cy="1106805"/>
          </a:xfrm>
          <a:prstGeom prst="rect">
            <a:avLst/>
          </a:prstGeom>
          <a:noFill/>
        </p:spPr>
        <p:txBody>
          <a:bodyPr wrap="square" rtlCol="0">
            <a:spAutoFit/>
          </a:bodyPr>
          <a:lstStyle/>
          <a:p>
            <a:r>
              <a:rPr lang="zh-CN" altLang="en-US" sz="6600" b="1">
                <a:solidFill>
                  <a:srgbClr val="C00000"/>
                </a:solidFill>
                <a:latin typeface="腾祥范笑歌楷书简繁合集" panose="01010104010101010101" pitchFamily="2" charset="-122"/>
                <a:ea typeface="腾祥范笑歌楷书简繁合集" panose="01010104010101010101" pitchFamily="2" charset="-122"/>
              </a:rPr>
              <a:t>数学</a:t>
            </a:r>
            <a:r>
              <a:rPr lang="zh-CN" altLang="en-US" sz="2800"/>
              <a:t>（华东师大版）</a:t>
            </a:r>
            <a:endParaRPr lang="zh-CN" altLang="en-US" sz="2800"/>
          </a:p>
        </p:txBody>
      </p:sp>
      <p:sp>
        <p:nvSpPr>
          <p:cNvPr id="8" name="文本框 7"/>
          <p:cNvSpPr txBox="1"/>
          <p:nvPr/>
        </p:nvSpPr>
        <p:spPr>
          <a:xfrm>
            <a:off x="6501280" y="2752725"/>
            <a:ext cx="5461315" cy="829945"/>
          </a:xfrm>
          <a:prstGeom prst="rect">
            <a:avLst/>
          </a:prstGeom>
          <a:noFill/>
        </p:spPr>
        <p:txBody>
          <a:bodyPr wrap="square" rtlCol="0">
            <a:spAutoFit/>
          </a:bodyPr>
          <a:lstStyle/>
          <a:p>
            <a:pPr algn="ctr">
              <a:lnSpc>
                <a:spcPct val="150000"/>
              </a:lnSpc>
            </a:pPr>
            <a:r>
              <a:rPr lang="zh-CN" altLang="en-US" sz="3200" b="1"/>
              <a:t>第</a:t>
            </a:r>
            <a:r>
              <a:rPr lang="en-US" altLang="zh-CN" sz="3200" b="1"/>
              <a:t>9</a:t>
            </a:r>
            <a:r>
              <a:rPr lang="zh-CN" altLang="en-US" sz="3200" b="1"/>
              <a:t>章</a:t>
            </a:r>
            <a:r>
              <a:rPr lang="en-US" altLang="zh-CN" sz="3200" b="1"/>
              <a:t> </a:t>
            </a:r>
            <a:r>
              <a:rPr lang="zh-CN" altLang="en-US" sz="3200" b="1"/>
              <a:t>轴对称、平移与旋转</a:t>
            </a:r>
            <a:endParaRPr lang="zh-CN" altLang="en-US" sz="3200" b="1"/>
          </a:p>
        </p:txBody>
      </p:sp>
      <p:pic>
        <p:nvPicPr>
          <p:cNvPr id="10" name="图片 9"/>
          <p:cNvPicPr>
            <a:picLocks noChangeAspect="1"/>
          </p:cNvPicPr>
          <p:nvPr/>
        </p:nvPicPr>
        <p:blipFill>
          <a:blip r:embed="rId1"/>
          <a:stretch>
            <a:fillRect/>
          </a:stretch>
        </p:blipFill>
        <p:spPr>
          <a:xfrm>
            <a:off x="389257" y="534037"/>
            <a:ext cx="5789295" cy="5789295"/>
          </a:xfrm>
          <a:prstGeom prst="rect">
            <a:avLst/>
          </a:prstGeom>
        </p:spPr>
      </p:pic>
      <p:sp>
        <p:nvSpPr>
          <p:cNvPr id="4" name="文本框 3"/>
          <p:cNvSpPr txBox="1"/>
          <p:nvPr/>
        </p:nvSpPr>
        <p:spPr>
          <a:xfrm>
            <a:off x="6346825" y="4493260"/>
            <a:ext cx="5226685" cy="1014730"/>
          </a:xfrm>
          <a:prstGeom prst="rect">
            <a:avLst/>
          </a:prstGeom>
          <a:noFill/>
        </p:spPr>
        <p:txBody>
          <a:bodyPr wrap="square" rtlCol="0">
            <a:spAutoFit/>
          </a:bodyPr>
          <a:p>
            <a:r>
              <a:rPr lang="zh-CN" altLang="en-US" sz="2400">
                <a:latin typeface="宋体" panose="02010600030101010101" pitchFamily="2" charset="-122"/>
                <a:ea typeface="+mj-ea"/>
                <a:cs typeface="+mj-cs"/>
                <a:sym typeface="+mn-ea"/>
              </a:rPr>
              <a:t>刘延钦</a:t>
            </a:r>
            <a:r>
              <a:rPr lang="en-US" altLang="zh-CN" sz="2400">
                <a:latin typeface="宋体" panose="02010600030101010101" pitchFamily="2" charset="-122"/>
                <a:ea typeface="+mj-ea"/>
                <a:cs typeface="+mj-cs"/>
                <a:sym typeface="+mn-ea"/>
              </a:rPr>
              <a:t> </a:t>
            </a:r>
            <a:r>
              <a:rPr lang="zh-CN" altLang="en-US" sz="2400">
                <a:latin typeface="宋体" panose="02010600030101010101" pitchFamily="2" charset="-122"/>
                <a:ea typeface="+mj-ea"/>
                <a:cs typeface="+mj-cs"/>
                <a:sym typeface="+mn-ea"/>
              </a:rPr>
              <a:t>河南省南阳市第十九中学校</a:t>
            </a:r>
            <a:br>
              <a:rPr lang="zh-CN" altLang="en-US">
                <a:latin typeface="宋体" panose="02010600030101010101" pitchFamily="2" charset="-122"/>
                <a:ea typeface="+mj-ea"/>
                <a:cs typeface="+mj-cs"/>
                <a:sym typeface="+mn-ea"/>
              </a:rPr>
            </a:br>
            <a:endParaRPr lang="en-US" altLang="zh-CN" kern="1200" baseline="0">
              <a:latin typeface="宋体" panose="02010600030101010101" pitchFamily="2" charset="-122"/>
              <a:ea typeface="+mj-ea"/>
              <a:cs typeface="+mj-cs"/>
            </a:endParaRPr>
          </a:p>
          <a:p>
            <a:endParaRPr lang="zh-CN"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100770" y="850782"/>
            <a:ext cx="9680896" cy="681990"/>
          </a:xfrm>
          <a:prstGeom prst="rect">
            <a:avLst/>
          </a:prstGeom>
          <a:noFill/>
        </p:spPr>
        <p:txBody>
          <a:bodyPr wrap="square" rtlCol="0">
            <a:spAutoFit/>
          </a:bodyPr>
          <a:lstStyle/>
          <a:p>
            <a:pPr>
              <a:lnSpc>
                <a:spcPct val="120000"/>
              </a:lnSpc>
            </a:pPr>
            <a:r>
              <a:rPr lang="zh-CN" altLang="en-US" sz="3200" b="1" dirty="0">
                <a:latin typeface="+mj-lt"/>
                <a:ea typeface="+mj-ea"/>
              </a:rPr>
              <a:t>在日常生活中，我们经常可以看到以下运动现象：</a:t>
            </a:r>
            <a:endParaRPr lang="zh-CN" altLang="en-US" sz="3200" b="1" dirty="0">
              <a:latin typeface="+mj-lt"/>
              <a:ea typeface="+mj-ea"/>
            </a:endParaRPr>
          </a:p>
        </p:txBody>
      </p:sp>
      <p:pic>
        <p:nvPicPr>
          <p:cNvPr id="10" name="图片 9"/>
          <p:cNvPicPr>
            <a:picLocks noChangeAspect="1"/>
          </p:cNvPicPr>
          <p:nvPr/>
        </p:nvPicPr>
        <p:blipFill>
          <a:blip r:embed="rId1"/>
          <a:stretch>
            <a:fillRect/>
          </a:stretch>
        </p:blipFill>
        <p:spPr>
          <a:xfrm>
            <a:off x="900386" y="1582164"/>
            <a:ext cx="3128212" cy="2443915"/>
          </a:xfrm>
          <a:prstGeom prst="rect">
            <a:avLst/>
          </a:prstGeom>
        </p:spPr>
      </p:pic>
      <p:pic>
        <p:nvPicPr>
          <p:cNvPr id="14" name="图片 13"/>
          <p:cNvPicPr>
            <a:picLocks noChangeAspect="1"/>
          </p:cNvPicPr>
          <p:nvPr/>
        </p:nvPicPr>
        <p:blipFill rotWithShape="1">
          <a:blip r:embed="rId2"/>
          <a:srcRect t="8054"/>
          <a:stretch>
            <a:fillRect/>
          </a:stretch>
        </p:blipFill>
        <p:spPr>
          <a:xfrm>
            <a:off x="900385" y="4277334"/>
            <a:ext cx="3360383" cy="2247070"/>
          </a:xfrm>
          <a:prstGeom prst="rect">
            <a:avLst/>
          </a:prstGeom>
        </p:spPr>
      </p:pic>
      <p:pic>
        <p:nvPicPr>
          <p:cNvPr id="18" name="图片 17"/>
          <p:cNvPicPr>
            <a:picLocks noChangeAspect="1"/>
          </p:cNvPicPr>
          <p:nvPr/>
        </p:nvPicPr>
        <p:blipFill rotWithShape="1">
          <a:blip r:embed="rId3"/>
          <a:srcRect l="12627"/>
          <a:stretch>
            <a:fillRect/>
          </a:stretch>
        </p:blipFill>
        <p:spPr>
          <a:xfrm>
            <a:off x="4260768" y="1577299"/>
            <a:ext cx="3808181" cy="2443914"/>
          </a:xfrm>
          <a:prstGeom prst="rect">
            <a:avLst/>
          </a:prstGeom>
        </p:spPr>
      </p:pic>
      <p:pic>
        <p:nvPicPr>
          <p:cNvPr id="23" name="图片 22"/>
          <p:cNvPicPr>
            <a:picLocks noChangeAspect="1"/>
          </p:cNvPicPr>
          <p:nvPr/>
        </p:nvPicPr>
        <p:blipFill rotWithShape="1">
          <a:blip r:embed="rId4"/>
          <a:srcRect l="28611" r="30570"/>
          <a:stretch>
            <a:fillRect/>
          </a:stretch>
        </p:blipFill>
        <p:spPr>
          <a:xfrm>
            <a:off x="8727776" y="1577299"/>
            <a:ext cx="2879365" cy="3967824"/>
          </a:xfrm>
          <a:prstGeom prst="rect">
            <a:avLst/>
          </a:prstGeom>
        </p:spPr>
      </p:pic>
      <p:sp>
        <p:nvSpPr>
          <p:cNvPr id="15" name="圆角矩形 23"/>
          <p:cNvSpPr/>
          <p:nvPr/>
        </p:nvSpPr>
        <p:spPr>
          <a:xfrm>
            <a:off x="4465320" y="41910"/>
            <a:ext cx="2846705"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endParaRPr lang="zh-CN" altLang="en-US" sz="4400" dirty="0">
              <a:latin typeface="华文新魏" panose="02010800040101010101" pitchFamily="2" charset="-122"/>
              <a:ea typeface="华文新魏" panose="02010800040101010101" pitchFamily="2"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SubTitle_4"/>
          <p:cNvSpPr txBox="1">
            <a:spLocks noChangeArrowheads="1"/>
          </p:cNvSpPr>
          <p:nvPr/>
        </p:nvSpPr>
        <p:spPr bwMode="auto">
          <a:xfrm>
            <a:off x="4637829" y="-15656"/>
            <a:ext cx="2571749" cy="633412"/>
          </a:xfrm>
          <a:prstGeom prst="rect">
            <a:avLst/>
          </a:prstGeom>
          <a:noFill/>
          <a:ln w="9525">
            <a:noFill/>
            <a:miter lim="800000"/>
          </a:ln>
        </p:spPr>
        <p:txBody>
          <a:bodyPr lIns="90170" tIns="46990" rIns="90170" bIns="46990" anchor="ctr"/>
          <a:lstStyle/>
          <a:p>
            <a:pPr algn="ctr">
              <a:lnSpc>
                <a:spcPct val="110000"/>
              </a:lnSpc>
            </a:pPr>
            <a:r>
              <a:rPr lang="zh-CN" altLang="en-US" sz="3200" b="1">
                <a:solidFill>
                  <a:schemeClr val="tx2"/>
                </a:solidFill>
                <a:latin typeface="微软雅黑" panose="020B0503020204020204" charset="-122"/>
                <a:ea typeface="微软雅黑" panose="020B0503020204020204" charset="-122"/>
              </a:rPr>
              <a:t>学习目标</a:t>
            </a:r>
            <a:endParaRPr lang="zh-CN" altLang="en-US" sz="3200" b="1">
              <a:solidFill>
                <a:schemeClr val="tx2"/>
              </a:solidFill>
              <a:latin typeface="微软雅黑" panose="020B0503020204020204" charset="-122"/>
              <a:ea typeface="微软雅黑" panose="020B0503020204020204" charset="-122"/>
            </a:endParaRPr>
          </a:p>
        </p:txBody>
      </p:sp>
      <p:sp>
        <p:nvSpPr>
          <p:cNvPr id="7" name="文本框 6"/>
          <p:cNvSpPr txBox="1"/>
          <p:nvPr/>
        </p:nvSpPr>
        <p:spPr>
          <a:xfrm>
            <a:off x="420370" y="1156335"/>
            <a:ext cx="11771630" cy="5262245"/>
          </a:xfrm>
          <a:prstGeom prst="rect">
            <a:avLst/>
          </a:prstGeom>
          <a:noFill/>
        </p:spPr>
        <p:txBody>
          <a:bodyPr wrap="square">
            <a:spAutoFit/>
          </a:bodyPr>
          <a:lstStyle/>
          <a:p>
            <a:pPr>
              <a:lnSpc>
                <a:spcPct val="200000"/>
              </a:lnSpc>
            </a:pPr>
            <a:r>
              <a:rPr lang="en-US" altLang="zh-CN" sz="2800" b="1">
                <a:latin typeface="Times New Roman" panose="02020603050405020304" pitchFamily="18" charset="0"/>
                <a:ea typeface="黑体" panose="02010609060101010101" pitchFamily="49" charset="-122"/>
                <a:sym typeface="+mn-ea"/>
              </a:rPr>
              <a:t>1.</a:t>
            </a:r>
            <a:r>
              <a:rPr lang="zh-CN" altLang="en-US" sz="2800" b="1">
                <a:sym typeface="+mn-ea"/>
              </a:rPr>
              <a:t>探索平移的特征，准确理解和掌握平移的特征</a:t>
            </a:r>
            <a:endParaRPr lang="en-US" altLang="zh-CN" sz="2800">
              <a:latin typeface="黑体" panose="02010609060101010101" pitchFamily="49" charset="-122"/>
              <a:ea typeface="黑体" panose="02010609060101010101" pitchFamily="49" charset="-122"/>
            </a:endParaRPr>
          </a:p>
          <a:p>
            <a:pPr>
              <a:lnSpc>
                <a:spcPct val="200000"/>
              </a:lnSpc>
            </a:pPr>
            <a:endParaRPr lang="en-US" altLang="zh-CN" sz="2800" b="1">
              <a:latin typeface="Times New Roman" panose="02020603050405020304" pitchFamily="18" charset="0"/>
              <a:ea typeface="黑体" panose="02010609060101010101" pitchFamily="49" charset="-122"/>
              <a:sym typeface="+mn-ea"/>
            </a:endParaRPr>
          </a:p>
          <a:p>
            <a:pPr>
              <a:lnSpc>
                <a:spcPct val="200000"/>
              </a:lnSpc>
            </a:pPr>
            <a:r>
              <a:rPr lang="en-US" altLang="zh-CN" sz="2800" b="1">
                <a:latin typeface="Times New Roman" panose="02020603050405020304" pitchFamily="18" charset="0"/>
                <a:ea typeface="黑体" panose="02010609060101010101" pitchFamily="49" charset="-122"/>
                <a:sym typeface="+mn-ea"/>
              </a:rPr>
              <a:t>2.</a:t>
            </a:r>
            <a:r>
              <a:rPr lang="zh-CN" altLang="en-US" sz="2800" b="1">
                <a:sym typeface="+mn-ea"/>
              </a:rPr>
              <a:t>能根据所给条件作简单的平面图形平移后的图形</a:t>
            </a:r>
            <a:r>
              <a:rPr lang="zh-CN" altLang="en-US" sz="2800">
                <a:latin typeface="黑体" panose="02010609060101010101" pitchFamily="49" charset="-122"/>
                <a:ea typeface="黑体" panose="02010609060101010101" pitchFamily="49" charset="-122"/>
                <a:sym typeface="+mn-ea"/>
              </a:rPr>
              <a:t>；</a:t>
            </a:r>
            <a:endParaRPr lang="zh-CN" altLang="en-US" sz="2800">
              <a:latin typeface="黑体" panose="02010609060101010101" pitchFamily="49" charset="-122"/>
              <a:ea typeface="黑体" panose="02010609060101010101" pitchFamily="49" charset="-122"/>
              <a:sym typeface="+mn-ea"/>
            </a:endParaRPr>
          </a:p>
          <a:p>
            <a:pPr>
              <a:lnSpc>
                <a:spcPct val="200000"/>
              </a:lnSpc>
            </a:pPr>
            <a:endParaRPr lang="en-US" altLang="zh-CN" sz="2800" b="1" noProof="1">
              <a:latin typeface="Times New Roman" panose="02020603050405020304" pitchFamily="18" charset="0"/>
              <a:ea typeface="黑体" panose="02010609060101010101" pitchFamily="49" charset="-122"/>
              <a:cs typeface="Times New Roman" panose="02020603050405020304" pitchFamily="18" charset="0"/>
            </a:endParaRPr>
          </a:p>
          <a:p>
            <a:pPr>
              <a:lnSpc>
                <a:spcPct val="200000"/>
              </a:lnSpc>
            </a:pPr>
            <a:r>
              <a:rPr lang="en-US" altLang="zh-CN" sz="2800" b="1" noProof="1">
                <a:latin typeface="+mj-ea"/>
                <a:ea typeface="+mj-ea"/>
                <a:cs typeface="+mj-ea"/>
              </a:rPr>
              <a:t>3.</a:t>
            </a:r>
            <a:r>
              <a:rPr lang="zh-CN" altLang="en-US" sz="2800" b="1" noProof="1">
                <a:latin typeface="+mj-ea"/>
                <a:ea typeface="+mj-ea"/>
                <a:cs typeface="+mj-ea"/>
              </a:rPr>
              <a:t>通过观察，操作，分析等活动，培养学生的空间观念、动手能力和逻辑思维能力</a:t>
            </a:r>
            <a:endParaRPr lang="zh-CN" altLang="en-US" sz="2800" b="1" noProof="1">
              <a:latin typeface="+mj-ea"/>
              <a:ea typeface="+mj-ea"/>
              <a:cs typeface="+mj-ea"/>
            </a:endParaRPr>
          </a:p>
        </p:txBody>
      </p:sp>
      <p:grpSp>
        <p:nvGrpSpPr>
          <p:cNvPr id="2" name="组合 1"/>
          <p:cNvGrpSpPr/>
          <p:nvPr>
            <p:custDataLst>
              <p:tags r:id="rId1"/>
            </p:custDataLst>
          </p:nvPr>
        </p:nvGrpSpPr>
        <p:grpSpPr>
          <a:xfrm>
            <a:off x="8412099" y="1730918"/>
            <a:ext cx="1677204" cy="1030954"/>
            <a:chOff x="8159" y="4126"/>
            <a:chExt cx="2642" cy="1624"/>
          </a:xfrm>
        </p:grpSpPr>
        <p:sp>
          <p:nvSpPr>
            <p:cNvPr id="3" name="椭圆 2"/>
            <p:cNvSpPr/>
            <p:nvPr>
              <p:custDataLst>
                <p:tags r:id="rId2"/>
              </p:custDataLst>
            </p:nvPr>
          </p:nvSpPr>
          <p:spPr>
            <a:xfrm>
              <a:off x="8159" y="4502"/>
              <a:ext cx="2371" cy="1121"/>
            </a:xfrm>
            <a:prstGeom prst="ellipse">
              <a:avLst/>
            </a:prstGeom>
            <a:noFill/>
            <a:ln w="25400">
              <a:solidFill>
                <a:srgbClr val="0F84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olidFill>
                    <a:srgbClr val="0E8340"/>
                  </a:solidFill>
                  <a:latin typeface="微软雅黑" panose="020B0503020204020204" charset="-122"/>
                  <a:ea typeface="微软雅黑" panose="020B0503020204020204" charset="-122"/>
                  <a:cs typeface="Times New Roman" panose="02020603050405020304" pitchFamily="18" charset="0"/>
                </a:rPr>
                <a:t>重点</a:t>
              </a:r>
              <a:endParaRPr lang="zh-CN" altLang="en-US" sz="2800" b="1">
                <a:solidFill>
                  <a:srgbClr val="0E8340"/>
                </a:solidFill>
                <a:latin typeface="微软雅黑" panose="020B0503020204020204" charset="-122"/>
                <a:ea typeface="微软雅黑" panose="020B0503020204020204" charset="-122"/>
                <a:cs typeface="Times New Roman" panose="02020603050405020304" pitchFamily="18" charset="0"/>
              </a:endParaRPr>
            </a:p>
          </p:txBody>
        </p:sp>
        <p:pic>
          <p:nvPicPr>
            <p:cNvPr id="5" name="图片 4" descr="7"/>
            <p:cNvPicPr>
              <a:picLocks noChangeAspect="1"/>
            </p:cNvPicPr>
            <p:nvPr>
              <p:custDataLst>
                <p:tags r:id="rId3"/>
              </p:custDataLst>
            </p:nvPr>
          </p:nvPicPr>
          <p:blipFill>
            <a:blip r:embed="rId4"/>
            <a:srcRect l="39332" t="26185" r="40763" b="30818"/>
            <a:stretch>
              <a:fillRect/>
            </a:stretch>
          </p:blipFill>
          <p:spPr>
            <a:xfrm>
              <a:off x="9674" y="4126"/>
              <a:ext cx="1127" cy="1624"/>
            </a:xfrm>
            <a:prstGeom prst="rect">
              <a:avLst/>
            </a:prstGeom>
          </p:spPr>
        </p:pic>
      </p:grpSp>
      <p:grpSp>
        <p:nvGrpSpPr>
          <p:cNvPr id="20" name="组合 19"/>
          <p:cNvGrpSpPr/>
          <p:nvPr>
            <p:custDataLst>
              <p:tags r:id="rId5"/>
            </p:custDataLst>
          </p:nvPr>
        </p:nvGrpSpPr>
        <p:grpSpPr>
          <a:xfrm>
            <a:off x="8758174" y="3674018"/>
            <a:ext cx="1945734" cy="1030954"/>
            <a:chOff x="8159" y="4125"/>
            <a:chExt cx="3065" cy="1624"/>
          </a:xfrm>
        </p:grpSpPr>
        <p:sp>
          <p:nvSpPr>
            <p:cNvPr id="21" name="椭圆 20"/>
            <p:cNvSpPr/>
            <p:nvPr>
              <p:custDataLst>
                <p:tags r:id="rId6"/>
              </p:custDataLst>
            </p:nvPr>
          </p:nvSpPr>
          <p:spPr>
            <a:xfrm>
              <a:off x="8159" y="4502"/>
              <a:ext cx="2371" cy="1121"/>
            </a:xfrm>
            <a:prstGeom prst="ellipse">
              <a:avLst/>
            </a:prstGeom>
            <a:noFill/>
            <a:ln w="25400">
              <a:solidFill>
                <a:srgbClr val="0F84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olidFill>
                    <a:srgbClr val="0E8340"/>
                  </a:solidFill>
                  <a:latin typeface="微软雅黑" panose="020B0503020204020204" charset="-122"/>
                  <a:ea typeface="微软雅黑" panose="020B0503020204020204" charset="-122"/>
                  <a:cs typeface="Times New Roman" panose="02020603050405020304" pitchFamily="18" charset="0"/>
                </a:rPr>
                <a:t>难点</a:t>
              </a:r>
              <a:endParaRPr lang="zh-CN" altLang="en-US" sz="2800" b="1">
                <a:solidFill>
                  <a:srgbClr val="0E8340"/>
                </a:solidFill>
                <a:latin typeface="微软雅黑" panose="020B0503020204020204" charset="-122"/>
                <a:ea typeface="微软雅黑" panose="020B0503020204020204" charset="-122"/>
                <a:cs typeface="Times New Roman" panose="02020603050405020304" pitchFamily="18" charset="0"/>
              </a:endParaRPr>
            </a:p>
          </p:txBody>
        </p:sp>
        <p:pic>
          <p:nvPicPr>
            <p:cNvPr id="22" name="图片 21" descr="7"/>
            <p:cNvPicPr>
              <a:picLocks noChangeAspect="1"/>
            </p:cNvPicPr>
            <p:nvPr>
              <p:custDataLst>
                <p:tags r:id="rId7"/>
              </p:custDataLst>
            </p:nvPr>
          </p:nvPicPr>
          <p:blipFill>
            <a:blip r:embed="rId4"/>
            <a:srcRect l="39332" t="26185" r="40763" b="30818"/>
            <a:stretch>
              <a:fillRect/>
            </a:stretch>
          </p:blipFill>
          <p:spPr>
            <a:xfrm>
              <a:off x="10097" y="4125"/>
              <a:ext cx="1127" cy="1624"/>
            </a:xfrm>
            <a:prstGeom prst="rect">
              <a:avLst/>
            </a:prstGeom>
          </p:spPr>
        </p:pic>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cstate="print">
            <a:alphaModFix amt="85000"/>
            <a:extLst>
              <a:ext uri="{28A0092B-C50C-407E-A947-70E740481C1C}">
                <a14:useLocalDpi xmlns:a14="http://schemas.microsoft.com/office/drawing/2010/main" val="0"/>
              </a:ext>
            </a:extLst>
          </a:blip>
          <a:stretch>
            <a:fillRect/>
          </a:stretch>
        </p:blipFill>
        <p:spPr>
          <a:xfrm rot="15454573" flipV="1">
            <a:off x="7888569" y="711215"/>
            <a:ext cx="2638778" cy="2644055"/>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b="79816"/>
          <a:stretch>
            <a:fillRect/>
          </a:stretch>
        </p:blipFill>
        <p:spPr>
          <a:xfrm rot="4635439">
            <a:off x="5533013" y="3435556"/>
            <a:ext cx="5067947" cy="698315"/>
          </a:xfrm>
          <a:prstGeom prst="rect">
            <a:avLst/>
          </a:prstGeom>
        </p:spPr>
      </p:pic>
      <p:sp>
        <p:nvSpPr>
          <p:cNvPr id="29" name="文本框 28"/>
          <p:cNvSpPr txBox="1"/>
          <p:nvPr/>
        </p:nvSpPr>
        <p:spPr>
          <a:xfrm>
            <a:off x="10674473" y="2327063"/>
            <a:ext cx="464610" cy="584775"/>
          </a:xfrm>
          <a:prstGeom prst="rect">
            <a:avLst/>
          </a:prstGeom>
          <a:noFill/>
        </p:spPr>
        <p:txBody>
          <a:bodyPr wrap="square" rtlCol="0">
            <a:spAutoFit/>
          </a:bodyPr>
          <a:lstStyle/>
          <a:p>
            <a:r>
              <a:rPr lang="en-US" altLang="zh-CN" sz="3200" b="1" i="1" dirty="0"/>
              <a:t>A</a:t>
            </a:r>
            <a:endParaRPr lang="zh-CN" altLang="en-US" sz="3200" b="1" i="1" dirty="0"/>
          </a:p>
        </p:txBody>
      </p:sp>
      <p:sp>
        <p:nvSpPr>
          <p:cNvPr id="30" name="文本框 29"/>
          <p:cNvSpPr txBox="1"/>
          <p:nvPr/>
        </p:nvSpPr>
        <p:spPr>
          <a:xfrm>
            <a:off x="7129462" y="769944"/>
            <a:ext cx="464610" cy="584775"/>
          </a:xfrm>
          <a:prstGeom prst="rect">
            <a:avLst/>
          </a:prstGeom>
          <a:noFill/>
        </p:spPr>
        <p:txBody>
          <a:bodyPr wrap="square" rtlCol="0">
            <a:spAutoFit/>
          </a:bodyPr>
          <a:lstStyle/>
          <a:p>
            <a:r>
              <a:rPr lang="en-US" altLang="zh-CN" sz="3200" b="1" i="1" dirty="0"/>
              <a:t>P</a:t>
            </a:r>
            <a:endParaRPr lang="zh-CN" altLang="en-US" sz="3200" b="1" i="1" dirty="0"/>
          </a:p>
        </p:txBody>
      </p:sp>
      <p:sp>
        <p:nvSpPr>
          <p:cNvPr id="31" name="文本框 30"/>
          <p:cNvSpPr txBox="1"/>
          <p:nvPr/>
        </p:nvSpPr>
        <p:spPr>
          <a:xfrm>
            <a:off x="8296836" y="6078956"/>
            <a:ext cx="464610" cy="584775"/>
          </a:xfrm>
          <a:prstGeom prst="rect">
            <a:avLst/>
          </a:prstGeom>
          <a:noFill/>
        </p:spPr>
        <p:txBody>
          <a:bodyPr wrap="square" rtlCol="0">
            <a:spAutoFit/>
          </a:bodyPr>
          <a:lstStyle/>
          <a:p>
            <a:r>
              <a:rPr lang="en-US" altLang="zh-CN" sz="3200" b="1" i="1" dirty="0"/>
              <a:t>Q</a:t>
            </a:r>
            <a:endParaRPr lang="zh-CN" altLang="en-US" sz="3200" b="1" i="1" dirty="0"/>
          </a:p>
        </p:txBody>
      </p:sp>
      <p:sp>
        <p:nvSpPr>
          <p:cNvPr id="32" name="文本框 31"/>
          <p:cNvSpPr txBox="1"/>
          <p:nvPr/>
        </p:nvSpPr>
        <p:spPr>
          <a:xfrm>
            <a:off x="7805362" y="943747"/>
            <a:ext cx="464610" cy="584775"/>
          </a:xfrm>
          <a:prstGeom prst="rect">
            <a:avLst/>
          </a:prstGeom>
          <a:noFill/>
        </p:spPr>
        <p:txBody>
          <a:bodyPr wrap="square" rtlCol="0">
            <a:spAutoFit/>
          </a:bodyPr>
          <a:lstStyle/>
          <a:p>
            <a:r>
              <a:rPr lang="en-US" altLang="zh-CN" sz="3200" b="1" i="1" dirty="0"/>
              <a:t>B</a:t>
            </a:r>
            <a:endParaRPr lang="zh-CN" altLang="en-US" sz="3200" b="1" i="1" dirty="0"/>
          </a:p>
        </p:txBody>
      </p:sp>
      <p:sp>
        <p:nvSpPr>
          <p:cNvPr id="33" name="文本框 32"/>
          <p:cNvSpPr txBox="1"/>
          <p:nvPr/>
        </p:nvSpPr>
        <p:spPr>
          <a:xfrm>
            <a:off x="7716244" y="2894215"/>
            <a:ext cx="464610" cy="584775"/>
          </a:xfrm>
          <a:prstGeom prst="rect">
            <a:avLst/>
          </a:prstGeom>
          <a:noFill/>
        </p:spPr>
        <p:txBody>
          <a:bodyPr wrap="square" rtlCol="0">
            <a:spAutoFit/>
          </a:bodyPr>
          <a:lstStyle/>
          <a:p>
            <a:r>
              <a:rPr lang="en-US" altLang="zh-CN" sz="3200" b="1" i="1" dirty="0"/>
              <a:t>C</a:t>
            </a:r>
            <a:endParaRPr lang="zh-CN" altLang="en-US" sz="3200" b="1" i="1" dirty="0"/>
          </a:p>
        </p:txBody>
      </p:sp>
      <p:sp>
        <p:nvSpPr>
          <p:cNvPr id="34" name="文本框 33"/>
          <p:cNvSpPr txBox="1"/>
          <p:nvPr/>
        </p:nvSpPr>
        <p:spPr>
          <a:xfrm>
            <a:off x="11314721" y="4763615"/>
            <a:ext cx="581462" cy="584775"/>
          </a:xfrm>
          <a:prstGeom prst="rect">
            <a:avLst/>
          </a:prstGeom>
          <a:noFill/>
        </p:spPr>
        <p:txBody>
          <a:bodyPr wrap="square" rtlCol="0">
            <a:spAutoFit/>
          </a:bodyPr>
          <a:lstStyle/>
          <a:p>
            <a:r>
              <a:rPr lang="en-US" altLang="zh-CN" sz="3200" b="1" i="1" dirty="0"/>
              <a:t>A′</a:t>
            </a:r>
            <a:endParaRPr lang="zh-CN" altLang="en-US" sz="3200" b="1" i="1" dirty="0"/>
          </a:p>
        </p:txBody>
      </p:sp>
      <p:pic>
        <p:nvPicPr>
          <p:cNvPr id="42" name="图片 41"/>
          <p:cNvPicPr>
            <a:picLocks noChangeAspect="1"/>
          </p:cNvPicPr>
          <p:nvPr/>
        </p:nvPicPr>
        <p:blipFill>
          <a:blip r:embed="rId1" cstate="print">
            <a:alphaModFix amt="85000"/>
            <a:extLst>
              <a:ext uri="{28A0092B-C50C-407E-A947-70E740481C1C}">
                <a14:useLocalDpi xmlns:a14="http://schemas.microsoft.com/office/drawing/2010/main" val="0"/>
              </a:ext>
            </a:extLst>
          </a:blip>
          <a:stretch>
            <a:fillRect/>
          </a:stretch>
        </p:blipFill>
        <p:spPr>
          <a:xfrm rot="15454573" flipV="1">
            <a:off x="7888782" y="711216"/>
            <a:ext cx="2638778" cy="2644055"/>
          </a:xfrm>
          <a:prstGeom prst="rect">
            <a:avLst/>
          </a:prstGeom>
        </p:spPr>
      </p:pic>
      <p:sp>
        <p:nvSpPr>
          <p:cNvPr id="56" name="矩形 55"/>
          <p:cNvSpPr/>
          <p:nvPr/>
        </p:nvSpPr>
        <p:spPr>
          <a:xfrm>
            <a:off x="473075" y="1089025"/>
            <a:ext cx="6443980" cy="765810"/>
          </a:xfrm>
          <a:prstGeom prst="rect">
            <a:avLst/>
          </a:prstGeom>
          <a:noFill/>
        </p:spPr>
        <p:txBody>
          <a:bodyPr wrap="square">
            <a:no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tx1"/>
                </a:solidFill>
                <a:effectLst/>
                <a:uLnTx/>
                <a:uFillTx/>
                <a:latin typeface="+mj-lt"/>
                <a:ea typeface="+mj-ea"/>
                <a:cs typeface="+mn-cs"/>
              </a:rPr>
              <a:t>1</a:t>
            </a:r>
            <a:r>
              <a:rPr kumimoji="0" lang="zh-CN" altLang="en-US" sz="2800" b="1" i="0" u="none" strike="noStrike" kern="1200" cap="none" spc="0" normalizeH="0" baseline="0" noProof="0" dirty="0">
                <a:ln>
                  <a:noFill/>
                </a:ln>
                <a:solidFill>
                  <a:schemeClr val="tx1"/>
                </a:solidFill>
                <a:effectLst/>
                <a:uLnTx/>
                <a:uFillTx/>
                <a:latin typeface="+mj-lt"/>
                <a:ea typeface="+mj-ea"/>
                <a:cs typeface="+mn-cs"/>
              </a:rPr>
              <a:t>、再次动手操作画平行线的过程</a:t>
            </a:r>
            <a:endParaRPr kumimoji="0" lang="zh-CN" altLang="en-US" sz="28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endParaRPr kumimoji="0" lang="zh-CN" altLang="zh-CN" sz="2800" b="1" i="0" u="none" strike="noStrike" kern="1200" cap="none" spc="0" normalizeH="0" baseline="0" noProof="0" dirty="0">
              <a:ln>
                <a:noFill/>
              </a:ln>
              <a:solidFill>
                <a:schemeClr val="tx1"/>
              </a:solidFill>
              <a:effectLst/>
              <a:uLnTx/>
              <a:uFillTx/>
              <a:latin typeface="+mj-lt"/>
              <a:ea typeface="+mj-ea"/>
              <a:cs typeface="+mn-cs"/>
            </a:endParaRPr>
          </a:p>
        </p:txBody>
      </p:sp>
      <p:sp>
        <p:nvSpPr>
          <p:cNvPr id="36" name="文本框 35"/>
          <p:cNvSpPr txBox="1"/>
          <p:nvPr/>
        </p:nvSpPr>
        <p:spPr>
          <a:xfrm>
            <a:off x="8770739" y="5599699"/>
            <a:ext cx="581462" cy="584775"/>
          </a:xfrm>
          <a:prstGeom prst="rect">
            <a:avLst/>
          </a:prstGeom>
          <a:noFill/>
        </p:spPr>
        <p:txBody>
          <a:bodyPr wrap="square" rtlCol="0">
            <a:spAutoFit/>
          </a:bodyPr>
          <a:lstStyle/>
          <a:p>
            <a:r>
              <a:rPr lang="en-US" altLang="zh-CN" sz="3200" b="1" i="1" dirty="0"/>
              <a:t>C′</a:t>
            </a:r>
            <a:endParaRPr lang="zh-CN" altLang="en-US" sz="3200" b="1" i="1" dirty="0"/>
          </a:p>
        </p:txBody>
      </p:sp>
      <p:sp>
        <p:nvSpPr>
          <p:cNvPr id="35" name="文本框 34"/>
          <p:cNvSpPr txBox="1"/>
          <p:nvPr/>
        </p:nvSpPr>
        <p:spPr>
          <a:xfrm>
            <a:off x="8393399" y="3478990"/>
            <a:ext cx="581462" cy="584775"/>
          </a:xfrm>
          <a:prstGeom prst="rect">
            <a:avLst/>
          </a:prstGeom>
          <a:noFill/>
        </p:spPr>
        <p:txBody>
          <a:bodyPr wrap="square" rtlCol="0">
            <a:spAutoFit/>
          </a:bodyPr>
          <a:lstStyle/>
          <a:p>
            <a:r>
              <a:rPr lang="en-US" altLang="zh-CN" sz="3200" b="1" i="1" dirty="0"/>
              <a:t>B′</a:t>
            </a:r>
            <a:endParaRPr lang="zh-CN" altLang="en-US" sz="3200" b="1" i="1" dirty="0"/>
          </a:p>
        </p:txBody>
      </p:sp>
      <p:grpSp>
        <p:nvGrpSpPr>
          <p:cNvPr id="17" name="组合 16"/>
          <p:cNvGrpSpPr/>
          <p:nvPr/>
        </p:nvGrpSpPr>
        <p:grpSpPr>
          <a:xfrm>
            <a:off x="4282694" y="-9944"/>
            <a:ext cx="3626612" cy="827896"/>
            <a:chOff x="4560845" y="945195"/>
            <a:chExt cx="3626612" cy="827896"/>
          </a:xfrm>
        </p:grpSpPr>
        <p:pic>
          <p:nvPicPr>
            <p:cNvPr id="18"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60845" y="945195"/>
              <a:ext cx="3626612" cy="827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圆角矩形 23"/>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lang="zh-CN" altLang="en-US" sz="4400" dirty="0">
                  <a:latin typeface="华文新魏" panose="02010800040101010101" pitchFamily="2" charset="-122"/>
                  <a:ea typeface="华文新魏" panose="02010800040101010101" pitchFamily="2" charset="-122"/>
                  <a:cs typeface="+mn-ea"/>
                </a:rPr>
                <a:t>进行新课</a:t>
              </a:r>
              <a:endParaRPr lang="zh-CN" altLang="en-US" sz="4400" dirty="0">
                <a:latin typeface="华文新魏" panose="02010800040101010101" pitchFamily="2" charset="-122"/>
                <a:ea typeface="华文新魏" panose="02010800040101010101" pitchFamily="2" charset="-122"/>
                <a:cs typeface="+mn-ea"/>
              </a:endParaRPr>
            </a:p>
          </p:txBody>
        </p:sp>
      </p:grpSp>
      <p:sp>
        <p:nvSpPr>
          <p:cNvPr id="3" name="文本框 2"/>
          <p:cNvSpPr txBox="1"/>
          <p:nvPr/>
        </p:nvSpPr>
        <p:spPr>
          <a:xfrm>
            <a:off x="487680" y="1724660"/>
            <a:ext cx="6824345" cy="4808220"/>
          </a:xfrm>
          <a:prstGeom prst="rect">
            <a:avLst/>
          </a:prstGeom>
          <a:noFill/>
        </p:spPr>
        <p:txBody>
          <a:bodyPr wrap="square" rtlCol="0">
            <a:noAutofit/>
          </a:bodyPr>
          <a:p>
            <a:pPr marL="0" marR="0" lvl="0" indent="0" algn="l" defTabSz="914400" rtl="0" eaLnBrk="1" fontAlgn="base" latinLnBrk="0" hangingPunct="1">
              <a:lnSpc>
                <a:spcPct val="150000"/>
              </a:lnSpc>
              <a:spcBef>
                <a:spcPct val="0"/>
              </a:spcBef>
              <a:spcAft>
                <a:spcPct val="0"/>
              </a:spcAft>
              <a:buClrTx/>
              <a:buSzTx/>
              <a:buFontTx/>
              <a:buNone/>
              <a:defRPr/>
            </a:pPr>
            <a:r>
              <a:rPr lang="en-US" altLang="zh-CN" sz="2800" b="1" noProof="0" dirty="0">
                <a:ln>
                  <a:noFill/>
                </a:ln>
                <a:effectLst/>
                <a:uLnTx/>
                <a:uFillTx/>
                <a:latin typeface="+mj-lt"/>
                <a:ea typeface="+mj-ea"/>
                <a:sym typeface="+mn-ea"/>
              </a:rPr>
              <a:t>2</a:t>
            </a:r>
            <a:r>
              <a:rPr lang="zh-CN" altLang="en-US" sz="2800" b="1" noProof="0" dirty="0">
                <a:ln>
                  <a:noFill/>
                </a:ln>
                <a:effectLst/>
                <a:uLnTx/>
                <a:uFillTx/>
                <a:latin typeface="+mj-lt"/>
                <a:ea typeface="+mj-ea"/>
                <a:sym typeface="+mn-ea"/>
              </a:rPr>
              <a:t>、自学指导：阅读课本</a:t>
            </a:r>
            <a:r>
              <a:rPr lang="en-US" altLang="zh-CN" sz="2800" b="1" noProof="0" dirty="0">
                <a:ln>
                  <a:noFill/>
                </a:ln>
                <a:effectLst/>
                <a:uLnTx/>
                <a:uFillTx/>
                <a:latin typeface="+mj-lt"/>
                <a:ea typeface="+mj-ea"/>
                <a:sym typeface="+mn-ea"/>
              </a:rPr>
              <a:t>131</a:t>
            </a:r>
            <a:r>
              <a:rPr lang="zh-CN" altLang="en-US" sz="2800" b="1" noProof="0" dirty="0">
                <a:ln>
                  <a:noFill/>
                </a:ln>
                <a:effectLst/>
                <a:uLnTx/>
                <a:uFillTx/>
                <a:latin typeface="+mj-lt"/>
                <a:ea typeface="+mj-ea"/>
                <a:sym typeface="+mn-ea"/>
              </a:rPr>
              <a:t>页内容并观察画平行线的过程，思考完成下边问题：</a:t>
            </a:r>
            <a:endParaRPr kumimoji="0" lang="en-US" altLang="zh-CN" sz="28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lang="zh-CN" altLang="zh-CN" sz="2800" b="1" noProof="0" dirty="0">
                <a:ln>
                  <a:noFill/>
                </a:ln>
                <a:effectLst/>
                <a:uLnTx/>
                <a:uFillTx/>
                <a:latin typeface="+mj-lt"/>
                <a:ea typeface="+mj-ea"/>
                <a:sym typeface="+mn-ea"/>
              </a:rPr>
              <a:t>（</a:t>
            </a:r>
            <a:r>
              <a:rPr lang="en-US" altLang="zh-CN" sz="2800" b="1" noProof="0" dirty="0">
                <a:ln>
                  <a:noFill/>
                </a:ln>
                <a:effectLst/>
                <a:uLnTx/>
                <a:uFillTx/>
                <a:latin typeface="+mj-lt"/>
                <a:ea typeface="+mj-ea"/>
                <a:sym typeface="+mn-ea"/>
              </a:rPr>
              <a:t>1</a:t>
            </a:r>
            <a:r>
              <a:rPr lang="zh-CN" altLang="zh-CN" sz="2800" b="1" noProof="0" dirty="0">
                <a:ln>
                  <a:noFill/>
                </a:ln>
                <a:effectLst/>
                <a:uLnTx/>
                <a:uFillTx/>
                <a:latin typeface="+mj-lt"/>
                <a:ea typeface="+mj-ea"/>
                <a:sym typeface="+mn-ea"/>
              </a:rPr>
              <a:t>）平移后的</a:t>
            </a:r>
            <a:r>
              <a:rPr lang="zh-CN" altLang="en-US" sz="2800" b="1" noProof="0" dirty="0">
                <a:ln>
                  <a:noFill/>
                </a:ln>
                <a:solidFill>
                  <a:srgbClr val="9933FF"/>
                </a:solidFill>
                <a:effectLst/>
                <a:uLnTx/>
                <a:uFillTx/>
                <a:latin typeface="+mj-lt"/>
                <a:ea typeface="+mj-ea"/>
                <a:sym typeface="+mn-ea"/>
              </a:rPr>
              <a:t>新</a:t>
            </a:r>
            <a:r>
              <a:rPr lang="zh-CN" altLang="zh-CN" sz="2800" b="1" noProof="0" dirty="0">
                <a:ln>
                  <a:noFill/>
                </a:ln>
                <a:solidFill>
                  <a:srgbClr val="9933FF"/>
                </a:solidFill>
                <a:effectLst/>
                <a:uLnTx/>
                <a:uFillTx/>
                <a:latin typeface="+mj-lt"/>
                <a:ea typeface="+mj-ea"/>
                <a:sym typeface="+mn-ea"/>
              </a:rPr>
              <a:t>图形与原图形</a:t>
            </a:r>
            <a:r>
              <a:rPr lang="zh-CN" altLang="zh-CN" sz="2800" b="1" noProof="0" dirty="0">
                <a:ln>
                  <a:noFill/>
                </a:ln>
                <a:effectLst/>
                <a:uLnTx/>
                <a:uFillTx/>
                <a:latin typeface="+mj-lt"/>
                <a:ea typeface="+mj-ea"/>
                <a:sym typeface="+mn-ea"/>
              </a:rPr>
              <a:t>发生了</a:t>
            </a:r>
            <a:r>
              <a:rPr lang="zh-CN" altLang="zh-CN" sz="2800" b="1" noProof="0" dirty="0">
                <a:ln>
                  <a:noFill/>
                </a:ln>
                <a:effectLst/>
                <a:uLnTx/>
                <a:uFillTx/>
                <a:latin typeface="+mj-lt"/>
                <a:ea typeface="+mj-ea"/>
                <a:sym typeface="+mn-ea"/>
              </a:rPr>
              <a:t>什么</a:t>
            </a:r>
            <a:r>
              <a:rPr lang="zh-CN" altLang="zh-CN" sz="2800" b="1" noProof="0" dirty="0">
                <a:ln>
                  <a:noFill/>
                </a:ln>
                <a:effectLst/>
                <a:uLnTx/>
                <a:uFillTx/>
                <a:latin typeface="+mj-lt"/>
                <a:ea typeface="+mj-ea"/>
                <a:sym typeface="+mn-ea"/>
              </a:rPr>
              <a:t>变化？ </a:t>
            </a:r>
            <a:endParaRPr kumimoji="0" lang="zh-CN" altLang="zh-CN" sz="28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lang="zh-CN" altLang="zh-CN" sz="2800" b="1" noProof="0" dirty="0">
                <a:ln>
                  <a:noFill/>
                </a:ln>
                <a:effectLst/>
                <a:uLnTx/>
                <a:uFillTx/>
                <a:latin typeface="+mj-lt"/>
                <a:ea typeface="+mj-ea"/>
                <a:sym typeface="+mn-ea"/>
              </a:rPr>
              <a:t>（</a:t>
            </a:r>
            <a:r>
              <a:rPr lang="en-US" altLang="zh-CN" sz="2800" b="1" noProof="0" dirty="0">
                <a:ln>
                  <a:noFill/>
                </a:ln>
                <a:effectLst/>
                <a:uLnTx/>
                <a:uFillTx/>
                <a:latin typeface="+mj-lt"/>
                <a:ea typeface="+mj-ea"/>
                <a:sym typeface="+mn-ea"/>
              </a:rPr>
              <a:t>2</a:t>
            </a:r>
            <a:r>
              <a:rPr lang="zh-CN" altLang="zh-CN" sz="2800" b="1" noProof="0" dirty="0">
                <a:ln>
                  <a:noFill/>
                </a:ln>
                <a:effectLst/>
                <a:uLnTx/>
                <a:uFillTx/>
                <a:latin typeface="+mj-lt"/>
                <a:ea typeface="+mj-ea"/>
                <a:sym typeface="+mn-ea"/>
              </a:rPr>
              <a:t>）找出图形中的</a:t>
            </a:r>
            <a:r>
              <a:rPr lang="zh-CN" altLang="zh-CN" sz="2800" b="1" noProof="0" dirty="0">
                <a:ln>
                  <a:noFill/>
                </a:ln>
                <a:solidFill>
                  <a:srgbClr val="FF0000"/>
                </a:solidFill>
                <a:effectLst/>
                <a:uLnTx/>
                <a:uFillTx/>
                <a:latin typeface="+mj-lt"/>
                <a:ea typeface="+mj-ea"/>
                <a:sym typeface="+mn-ea"/>
              </a:rPr>
              <a:t>对应线段</a:t>
            </a:r>
            <a:r>
              <a:rPr lang="zh-CN" altLang="zh-CN" sz="2800" b="1" noProof="0" dirty="0">
                <a:ln>
                  <a:noFill/>
                </a:ln>
                <a:effectLst/>
                <a:uLnTx/>
                <a:uFillTx/>
                <a:latin typeface="+mj-lt"/>
                <a:ea typeface="+mj-ea"/>
                <a:sym typeface="+mn-ea"/>
              </a:rPr>
              <a:t>，它们有什么关系？ </a:t>
            </a:r>
            <a:endParaRPr kumimoji="0" lang="zh-CN" altLang="zh-CN" sz="28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lang="zh-CN" altLang="zh-CN" sz="2800" b="1" noProof="0" dirty="0">
                <a:ln>
                  <a:noFill/>
                </a:ln>
                <a:effectLst/>
                <a:uLnTx/>
                <a:uFillTx/>
                <a:latin typeface="+mj-lt"/>
                <a:ea typeface="+mj-ea"/>
                <a:sym typeface="+mn-ea"/>
              </a:rPr>
              <a:t>（</a:t>
            </a:r>
            <a:r>
              <a:rPr lang="en-US" altLang="zh-CN" sz="2800" b="1" noProof="0" dirty="0">
                <a:ln>
                  <a:noFill/>
                </a:ln>
                <a:effectLst/>
                <a:uLnTx/>
                <a:uFillTx/>
                <a:latin typeface="+mj-lt"/>
                <a:ea typeface="+mj-ea"/>
                <a:sym typeface="+mn-ea"/>
              </a:rPr>
              <a:t>3</a:t>
            </a:r>
            <a:r>
              <a:rPr lang="zh-CN" altLang="zh-CN" sz="2800" b="1" noProof="0" dirty="0">
                <a:ln>
                  <a:noFill/>
                </a:ln>
                <a:effectLst/>
                <a:uLnTx/>
                <a:uFillTx/>
                <a:latin typeface="+mj-lt"/>
                <a:ea typeface="+mj-ea"/>
                <a:sym typeface="+mn-ea"/>
              </a:rPr>
              <a:t>）</a:t>
            </a:r>
            <a:r>
              <a:rPr lang="zh-CN" altLang="zh-CN" sz="2800" b="1" noProof="0" dirty="0">
                <a:ln>
                  <a:noFill/>
                </a:ln>
                <a:effectLst/>
                <a:uLnTx/>
                <a:uFillTx/>
                <a:latin typeface="+mj-lt"/>
                <a:ea typeface="+mj-ea"/>
                <a:sym typeface="+mn-ea"/>
              </a:rPr>
              <a:t>找出图形中的</a:t>
            </a:r>
            <a:r>
              <a:rPr lang="zh-CN" altLang="zh-CN" sz="2800" b="1" noProof="0" dirty="0">
                <a:ln>
                  <a:noFill/>
                </a:ln>
                <a:solidFill>
                  <a:srgbClr val="FF0000"/>
                </a:solidFill>
                <a:effectLst/>
                <a:uLnTx/>
                <a:uFillTx/>
                <a:latin typeface="+mj-lt"/>
                <a:ea typeface="+mj-ea"/>
                <a:sym typeface="+mn-ea"/>
              </a:rPr>
              <a:t>对应角</a:t>
            </a:r>
            <a:r>
              <a:rPr lang="zh-CN" altLang="zh-CN" sz="2800" b="1" noProof="0" dirty="0">
                <a:ln>
                  <a:noFill/>
                </a:ln>
                <a:effectLst/>
                <a:uLnTx/>
                <a:uFillTx/>
                <a:latin typeface="+mj-lt"/>
                <a:ea typeface="+mj-ea"/>
                <a:sym typeface="+mn-ea"/>
              </a:rPr>
              <a:t>，它们有什么关系</a:t>
            </a:r>
            <a:r>
              <a:rPr lang="zh-CN" altLang="zh-CN" sz="2800" b="1" noProof="0" dirty="0">
                <a:ln>
                  <a:noFill/>
                </a:ln>
                <a:effectLst/>
                <a:uLnTx/>
                <a:uFillTx/>
                <a:latin typeface="+mj-lt"/>
                <a:ea typeface="+mj-ea"/>
                <a:sym typeface="+mn-ea"/>
              </a:rPr>
              <a:t>？</a:t>
            </a:r>
            <a:endParaRPr lang="zh-CN" alt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2.22222E-6 L 0.04765 0.37014 " pathEditMode="relative" rAng="0" ptsTypes="AA">
                                      <p:cBhvr>
                                        <p:cTn id="6" dur="2000" fill="hold"/>
                                        <p:tgtEl>
                                          <p:spTgt spid="42"/>
                                        </p:tgtEl>
                                        <p:attrNameLst>
                                          <p:attrName>ppt_x</p:attrName>
                                          <p:attrName>ppt_y</p:attrName>
                                        </p:attrNameLst>
                                      </p:cBhvr>
                                      <p:rCtr x="2383" y="18495"/>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5" grpId="0"/>
      <p:bldP spid="56" grpId="0"/>
      <p:bldP spid="56" grpId="1"/>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cstate="print">
            <a:alphaModFix amt="85000"/>
            <a:extLst>
              <a:ext uri="{28A0092B-C50C-407E-A947-70E740481C1C}">
                <a14:useLocalDpi xmlns:a14="http://schemas.microsoft.com/office/drawing/2010/main" val="0"/>
              </a:ext>
            </a:extLst>
          </a:blip>
          <a:stretch>
            <a:fillRect/>
          </a:stretch>
        </p:blipFill>
        <p:spPr>
          <a:xfrm rot="15454573" flipV="1">
            <a:off x="7888569" y="711215"/>
            <a:ext cx="2638778" cy="2644055"/>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b="79816"/>
          <a:stretch>
            <a:fillRect/>
          </a:stretch>
        </p:blipFill>
        <p:spPr>
          <a:xfrm rot="4635439">
            <a:off x="5533013" y="3435556"/>
            <a:ext cx="5067947" cy="698315"/>
          </a:xfrm>
          <a:prstGeom prst="rect">
            <a:avLst/>
          </a:prstGeom>
        </p:spPr>
      </p:pic>
      <p:sp>
        <p:nvSpPr>
          <p:cNvPr id="29" name="文本框 28"/>
          <p:cNvSpPr txBox="1"/>
          <p:nvPr/>
        </p:nvSpPr>
        <p:spPr>
          <a:xfrm>
            <a:off x="10674473" y="2327063"/>
            <a:ext cx="464610" cy="584775"/>
          </a:xfrm>
          <a:prstGeom prst="rect">
            <a:avLst/>
          </a:prstGeom>
          <a:noFill/>
        </p:spPr>
        <p:txBody>
          <a:bodyPr wrap="square" rtlCol="0">
            <a:spAutoFit/>
          </a:bodyPr>
          <a:lstStyle/>
          <a:p>
            <a:r>
              <a:rPr lang="en-US" altLang="zh-CN" sz="3200" b="1" i="1" dirty="0"/>
              <a:t>A</a:t>
            </a:r>
            <a:endParaRPr lang="zh-CN" altLang="en-US" sz="3200" b="1" i="1" dirty="0"/>
          </a:p>
        </p:txBody>
      </p:sp>
      <p:sp>
        <p:nvSpPr>
          <p:cNvPr id="30" name="文本框 29"/>
          <p:cNvSpPr txBox="1"/>
          <p:nvPr/>
        </p:nvSpPr>
        <p:spPr>
          <a:xfrm>
            <a:off x="7129462" y="769944"/>
            <a:ext cx="464610" cy="584775"/>
          </a:xfrm>
          <a:prstGeom prst="rect">
            <a:avLst/>
          </a:prstGeom>
          <a:noFill/>
        </p:spPr>
        <p:txBody>
          <a:bodyPr wrap="square" rtlCol="0">
            <a:spAutoFit/>
          </a:bodyPr>
          <a:lstStyle/>
          <a:p>
            <a:r>
              <a:rPr lang="en-US" altLang="zh-CN" sz="3200" b="1" i="1" dirty="0"/>
              <a:t>P</a:t>
            </a:r>
            <a:endParaRPr lang="zh-CN" altLang="en-US" sz="3200" b="1" i="1" dirty="0"/>
          </a:p>
        </p:txBody>
      </p:sp>
      <p:sp>
        <p:nvSpPr>
          <p:cNvPr id="31" name="文本框 30"/>
          <p:cNvSpPr txBox="1"/>
          <p:nvPr/>
        </p:nvSpPr>
        <p:spPr>
          <a:xfrm>
            <a:off x="8296836" y="6078956"/>
            <a:ext cx="464610" cy="584775"/>
          </a:xfrm>
          <a:prstGeom prst="rect">
            <a:avLst/>
          </a:prstGeom>
          <a:noFill/>
        </p:spPr>
        <p:txBody>
          <a:bodyPr wrap="square" rtlCol="0">
            <a:spAutoFit/>
          </a:bodyPr>
          <a:lstStyle/>
          <a:p>
            <a:r>
              <a:rPr lang="en-US" altLang="zh-CN" sz="3200" b="1" i="1" dirty="0"/>
              <a:t>Q</a:t>
            </a:r>
            <a:endParaRPr lang="zh-CN" altLang="en-US" sz="3200" b="1" i="1" dirty="0"/>
          </a:p>
        </p:txBody>
      </p:sp>
      <p:sp>
        <p:nvSpPr>
          <p:cNvPr id="32" name="文本框 31"/>
          <p:cNvSpPr txBox="1"/>
          <p:nvPr/>
        </p:nvSpPr>
        <p:spPr>
          <a:xfrm>
            <a:off x="7805362" y="943747"/>
            <a:ext cx="464610" cy="584775"/>
          </a:xfrm>
          <a:prstGeom prst="rect">
            <a:avLst/>
          </a:prstGeom>
          <a:noFill/>
        </p:spPr>
        <p:txBody>
          <a:bodyPr wrap="square" rtlCol="0">
            <a:spAutoFit/>
          </a:bodyPr>
          <a:lstStyle/>
          <a:p>
            <a:r>
              <a:rPr lang="en-US" altLang="zh-CN" sz="3200" b="1" i="1" dirty="0"/>
              <a:t>B</a:t>
            </a:r>
            <a:endParaRPr lang="zh-CN" altLang="en-US" sz="3200" b="1" i="1" dirty="0"/>
          </a:p>
        </p:txBody>
      </p:sp>
      <p:sp>
        <p:nvSpPr>
          <p:cNvPr id="33" name="文本框 32"/>
          <p:cNvSpPr txBox="1"/>
          <p:nvPr/>
        </p:nvSpPr>
        <p:spPr>
          <a:xfrm>
            <a:off x="7716244" y="2894215"/>
            <a:ext cx="464610" cy="584775"/>
          </a:xfrm>
          <a:prstGeom prst="rect">
            <a:avLst/>
          </a:prstGeom>
          <a:noFill/>
        </p:spPr>
        <p:txBody>
          <a:bodyPr wrap="square" rtlCol="0">
            <a:spAutoFit/>
          </a:bodyPr>
          <a:lstStyle/>
          <a:p>
            <a:r>
              <a:rPr lang="en-US" altLang="zh-CN" sz="3200" b="1" i="1" dirty="0"/>
              <a:t>C</a:t>
            </a:r>
            <a:endParaRPr lang="zh-CN" altLang="en-US" sz="3200" b="1" i="1" dirty="0"/>
          </a:p>
        </p:txBody>
      </p:sp>
      <p:sp>
        <p:nvSpPr>
          <p:cNvPr id="34" name="文本框 33"/>
          <p:cNvSpPr txBox="1"/>
          <p:nvPr/>
        </p:nvSpPr>
        <p:spPr>
          <a:xfrm>
            <a:off x="11314721" y="4763615"/>
            <a:ext cx="581462" cy="584775"/>
          </a:xfrm>
          <a:prstGeom prst="rect">
            <a:avLst/>
          </a:prstGeom>
          <a:noFill/>
        </p:spPr>
        <p:txBody>
          <a:bodyPr wrap="square" rtlCol="0">
            <a:spAutoFit/>
          </a:bodyPr>
          <a:lstStyle/>
          <a:p>
            <a:r>
              <a:rPr lang="en-US" altLang="zh-CN" sz="3200" b="1" i="1" dirty="0"/>
              <a:t>A′</a:t>
            </a:r>
            <a:endParaRPr lang="zh-CN" altLang="en-US" sz="3200" b="1" i="1" dirty="0"/>
          </a:p>
        </p:txBody>
      </p:sp>
      <p:pic>
        <p:nvPicPr>
          <p:cNvPr id="42" name="图片 41"/>
          <p:cNvPicPr>
            <a:picLocks noChangeAspect="1"/>
          </p:cNvPicPr>
          <p:nvPr/>
        </p:nvPicPr>
        <p:blipFill>
          <a:blip r:embed="rId1" cstate="print">
            <a:alphaModFix amt="85000"/>
            <a:extLst>
              <a:ext uri="{28A0092B-C50C-407E-A947-70E740481C1C}">
                <a14:useLocalDpi xmlns:a14="http://schemas.microsoft.com/office/drawing/2010/main" val="0"/>
              </a:ext>
            </a:extLst>
          </a:blip>
          <a:stretch>
            <a:fillRect/>
          </a:stretch>
        </p:blipFill>
        <p:spPr>
          <a:xfrm rot="15454573" flipV="1">
            <a:off x="7888782" y="711216"/>
            <a:ext cx="2638778" cy="2644055"/>
          </a:xfrm>
          <a:prstGeom prst="rect">
            <a:avLst/>
          </a:prstGeom>
        </p:spPr>
      </p:pic>
      <p:sp>
        <p:nvSpPr>
          <p:cNvPr id="56" name="矩形 55"/>
          <p:cNvSpPr/>
          <p:nvPr/>
        </p:nvSpPr>
        <p:spPr>
          <a:xfrm>
            <a:off x="506095" y="460375"/>
            <a:ext cx="6473190" cy="5448300"/>
          </a:xfrm>
          <a:prstGeom prst="rect">
            <a:avLst/>
          </a:prstGeom>
          <a:noFill/>
        </p:spPr>
        <p:txBody>
          <a:bodyPr>
            <a:no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j-lt"/>
                <a:ea typeface="+mj-ea"/>
                <a:cs typeface="+mn-cs"/>
              </a:rPr>
              <a:t>观察画平行线的过程，思考：</a:t>
            </a:r>
            <a:endParaRPr kumimoji="0" lang="en-US" altLang="zh-CN" sz="24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mj-lt"/>
                <a:ea typeface="+mj-ea"/>
                <a:cs typeface="+mn-cs"/>
              </a:rPr>
              <a:t>1</a:t>
            </a:r>
            <a:r>
              <a:rPr kumimoji="0" lang="zh-CN" altLang="en-US" sz="2400" b="1" i="0" u="none" strike="noStrike" kern="1200" cap="none" spc="0" normalizeH="0" baseline="0" noProof="0" dirty="0">
                <a:ln>
                  <a:noFill/>
                </a:ln>
                <a:solidFill>
                  <a:schemeClr val="tx1"/>
                </a:solidFill>
                <a:effectLst/>
                <a:uLnTx/>
                <a:uFillTx/>
                <a:latin typeface="+mj-lt"/>
                <a:ea typeface="+mj-ea"/>
                <a:cs typeface="+mn-cs"/>
              </a:rPr>
              <a:t>、</a:t>
            </a:r>
            <a:r>
              <a:rPr kumimoji="0" lang="zh-CN" altLang="zh-CN" sz="2400" b="1" i="0" u="none" strike="noStrike" kern="1200" cap="none" spc="0" normalizeH="0" baseline="0" noProof="0" dirty="0">
                <a:ln>
                  <a:noFill/>
                </a:ln>
                <a:solidFill>
                  <a:schemeClr val="tx1"/>
                </a:solidFill>
                <a:effectLst/>
                <a:uLnTx/>
                <a:uFillTx/>
                <a:latin typeface="+mj-lt"/>
                <a:ea typeface="+mj-ea"/>
                <a:cs typeface="+mn-cs"/>
              </a:rPr>
              <a:t>平移后的</a:t>
            </a:r>
            <a:r>
              <a:rPr kumimoji="0" lang="zh-CN" altLang="en-US" sz="2400" b="1" i="0" u="none" strike="noStrike" kern="1200" cap="none" spc="0" normalizeH="0" baseline="0" noProof="0" dirty="0">
                <a:ln>
                  <a:noFill/>
                </a:ln>
                <a:solidFill>
                  <a:srgbClr val="9933FF"/>
                </a:solidFill>
                <a:effectLst/>
                <a:uLnTx/>
                <a:uFillTx/>
                <a:latin typeface="+mj-lt"/>
                <a:ea typeface="+mj-ea"/>
                <a:cs typeface="+mn-cs"/>
              </a:rPr>
              <a:t>新</a:t>
            </a:r>
            <a:r>
              <a:rPr kumimoji="0" lang="zh-CN" altLang="zh-CN" sz="2400" b="1" i="0" u="none" strike="noStrike" kern="1200" cap="none" spc="0" normalizeH="0" baseline="0" noProof="0" dirty="0">
                <a:ln>
                  <a:noFill/>
                </a:ln>
                <a:solidFill>
                  <a:srgbClr val="9933FF"/>
                </a:solidFill>
                <a:effectLst/>
                <a:uLnTx/>
                <a:uFillTx/>
                <a:latin typeface="+mj-lt"/>
                <a:ea typeface="+mj-ea"/>
                <a:cs typeface="+mn-cs"/>
              </a:rPr>
              <a:t>图形与原图形</a:t>
            </a:r>
            <a:r>
              <a:rPr kumimoji="0" lang="zh-CN" altLang="zh-CN" sz="2400" b="1" i="0" u="none" strike="noStrike" kern="1200" cap="none" spc="0" normalizeH="0" baseline="0" noProof="0" dirty="0">
                <a:ln>
                  <a:noFill/>
                </a:ln>
                <a:solidFill>
                  <a:schemeClr val="tx1"/>
                </a:solidFill>
                <a:effectLst/>
                <a:uLnTx/>
                <a:uFillTx/>
                <a:latin typeface="+mj-lt"/>
                <a:ea typeface="+mj-ea"/>
                <a:cs typeface="+mn-cs"/>
              </a:rPr>
              <a:t>发生了</a:t>
            </a:r>
            <a:r>
              <a:rPr lang="zh-CN" altLang="zh-CN" sz="2400" b="1" noProof="0" dirty="0">
                <a:ln>
                  <a:noFill/>
                </a:ln>
                <a:effectLst/>
                <a:uLnTx/>
                <a:uFillTx/>
                <a:latin typeface="+mj-lt"/>
                <a:ea typeface="+mj-ea"/>
                <a:sym typeface="+mn-ea"/>
              </a:rPr>
              <a:t>什么</a:t>
            </a:r>
            <a:r>
              <a:rPr kumimoji="0" lang="zh-CN" altLang="zh-CN" sz="2400" b="1" i="0" u="none" strike="noStrike" kern="1200" cap="none" spc="0" normalizeH="0" baseline="0" noProof="0" dirty="0">
                <a:ln>
                  <a:noFill/>
                </a:ln>
                <a:solidFill>
                  <a:schemeClr val="tx1"/>
                </a:solidFill>
                <a:effectLst/>
                <a:uLnTx/>
                <a:uFillTx/>
                <a:latin typeface="+mj-lt"/>
                <a:ea typeface="+mj-ea"/>
                <a:cs typeface="+mn-cs"/>
              </a:rPr>
              <a:t>变化？ </a:t>
            </a:r>
            <a:endParaRPr kumimoji="0" lang="zh-CN" altLang="zh-CN" sz="24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lang="zh-CN" sz="2400" b="1">
                <a:solidFill>
                  <a:schemeClr val="accent1"/>
                </a:solidFill>
                <a:latin typeface="黑体" panose="02010609060101010101" pitchFamily="49" charset="-122"/>
                <a:ea typeface="黑体" panose="02010609060101010101" pitchFamily="49" charset="-122"/>
                <a:cs typeface="黑体" panose="02010609060101010101" pitchFamily="49" charset="-122"/>
                <a:sym typeface="+mn-ea"/>
              </a:rPr>
              <a:t>平移前后图形</a:t>
            </a:r>
            <a:r>
              <a:rPr lang="zh-CN" altLang="en-US" sz="2400" b="1">
                <a:solidFill>
                  <a:srgbClr val="FF0000"/>
                </a:solidFill>
                <a:latin typeface="黑体" panose="02010609060101010101" pitchFamily="49" charset="-122"/>
                <a:ea typeface="黑体" panose="02010609060101010101" pitchFamily="49" charset="-122"/>
                <a:sym typeface="+mn-ea"/>
              </a:rPr>
              <a:t>位置</a:t>
            </a:r>
            <a:r>
              <a:rPr lang="zh-CN" altLang="en-US" sz="2400" b="1">
                <a:solidFill>
                  <a:schemeClr val="accent1"/>
                </a:solidFill>
                <a:latin typeface="黑体" panose="02010609060101010101" pitchFamily="49" charset="-122"/>
                <a:ea typeface="黑体" panose="02010609060101010101" pitchFamily="49" charset="-122"/>
                <a:sym typeface="+mn-ea"/>
              </a:rPr>
              <a:t>改变</a:t>
            </a:r>
            <a:r>
              <a:rPr lang="zh-CN" altLang="en-US" sz="2400" b="1">
                <a:solidFill>
                  <a:srgbClr val="FF0000"/>
                </a:solidFill>
                <a:latin typeface="黑体" panose="02010609060101010101" pitchFamily="49" charset="-122"/>
                <a:ea typeface="黑体" panose="02010609060101010101" pitchFamily="49" charset="-122"/>
                <a:sym typeface="+mn-ea"/>
              </a:rPr>
              <a:t>，形状</a:t>
            </a:r>
            <a:r>
              <a:rPr lang="zh-CN" altLang="en-US" sz="2400" b="1">
                <a:solidFill>
                  <a:schemeClr val="accent1"/>
                </a:solidFill>
                <a:latin typeface="黑体" panose="02010609060101010101" pitchFamily="49" charset="-122"/>
                <a:ea typeface="黑体" panose="02010609060101010101" pitchFamily="49" charset="-122"/>
                <a:sym typeface="+mn-ea"/>
              </a:rPr>
              <a:t>与</a:t>
            </a:r>
            <a:r>
              <a:rPr lang="zh-CN" altLang="en-US" sz="2400" b="1">
                <a:solidFill>
                  <a:srgbClr val="FF0000"/>
                </a:solidFill>
                <a:latin typeface="黑体" panose="02010609060101010101" pitchFamily="49" charset="-122"/>
                <a:ea typeface="黑体" panose="02010609060101010101" pitchFamily="49" charset="-122"/>
                <a:sym typeface="+mn-ea"/>
              </a:rPr>
              <a:t>大小</a:t>
            </a:r>
            <a:r>
              <a:rPr lang="zh-CN" altLang="en-US" sz="2400" b="1">
                <a:solidFill>
                  <a:schemeClr val="accent1"/>
                </a:solidFill>
                <a:latin typeface="黑体" panose="02010609060101010101" pitchFamily="49" charset="-122"/>
                <a:ea typeface="黑体" panose="02010609060101010101" pitchFamily="49" charset="-122"/>
                <a:sym typeface="+mn-ea"/>
              </a:rPr>
              <a:t>不变</a:t>
            </a:r>
            <a:endParaRPr kumimoji="0" lang="zh-CN" altLang="zh-CN" sz="24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mj-lt"/>
                <a:ea typeface="+mj-ea"/>
                <a:cs typeface="+mn-cs"/>
              </a:rPr>
              <a:t>2</a:t>
            </a:r>
            <a:r>
              <a:rPr kumimoji="0" lang="zh-CN" altLang="zh-CN" sz="2400" b="1" i="0" u="none" strike="noStrike" kern="1200" cap="none" spc="0" normalizeH="0" baseline="0" noProof="0" dirty="0">
                <a:ln>
                  <a:noFill/>
                </a:ln>
                <a:solidFill>
                  <a:schemeClr val="tx1"/>
                </a:solidFill>
                <a:effectLst/>
                <a:uLnTx/>
                <a:uFillTx/>
                <a:latin typeface="+mj-lt"/>
                <a:ea typeface="+mj-ea"/>
                <a:cs typeface="+mn-cs"/>
              </a:rPr>
              <a:t>找出图形中的</a:t>
            </a:r>
            <a:r>
              <a:rPr kumimoji="0" lang="zh-CN" altLang="zh-CN" sz="2400" b="1" i="0" u="none" strike="noStrike" kern="1200" cap="none" spc="0" normalizeH="0" baseline="0" noProof="0" dirty="0">
                <a:ln>
                  <a:noFill/>
                </a:ln>
                <a:solidFill>
                  <a:srgbClr val="FF0000"/>
                </a:solidFill>
                <a:effectLst/>
                <a:uLnTx/>
                <a:uFillTx/>
                <a:latin typeface="+mj-lt"/>
                <a:ea typeface="+mj-ea"/>
                <a:cs typeface="+mn-cs"/>
              </a:rPr>
              <a:t>对应线段</a:t>
            </a:r>
            <a:r>
              <a:rPr kumimoji="0" lang="zh-CN" altLang="zh-CN" sz="2400" b="1" i="0" u="none" strike="noStrike" kern="1200" cap="none" spc="0" normalizeH="0" baseline="0" noProof="0" dirty="0">
                <a:ln>
                  <a:noFill/>
                </a:ln>
                <a:solidFill>
                  <a:schemeClr val="tx1"/>
                </a:solidFill>
                <a:effectLst/>
                <a:uLnTx/>
                <a:uFillTx/>
                <a:latin typeface="+mj-lt"/>
                <a:ea typeface="+mj-ea"/>
                <a:cs typeface="+mn-cs"/>
              </a:rPr>
              <a:t>，它们有什么关系？</a:t>
            </a:r>
            <a:endParaRPr kumimoji="0" lang="zh-CN" altLang="zh-CN" sz="2400" b="1" i="0" u="none" strike="noStrike" kern="1200" cap="none" spc="0" normalizeH="0" baseline="0" noProof="0" dirty="0">
              <a:ln>
                <a:noFill/>
              </a:ln>
              <a:solidFill>
                <a:schemeClr val="tx1"/>
              </a:solidFill>
              <a:effectLst/>
              <a:uLnTx/>
              <a:uFillTx/>
              <a:latin typeface="+mj-lt"/>
              <a:ea typeface="+mj-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lang="zh-CN" altLang="en-US" sz="2400" b="1">
                <a:solidFill>
                  <a:srgbClr val="F4200A"/>
                </a:solidFill>
                <a:latin typeface="华文中宋" panose="02010600040101010101" charset="-122"/>
                <a:ea typeface="华文中宋" panose="02010600040101010101" charset="-122"/>
                <a:cs typeface="Times New Roman" panose="02020603050405020304" pitchFamily="18" charset="0"/>
                <a:sym typeface="+mn-ea"/>
              </a:rPr>
              <a:t>位置关系：</a:t>
            </a:r>
            <a:endParaRPr lang="zh-CN" altLang="en-US" sz="2400" b="1">
              <a:solidFill>
                <a:srgbClr val="F4200A"/>
              </a:solidFill>
              <a:latin typeface="华文中宋" panose="02010600040101010101" charset="-122"/>
              <a:ea typeface="华文中宋" panose="02010600040101010101" charset="-122"/>
              <a:cs typeface="Times New Roman" panose="02020603050405020304" pitchFamily="18" charset="0"/>
              <a:sym typeface="+mn-ea"/>
            </a:endParaRPr>
          </a:p>
          <a:p>
            <a:pPr marL="0" marR="0" lvl="0" indent="0" algn="l" defTabSz="914400" rtl="0" eaLnBrk="1" fontAlgn="base" latinLnBrk="0" hangingPunct="1">
              <a:lnSpc>
                <a:spcPct val="150000"/>
              </a:lnSpc>
              <a:spcBef>
                <a:spcPct val="0"/>
              </a:spcBef>
              <a:spcAft>
                <a:spcPct val="0"/>
              </a:spcAft>
              <a:buClrTx/>
              <a:buSzTx/>
              <a:buFontTx/>
              <a:buNone/>
              <a:defRPr/>
            </a:pPr>
            <a:r>
              <a:rPr lang="en-US" altLang="zh-CN" sz="2400" b="1" i="1" noProof="0" err="1">
                <a:ln>
                  <a:noFill/>
                </a:ln>
                <a:solidFill>
                  <a:schemeClr val="accent5"/>
                </a:solidFill>
                <a:effectLst/>
                <a:uLnTx/>
                <a:uFillTx/>
                <a:latin typeface="Times New Roman" panose="02020603050405020304" pitchFamily="18" charset="0"/>
                <a:ea typeface="+mj-ea"/>
                <a:cs typeface="Times New Roman" panose="02020603050405020304" pitchFamily="18" charset="0"/>
                <a:sym typeface="+mn-ea"/>
              </a:rPr>
              <a:t>A′B′</a:t>
            </a:r>
            <a:r>
              <a:rPr lang="zh-CN" altLang="en-US" sz="2400" b="1">
                <a:solidFill>
                  <a:schemeClr val="accent5"/>
                </a:solidFill>
                <a:latin typeface="Times New Roman" panose="02020603050405020304" pitchFamily="18" charset="0"/>
                <a:cs typeface="Times New Roman" panose="02020603050405020304" pitchFamily="18" charset="0"/>
                <a:sym typeface="+mn-ea"/>
              </a:rPr>
              <a:t>∥</a:t>
            </a:r>
            <a:r>
              <a:rPr lang="en-US" altLang="zh-CN" sz="2400" b="1" i="1">
                <a:solidFill>
                  <a:schemeClr val="accent5"/>
                </a:solidFill>
                <a:latin typeface="Times New Roman" panose="02020603050405020304" pitchFamily="18" charset="0"/>
                <a:cs typeface="Times New Roman" panose="02020603050405020304" pitchFamily="18" charset="0"/>
                <a:sym typeface="+mn-ea"/>
              </a:rPr>
              <a:t>AB        </a:t>
            </a:r>
            <a:r>
              <a:rPr lang="en-US" altLang="zh-CN" sz="2400" b="1" i="1" noProof="0" err="1">
                <a:ln>
                  <a:noFill/>
                </a:ln>
                <a:solidFill>
                  <a:schemeClr val="accent5"/>
                </a:solidFill>
                <a:effectLst/>
                <a:uLnTx/>
                <a:uFillTx/>
                <a:latin typeface="Times New Roman" panose="02020603050405020304" pitchFamily="18" charset="0"/>
                <a:ea typeface="+mj-ea"/>
                <a:cs typeface="Times New Roman" panose="02020603050405020304" pitchFamily="18" charset="0"/>
                <a:sym typeface="+mn-ea"/>
              </a:rPr>
              <a:t>A′C′</a:t>
            </a:r>
            <a:r>
              <a:rPr lang="en-US" altLang="zh-CN" sz="2400" b="1" i="1">
                <a:solidFill>
                  <a:schemeClr val="accent5"/>
                </a:solidFill>
                <a:latin typeface="Times New Roman" panose="02020603050405020304" pitchFamily="18" charset="0"/>
                <a:cs typeface="Times New Roman" panose="02020603050405020304" pitchFamily="18" charset="0"/>
                <a:sym typeface="+mn-ea"/>
              </a:rPr>
              <a:t>∥AC </a:t>
            </a:r>
            <a:endParaRPr lang="en-US" altLang="zh-CN" sz="2400" b="1" i="1">
              <a:solidFill>
                <a:schemeClr val="accent5"/>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50000"/>
              </a:lnSpc>
              <a:spcBef>
                <a:spcPct val="0"/>
              </a:spcBef>
              <a:spcAft>
                <a:spcPct val="0"/>
              </a:spcAft>
              <a:buClrTx/>
              <a:buSzTx/>
              <a:buFontTx/>
              <a:buNone/>
              <a:defRPr/>
            </a:pPr>
            <a:r>
              <a:rPr lang="en-US" altLang="zh-CN" sz="2400" b="1" i="1" noProof="0" err="1">
                <a:ln>
                  <a:noFill/>
                </a:ln>
                <a:solidFill>
                  <a:schemeClr val="accent5"/>
                </a:solidFill>
                <a:effectLst/>
                <a:uLnTx/>
                <a:uFillTx/>
                <a:latin typeface="Times New Roman" panose="02020603050405020304" pitchFamily="18" charset="0"/>
                <a:ea typeface="+mj-ea"/>
                <a:cs typeface="Times New Roman" panose="02020603050405020304" pitchFamily="18" charset="0"/>
                <a:sym typeface="+mn-ea"/>
              </a:rPr>
              <a:t>B′C′</a:t>
            </a:r>
            <a:r>
              <a:rPr lang="zh-CN" altLang="en-US" sz="2400" b="1">
                <a:solidFill>
                  <a:schemeClr val="accent5"/>
                </a:solidFill>
                <a:latin typeface="Times New Roman" panose="02020603050405020304" pitchFamily="18" charset="0"/>
                <a:cs typeface="Times New Roman" panose="02020603050405020304" pitchFamily="18" charset="0"/>
                <a:sym typeface="+mn-ea"/>
              </a:rPr>
              <a:t>与</a:t>
            </a:r>
            <a:r>
              <a:rPr lang="en-US" altLang="zh-CN" sz="2400" b="1" i="1">
                <a:solidFill>
                  <a:schemeClr val="accent5"/>
                </a:solidFill>
                <a:latin typeface="Times New Roman" panose="02020603050405020304" pitchFamily="18" charset="0"/>
                <a:cs typeface="Times New Roman" panose="02020603050405020304" pitchFamily="18" charset="0"/>
                <a:sym typeface="+mn-ea"/>
              </a:rPr>
              <a:t>BC</a:t>
            </a:r>
            <a:r>
              <a:rPr lang="zh-CN" altLang="en-US" sz="2400" b="1">
                <a:solidFill>
                  <a:schemeClr val="accent5"/>
                </a:solidFill>
                <a:latin typeface="华文中宋" panose="02010600040101010101" charset="-122"/>
                <a:ea typeface="华文中宋" panose="02010600040101010101" charset="-122"/>
                <a:cs typeface="Times New Roman" panose="02020603050405020304" pitchFamily="18" charset="0"/>
                <a:sym typeface="+mn-ea"/>
              </a:rPr>
              <a:t>在同一条直线上</a:t>
            </a:r>
            <a:endParaRPr lang="zh-CN" altLang="en-US" sz="2400" b="1">
              <a:solidFill>
                <a:schemeClr val="accent5"/>
              </a:solidFill>
              <a:latin typeface="华文中宋" panose="02010600040101010101" charset="-122"/>
              <a:ea typeface="华文中宋" panose="02010600040101010101" charset="-122"/>
              <a:cs typeface="Times New Roman" panose="02020603050405020304" pitchFamily="18" charset="0"/>
              <a:sym typeface="+mn-ea"/>
            </a:endParaRPr>
          </a:p>
          <a:p>
            <a:pPr marL="0" marR="0" lvl="0" indent="0" algn="l" defTabSz="914400" rtl="0" eaLnBrk="1" fontAlgn="base" latinLnBrk="0" hangingPunct="1">
              <a:lnSpc>
                <a:spcPct val="150000"/>
              </a:lnSpc>
              <a:spcBef>
                <a:spcPct val="0"/>
              </a:spcBef>
              <a:spcAft>
                <a:spcPct val="0"/>
              </a:spcAft>
              <a:buClrTx/>
              <a:buSzTx/>
              <a:buFontTx/>
              <a:buNone/>
              <a:defRPr/>
            </a:pPr>
            <a:r>
              <a:rPr lang="en-US" altLang="zh-CN" sz="2400" b="1" noProof="0" dirty="0">
                <a:ln>
                  <a:noFill/>
                </a:ln>
                <a:effectLst/>
                <a:uLnTx/>
                <a:uFillTx/>
                <a:latin typeface="+mj-lt"/>
                <a:ea typeface="+mj-ea"/>
                <a:sym typeface="+mn-ea"/>
              </a:rPr>
              <a:t>3</a:t>
            </a:r>
            <a:r>
              <a:rPr lang="zh-CN" altLang="en-US" sz="2400" b="1" noProof="0" dirty="0">
                <a:ln>
                  <a:noFill/>
                </a:ln>
                <a:effectLst/>
                <a:uLnTx/>
                <a:uFillTx/>
                <a:latin typeface="+mj-lt"/>
                <a:ea typeface="+mj-ea"/>
                <a:sym typeface="+mn-ea"/>
              </a:rPr>
              <a:t>、</a:t>
            </a:r>
            <a:r>
              <a:rPr lang="zh-CN" altLang="zh-CN" sz="2400" b="1" noProof="0" dirty="0">
                <a:ln>
                  <a:noFill/>
                </a:ln>
                <a:effectLst/>
                <a:uLnTx/>
                <a:uFillTx/>
                <a:latin typeface="+mj-lt"/>
                <a:ea typeface="+mj-ea"/>
                <a:sym typeface="+mn-ea"/>
              </a:rPr>
              <a:t>找出图形中的</a:t>
            </a:r>
            <a:r>
              <a:rPr lang="zh-CN" altLang="zh-CN" sz="2400" b="1" noProof="0" dirty="0">
                <a:ln>
                  <a:noFill/>
                </a:ln>
                <a:solidFill>
                  <a:srgbClr val="FF0000"/>
                </a:solidFill>
                <a:effectLst/>
                <a:uLnTx/>
                <a:uFillTx/>
                <a:latin typeface="+mj-lt"/>
                <a:ea typeface="+mj-ea"/>
                <a:sym typeface="+mn-ea"/>
              </a:rPr>
              <a:t>对应角</a:t>
            </a:r>
            <a:r>
              <a:rPr lang="zh-CN" altLang="zh-CN" sz="2400" b="1" noProof="0" dirty="0">
                <a:ln>
                  <a:noFill/>
                </a:ln>
                <a:effectLst/>
                <a:uLnTx/>
                <a:uFillTx/>
                <a:latin typeface="+mj-lt"/>
                <a:ea typeface="+mj-ea"/>
                <a:sym typeface="+mn-ea"/>
              </a:rPr>
              <a:t>，它们有什么关系</a:t>
            </a:r>
            <a:endParaRPr lang="zh-CN" altLang="en-US" sz="2400"/>
          </a:p>
          <a:p>
            <a:pPr marL="0" marR="0" lvl="0" indent="0" algn="l" defTabSz="914400" rtl="0" eaLnBrk="1" fontAlgn="base" latinLnBrk="0" hangingPunct="1">
              <a:lnSpc>
                <a:spcPct val="150000"/>
              </a:lnSpc>
              <a:spcBef>
                <a:spcPct val="0"/>
              </a:spcBef>
              <a:spcAft>
                <a:spcPct val="0"/>
              </a:spcAft>
              <a:buClrTx/>
              <a:buSzTx/>
              <a:buFontTx/>
              <a:buNone/>
              <a:defRPr/>
            </a:pPr>
            <a:r>
              <a:rPr lang="zh-CN" altLang="en-US" sz="2400" b="1">
                <a:solidFill>
                  <a:srgbClr val="F4200A"/>
                </a:solidFill>
                <a:latin typeface="Times New Roman" panose="02020603050405020304" pitchFamily="18" charset="0"/>
                <a:cs typeface="Times New Roman" panose="02020603050405020304" pitchFamily="18" charset="0"/>
                <a:sym typeface="+mn-ea"/>
              </a:rPr>
              <a:t>数量关系</a:t>
            </a:r>
            <a:r>
              <a:rPr lang="en-US" altLang="zh-CN" sz="2400" b="1">
                <a:solidFill>
                  <a:srgbClr val="F4200A"/>
                </a:solidFill>
                <a:latin typeface="Times New Roman" panose="02020603050405020304" pitchFamily="18" charset="0"/>
                <a:cs typeface="Times New Roman" panose="02020603050405020304" pitchFamily="18" charset="0"/>
                <a:sym typeface="+mn-ea"/>
              </a:rPr>
              <a:t>   </a:t>
            </a:r>
            <a:r>
              <a:rPr lang="zh-CN" altLang="en-US" sz="2400" b="1">
                <a:solidFill>
                  <a:srgbClr val="F4200A"/>
                </a:solidFill>
                <a:latin typeface="Times New Roman" panose="02020603050405020304" pitchFamily="18" charset="0"/>
                <a:cs typeface="Times New Roman" panose="02020603050405020304" pitchFamily="18" charset="0"/>
                <a:sym typeface="+mn-ea"/>
              </a:rPr>
              <a:t>∠</a:t>
            </a:r>
            <a:r>
              <a:rPr lang="en-US" altLang="zh-CN" sz="2400" b="1" i="1">
                <a:solidFill>
                  <a:srgbClr val="F4200A"/>
                </a:solidFill>
                <a:latin typeface="Times New Roman" panose="02020603050405020304" pitchFamily="18" charset="0"/>
                <a:cs typeface="Times New Roman" panose="02020603050405020304" pitchFamily="18" charset="0"/>
                <a:sym typeface="+mn-ea"/>
              </a:rPr>
              <a:t>A</a:t>
            </a:r>
            <a:r>
              <a:rPr lang="en-US" altLang="zh-CN" sz="2400" b="1">
                <a:solidFill>
                  <a:srgbClr val="F4200A"/>
                </a:solidFill>
                <a:latin typeface="Times New Roman" panose="02020603050405020304" pitchFamily="18" charset="0"/>
                <a:cs typeface="Times New Roman" panose="02020603050405020304" pitchFamily="18" charset="0"/>
                <a:sym typeface="+mn-ea"/>
              </a:rPr>
              <a:t>′=</a:t>
            </a:r>
            <a:r>
              <a:rPr lang="zh-CN" altLang="en-US" sz="2400" b="1">
                <a:solidFill>
                  <a:srgbClr val="F4200A"/>
                </a:solidFill>
                <a:latin typeface="Times New Roman" panose="02020603050405020304" pitchFamily="18" charset="0"/>
                <a:cs typeface="Times New Roman" panose="02020603050405020304" pitchFamily="18" charset="0"/>
                <a:sym typeface="+mn-ea"/>
              </a:rPr>
              <a:t>∠</a:t>
            </a:r>
            <a:r>
              <a:rPr lang="en-US" altLang="zh-CN" sz="2400" b="1" i="1">
                <a:solidFill>
                  <a:srgbClr val="F4200A"/>
                </a:solidFill>
                <a:latin typeface="Times New Roman" panose="02020603050405020304" pitchFamily="18" charset="0"/>
                <a:cs typeface="Times New Roman" panose="02020603050405020304" pitchFamily="18" charset="0"/>
                <a:sym typeface="+mn-ea"/>
              </a:rPr>
              <a:t>A      </a:t>
            </a:r>
            <a:r>
              <a:rPr lang="zh-CN" altLang="en-US" sz="2400" b="1">
                <a:solidFill>
                  <a:srgbClr val="F4200A"/>
                </a:solidFill>
                <a:latin typeface="Times New Roman" panose="02020603050405020304" pitchFamily="18" charset="0"/>
                <a:cs typeface="Times New Roman" panose="02020603050405020304" pitchFamily="18" charset="0"/>
                <a:sym typeface="+mn-ea"/>
              </a:rPr>
              <a:t>∠</a:t>
            </a:r>
            <a:r>
              <a:rPr lang="en-US" altLang="zh-CN" sz="2400" b="1" i="1">
                <a:solidFill>
                  <a:srgbClr val="F4200A"/>
                </a:solidFill>
                <a:latin typeface="Times New Roman" panose="02020603050405020304" pitchFamily="18" charset="0"/>
                <a:cs typeface="Times New Roman" panose="02020603050405020304" pitchFamily="18" charset="0"/>
                <a:sym typeface="+mn-ea"/>
              </a:rPr>
              <a:t>B</a:t>
            </a:r>
            <a:r>
              <a:rPr lang="en-US" altLang="zh-CN" sz="2400" b="1">
                <a:solidFill>
                  <a:srgbClr val="F4200A"/>
                </a:solidFill>
                <a:latin typeface="Times New Roman" panose="02020603050405020304" pitchFamily="18" charset="0"/>
                <a:cs typeface="Times New Roman" panose="02020603050405020304" pitchFamily="18" charset="0"/>
                <a:sym typeface="+mn-ea"/>
              </a:rPr>
              <a:t>′=</a:t>
            </a:r>
            <a:r>
              <a:rPr lang="zh-CN" altLang="en-US" sz="2400" b="1">
                <a:solidFill>
                  <a:srgbClr val="F4200A"/>
                </a:solidFill>
                <a:latin typeface="Times New Roman" panose="02020603050405020304" pitchFamily="18" charset="0"/>
                <a:cs typeface="Times New Roman" panose="02020603050405020304" pitchFamily="18" charset="0"/>
                <a:sym typeface="+mn-ea"/>
              </a:rPr>
              <a:t>∠</a:t>
            </a:r>
            <a:r>
              <a:rPr lang="en-US" altLang="zh-CN" sz="2400" b="1" i="1">
                <a:solidFill>
                  <a:srgbClr val="F4200A"/>
                </a:solidFill>
                <a:latin typeface="Times New Roman" panose="02020603050405020304" pitchFamily="18" charset="0"/>
                <a:cs typeface="Times New Roman" panose="02020603050405020304" pitchFamily="18" charset="0"/>
                <a:sym typeface="+mn-ea"/>
              </a:rPr>
              <a:t>B       </a:t>
            </a:r>
            <a:r>
              <a:rPr lang="zh-CN" altLang="en-US" sz="2400" b="1">
                <a:solidFill>
                  <a:srgbClr val="F4200A"/>
                </a:solidFill>
                <a:latin typeface="Times New Roman" panose="02020603050405020304" pitchFamily="18" charset="0"/>
                <a:cs typeface="Times New Roman" panose="02020603050405020304" pitchFamily="18" charset="0"/>
                <a:sym typeface="+mn-ea"/>
              </a:rPr>
              <a:t>∠</a:t>
            </a:r>
            <a:r>
              <a:rPr lang="en-US" altLang="zh-CN" sz="2400" b="1" i="1">
                <a:solidFill>
                  <a:srgbClr val="F4200A"/>
                </a:solidFill>
                <a:latin typeface="Times New Roman" panose="02020603050405020304" pitchFamily="18" charset="0"/>
                <a:cs typeface="Times New Roman" panose="02020603050405020304" pitchFamily="18" charset="0"/>
                <a:sym typeface="+mn-ea"/>
              </a:rPr>
              <a:t>C</a:t>
            </a:r>
            <a:r>
              <a:rPr lang="en-US" altLang="zh-CN" sz="2400" b="1">
                <a:solidFill>
                  <a:srgbClr val="F4200A"/>
                </a:solidFill>
                <a:latin typeface="Times New Roman" panose="02020603050405020304" pitchFamily="18" charset="0"/>
                <a:cs typeface="Times New Roman" panose="02020603050405020304" pitchFamily="18" charset="0"/>
                <a:sym typeface="+mn-ea"/>
              </a:rPr>
              <a:t>′=</a:t>
            </a:r>
            <a:r>
              <a:rPr lang="zh-CN" altLang="en-US" sz="2400" b="1">
                <a:solidFill>
                  <a:srgbClr val="F4200A"/>
                </a:solidFill>
                <a:latin typeface="Times New Roman" panose="02020603050405020304" pitchFamily="18" charset="0"/>
                <a:cs typeface="Times New Roman" panose="02020603050405020304" pitchFamily="18" charset="0"/>
                <a:sym typeface="+mn-ea"/>
              </a:rPr>
              <a:t>∠</a:t>
            </a:r>
            <a:r>
              <a:rPr lang="en-US" altLang="zh-CN" sz="2400" b="1" i="1">
                <a:solidFill>
                  <a:srgbClr val="F4200A"/>
                </a:solidFill>
                <a:latin typeface="Times New Roman" panose="02020603050405020304" pitchFamily="18" charset="0"/>
                <a:cs typeface="Times New Roman" panose="02020603050405020304" pitchFamily="18" charset="0"/>
                <a:sym typeface="+mn-ea"/>
              </a:rPr>
              <a:t>C</a:t>
            </a:r>
            <a:endParaRPr lang="zh-CN" altLang="en-US" sz="2400" b="1">
              <a:solidFill>
                <a:srgbClr val="F4200A"/>
              </a:solidFill>
              <a:latin typeface="Times New Roman" panose="02020603050405020304" pitchFamily="18" charset="0"/>
              <a:cs typeface="Times New Roman" panose="02020603050405020304" pitchFamily="18" charset="0"/>
              <a:sym typeface="+mn-ea"/>
            </a:endParaRPr>
          </a:p>
          <a:p>
            <a:pPr marL="0" marR="0" lvl="0" indent="0" algn="l" defTabSz="914400" rtl="0" eaLnBrk="1" fontAlgn="base" latinLnBrk="0" hangingPunct="1">
              <a:lnSpc>
                <a:spcPct val="15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chemeClr val="tx1"/>
              </a:solidFill>
              <a:effectLst/>
              <a:uLnTx/>
              <a:uFillTx/>
              <a:latin typeface="+mj-lt"/>
              <a:ea typeface="+mj-ea"/>
              <a:cs typeface="+mn-cs"/>
            </a:endParaRPr>
          </a:p>
        </p:txBody>
      </p:sp>
      <p:sp>
        <p:nvSpPr>
          <p:cNvPr id="36" name="文本框 35"/>
          <p:cNvSpPr txBox="1"/>
          <p:nvPr/>
        </p:nvSpPr>
        <p:spPr>
          <a:xfrm>
            <a:off x="8770739" y="5599699"/>
            <a:ext cx="581462" cy="584775"/>
          </a:xfrm>
          <a:prstGeom prst="rect">
            <a:avLst/>
          </a:prstGeom>
          <a:noFill/>
        </p:spPr>
        <p:txBody>
          <a:bodyPr wrap="square" rtlCol="0">
            <a:spAutoFit/>
          </a:bodyPr>
          <a:lstStyle/>
          <a:p>
            <a:r>
              <a:rPr lang="en-US" altLang="zh-CN" sz="3200" b="1" i="1" dirty="0"/>
              <a:t>C′</a:t>
            </a:r>
            <a:endParaRPr lang="zh-CN" altLang="en-US" sz="3200" b="1" i="1" dirty="0"/>
          </a:p>
        </p:txBody>
      </p:sp>
      <p:sp>
        <p:nvSpPr>
          <p:cNvPr id="35" name="文本框 34"/>
          <p:cNvSpPr txBox="1"/>
          <p:nvPr/>
        </p:nvSpPr>
        <p:spPr>
          <a:xfrm>
            <a:off x="8393399" y="3478990"/>
            <a:ext cx="581462" cy="584775"/>
          </a:xfrm>
          <a:prstGeom prst="rect">
            <a:avLst/>
          </a:prstGeom>
          <a:noFill/>
        </p:spPr>
        <p:txBody>
          <a:bodyPr wrap="square" rtlCol="0">
            <a:spAutoFit/>
          </a:bodyPr>
          <a:lstStyle/>
          <a:p>
            <a:r>
              <a:rPr lang="en-US" altLang="zh-CN" sz="3200" b="1" i="1" dirty="0"/>
              <a:t>B′</a:t>
            </a:r>
            <a:endParaRPr lang="zh-CN" altLang="en-US" sz="3200" b="1" i="1" dirty="0"/>
          </a:p>
        </p:txBody>
      </p:sp>
      <p:grpSp>
        <p:nvGrpSpPr>
          <p:cNvPr id="17" name="组合 16"/>
          <p:cNvGrpSpPr/>
          <p:nvPr/>
        </p:nvGrpSpPr>
        <p:grpSpPr>
          <a:xfrm>
            <a:off x="4282694" y="-9944"/>
            <a:ext cx="3626612" cy="827896"/>
            <a:chOff x="4560845" y="945195"/>
            <a:chExt cx="3626612" cy="827896"/>
          </a:xfrm>
        </p:grpSpPr>
        <p:pic>
          <p:nvPicPr>
            <p:cNvPr id="18"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60845" y="945195"/>
              <a:ext cx="3626612" cy="827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圆角矩形 23"/>
            <p:cNvSpPr/>
            <p:nvPr/>
          </p:nvSpPr>
          <p:spPr>
            <a:xfrm>
              <a:off x="4743726" y="997343"/>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lstStyle/>
            <a:p>
              <a:pPr algn="dist" fontAlgn="auto">
                <a:spcBef>
                  <a:spcPts val="0"/>
                </a:spcBef>
                <a:spcAft>
                  <a:spcPts val="0"/>
                </a:spcAft>
                <a:defRPr/>
              </a:pPr>
              <a:r>
                <a:rPr lang="zh-CN" altLang="en-US" sz="4400" dirty="0">
                  <a:latin typeface="华文新魏" panose="02010800040101010101" pitchFamily="2" charset="-122"/>
                  <a:ea typeface="华文新魏" panose="02010800040101010101" pitchFamily="2" charset="-122"/>
                  <a:cs typeface="+mn-ea"/>
                </a:rPr>
                <a:t>自主探究</a:t>
              </a:r>
              <a:endParaRPr lang="zh-CN" altLang="en-US" sz="4400" dirty="0">
                <a:latin typeface="华文新魏" panose="02010800040101010101" pitchFamily="2" charset="-122"/>
                <a:ea typeface="华文新魏" panose="02010800040101010101" pitchFamily="2" charset="-122"/>
                <a:cs typeface="+mn-ea"/>
              </a:endParaRPr>
            </a:p>
          </p:txBody>
        </p:sp>
      </p:grpSp>
      <p:sp>
        <p:nvSpPr>
          <p:cNvPr id="2" name="文本框 1"/>
          <p:cNvSpPr txBox="1"/>
          <p:nvPr/>
        </p:nvSpPr>
        <p:spPr>
          <a:xfrm>
            <a:off x="443865" y="5811520"/>
            <a:ext cx="7844155" cy="521970"/>
          </a:xfrm>
          <a:prstGeom prst="rect">
            <a:avLst/>
          </a:prstGeom>
          <a:ln w="28575"/>
        </p:spPr>
        <p:style>
          <a:lnRef idx="2">
            <a:schemeClr val="accent3"/>
          </a:lnRef>
          <a:fillRef idx="1">
            <a:schemeClr val="lt1"/>
          </a:fillRef>
          <a:effectRef idx="0">
            <a:schemeClr val="accent3"/>
          </a:effectRef>
          <a:fontRef idx="minor">
            <a:schemeClr val="dk1"/>
          </a:fontRef>
        </p:style>
        <p:txBody>
          <a:bodyPr wrap="square" rtlCol="0">
            <a:spAutoFit/>
          </a:bodyPr>
          <a:p>
            <a:r>
              <a:rPr lang="zh-CN" altLang="en-US" sz="2800" b="1" dirty="0">
                <a:latin typeface="+mj-ea"/>
                <a:ea typeface="+mj-ea"/>
              </a:rPr>
              <a:t>平移前后的图形有什么</a:t>
            </a:r>
            <a:r>
              <a:rPr lang="zh-CN" altLang="en-US" sz="2800" b="1" dirty="0">
                <a:solidFill>
                  <a:srgbClr val="FF0000"/>
                </a:solidFill>
                <a:latin typeface="+mj-ea"/>
                <a:ea typeface="+mj-ea"/>
              </a:rPr>
              <a:t>特征</a:t>
            </a:r>
            <a:r>
              <a:rPr lang="zh-CN" altLang="en-US" sz="2800" b="1" dirty="0">
                <a:latin typeface="+mj-ea"/>
                <a:ea typeface="+mj-ea"/>
              </a:rPr>
              <a:t>？用文字语言总结</a:t>
            </a:r>
            <a:endParaRPr lang="zh-CN" altLang="en-US" sz="2800" b="1" dirty="0">
              <a:latin typeface="+mj-ea"/>
              <a:ea typeface="+mj-ea"/>
            </a:endParaRPr>
          </a:p>
        </p:txBody>
      </p:sp>
      <p:sp>
        <p:nvSpPr>
          <p:cNvPr id="3" name="文本框 2"/>
          <p:cNvSpPr txBox="1"/>
          <p:nvPr/>
        </p:nvSpPr>
        <p:spPr>
          <a:xfrm>
            <a:off x="3934460" y="2915285"/>
            <a:ext cx="4105910" cy="1198880"/>
          </a:xfrm>
          <a:prstGeom prst="rect">
            <a:avLst/>
          </a:prstGeom>
          <a:noFill/>
        </p:spPr>
        <p:txBody>
          <a:bodyPr wrap="square" rtlCol="0">
            <a:spAutoFit/>
          </a:bodyPr>
          <a:p>
            <a:r>
              <a:rPr lang="zh-CN" altLang="en-US" sz="2400" b="1">
                <a:solidFill>
                  <a:srgbClr val="F4200A"/>
                </a:solidFill>
                <a:latin typeface="华文中宋" panose="02010600040101010101" charset="-122"/>
                <a:ea typeface="华文中宋" panose="02010600040101010101" charset="-122"/>
                <a:cs typeface="Times New Roman" panose="02020603050405020304" pitchFamily="18" charset="0"/>
                <a:sym typeface="+mn-ea"/>
              </a:rPr>
              <a:t>数量关系：</a:t>
            </a:r>
            <a:endParaRPr lang="zh-CN" altLang="en-US" sz="2400" b="1">
              <a:solidFill>
                <a:srgbClr val="F4200A"/>
              </a:solidFill>
              <a:latin typeface="华文中宋" panose="02010600040101010101" charset="-122"/>
              <a:ea typeface="华文中宋" panose="02010600040101010101" charset="-122"/>
              <a:cs typeface="Times New Roman" panose="02020603050405020304" pitchFamily="18" charset="0"/>
              <a:sym typeface="+mn-ea"/>
            </a:endParaRPr>
          </a:p>
          <a:p>
            <a:endParaRPr lang="en-US" altLang="zh-CN" sz="2400" b="1" i="1">
              <a:solidFill>
                <a:srgbClr val="00B0F0"/>
              </a:solidFill>
              <a:latin typeface="Times New Roman" panose="02020603050405020304" pitchFamily="18" charset="0"/>
              <a:cs typeface="Times New Roman" panose="02020603050405020304" pitchFamily="18" charset="0"/>
              <a:sym typeface="+mn-ea"/>
            </a:endParaRPr>
          </a:p>
          <a:p>
            <a:r>
              <a:rPr lang="en-US" altLang="zh-CN" sz="2400" b="1" i="1" noProof="0" err="1">
                <a:ln>
                  <a:noFill/>
                </a:ln>
                <a:solidFill>
                  <a:schemeClr val="accent5"/>
                </a:solidFill>
                <a:effectLst/>
                <a:uLnTx/>
                <a:uFillTx/>
                <a:latin typeface="Times New Roman" panose="02020603050405020304" pitchFamily="18" charset="0"/>
                <a:ea typeface="+mj-ea"/>
                <a:cs typeface="Times New Roman" panose="02020603050405020304" pitchFamily="18" charset="0"/>
                <a:sym typeface="+mn-ea"/>
              </a:rPr>
              <a:t>A′B′</a:t>
            </a:r>
            <a:r>
              <a:rPr lang="en-US" altLang="zh-CN" sz="2400" b="1">
                <a:solidFill>
                  <a:schemeClr val="accent5"/>
                </a:solidFill>
                <a:latin typeface="Times New Roman" panose="02020603050405020304" pitchFamily="18" charset="0"/>
                <a:cs typeface="Times New Roman" panose="02020603050405020304" pitchFamily="18" charset="0"/>
                <a:sym typeface="+mn-ea"/>
              </a:rPr>
              <a:t>=</a:t>
            </a:r>
            <a:r>
              <a:rPr lang="en-US" altLang="zh-CN" sz="2400" b="1" i="1">
                <a:solidFill>
                  <a:schemeClr val="accent5"/>
                </a:solidFill>
                <a:latin typeface="Times New Roman" panose="02020603050405020304" pitchFamily="18" charset="0"/>
                <a:cs typeface="Times New Roman" panose="02020603050405020304" pitchFamily="18" charset="0"/>
                <a:sym typeface="+mn-ea"/>
              </a:rPr>
              <a:t>AB   </a:t>
            </a:r>
            <a:r>
              <a:rPr lang="en-US" altLang="zh-CN" sz="2400" b="1" i="1" noProof="0" err="1">
                <a:ln>
                  <a:noFill/>
                </a:ln>
                <a:solidFill>
                  <a:schemeClr val="accent5"/>
                </a:solidFill>
                <a:effectLst/>
                <a:uLnTx/>
                <a:uFillTx/>
                <a:latin typeface="Times New Roman" panose="02020603050405020304" pitchFamily="18" charset="0"/>
                <a:ea typeface="+mj-ea"/>
                <a:cs typeface="Times New Roman" panose="02020603050405020304" pitchFamily="18" charset="0"/>
                <a:sym typeface="+mn-ea"/>
              </a:rPr>
              <a:t>A′C′</a:t>
            </a:r>
            <a:r>
              <a:rPr lang="en-US" altLang="zh-CN" sz="2400" b="1">
                <a:solidFill>
                  <a:schemeClr val="accent5"/>
                </a:solidFill>
                <a:latin typeface="Times New Roman" panose="02020603050405020304" pitchFamily="18" charset="0"/>
                <a:cs typeface="Times New Roman" panose="02020603050405020304" pitchFamily="18" charset="0"/>
                <a:sym typeface="+mn-ea"/>
              </a:rPr>
              <a:t>=</a:t>
            </a:r>
            <a:r>
              <a:rPr lang="en-US" altLang="zh-CN" sz="2400" b="1" i="1">
                <a:solidFill>
                  <a:schemeClr val="accent5"/>
                </a:solidFill>
                <a:latin typeface="Times New Roman" panose="02020603050405020304" pitchFamily="18" charset="0"/>
                <a:cs typeface="Times New Roman" panose="02020603050405020304" pitchFamily="18" charset="0"/>
                <a:sym typeface="+mn-ea"/>
              </a:rPr>
              <a:t>AC  </a:t>
            </a:r>
            <a:r>
              <a:rPr lang="en-US" altLang="zh-CN" sz="2400" b="1" i="1" noProof="0" err="1">
                <a:ln>
                  <a:noFill/>
                </a:ln>
                <a:solidFill>
                  <a:schemeClr val="accent5"/>
                </a:solidFill>
                <a:effectLst/>
                <a:uLnTx/>
                <a:uFillTx/>
                <a:latin typeface="Times New Roman" panose="02020603050405020304" pitchFamily="18" charset="0"/>
                <a:ea typeface="+mj-ea"/>
                <a:cs typeface="Times New Roman" panose="02020603050405020304" pitchFamily="18" charset="0"/>
                <a:sym typeface="+mn-ea"/>
              </a:rPr>
              <a:t>B′C′</a:t>
            </a:r>
            <a:r>
              <a:rPr lang="en-US" altLang="zh-CN" sz="2400" b="1">
                <a:solidFill>
                  <a:schemeClr val="accent5"/>
                </a:solidFill>
                <a:latin typeface="Times New Roman" panose="02020603050405020304" pitchFamily="18" charset="0"/>
                <a:cs typeface="Times New Roman" panose="02020603050405020304" pitchFamily="18" charset="0"/>
                <a:sym typeface="+mn-ea"/>
              </a:rPr>
              <a:t>=</a:t>
            </a:r>
            <a:r>
              <a:rPr lang="en-US" sz="2400" b="1" i="1">
                <a:solidFill>
                  <a:schemeClr val="accent5"/>
                </a:solidFill>
                <a:latin typeface="Times New Roman" panose="02020603050405020304" pitchFamily="18" charset="0"/>
                <a:cs typeface="Times New Roman" panose="02020603050405020304" pitchFamily="18" charset="0"/>
                <a:sym typeface="+mn-ea"/>
              </a:rPr>
              <a:t>BC</a:t>
            </a:r>
            <a:endParaRPr lang="zh-CN" altLang="en-US" sz="2400"/>
          </a:p>
        </p:txBody>
      </p:sp>
      <p:sp>
        <p:nvSpPr>
          <p:cNvPr id="6" name="文本框 5"/>
          <p:cNvSpPr txBox="1"/>
          <p:nvPr/>
        </p:nvSpPr>
        <p:spPr>
          <a:xfrm>
            <a:off x="3934460" y="4763770"/>
            <a:ext cx="3107055" cy="553085"/>
          </a:xfrm>
          <a:prstGeom prst="rect">
            <a:avLst/>
          </a:prstGeom>
          <a:noFill/>
        </p:spPr>
        <p:txBody>
          <a:bodyPr wrap="square" rtlCol="0">
            <a:spAutoFit/>
          </a:bodyPr>
          <a:p>
            <a:pPr marL="0" marR="0" lvl="0" indent="0" algn="l" defTabSz="914400" rtl="0" eaLnBrk="1" fontAlgn="base" latinLnBrk="0" hangingPunct="1">
              <a:lnSpc>
                <a:spcPct val="150000"/>
              </a:lnSpc>
              <a:spcBef>
                <a:spcPct val="0"/>
              </a:spcBef>
              <a:spcAft>
                <a:spcPct val="0"/>
              </a:spcAft>
              <a:buClrTx/>
              <a:buSzTx/>
              <a:buFontTx/>
              <a:buNone/>
              <a:defRPr/>
            </a:pPr>
            <a:endParaRPr lang="zh-CN" altLang="en-US"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2.22222E-6 L 0.04765 0.37014 " pathEditMode="relative" rAng="0" ptsTypes="AA">
                                      <p:cBhvr>
                                        <p:cTn id="6" dur="2000" fill="hold"/>
                                        <p:tgtEl>
                                          <p:spTgt spid="42"/>
                                        </p:tgtEl>
                                        <p:attrNameLst>
                                          <p:attrName>ppt_x</p:attrName>
                                          <p:attrName>ppt_y</p:attrName>
                                        </p:attrNameLst>
                                      </p:cBhvr>
                                      <p:rCtr x="2383" y="18495"/>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ppt_x"/>
                                          </p:val>
                                        </p:tav>
                                        <p:tav tm="100000">
                                          <p:val>
                                            <p:strVal val="#ppt_x"/>
                                          </p:val>
                                        </p:tav>
                                      </p:tavLst>
                                    </p:anim>
                                    <p:anim calcmode="lin" valueType="num">
                                      <p:cBhvr additive="base">
                                        <p:cTn id="2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5" grpId="0"/>
      <p:bldP spid="6" grpId="0"/>
      <p:bldP spid="6" grpId="1"/>
      <p:bldP spid="56" grpId="0"/>
      <p:bldP spid="56" grpId="1"/>
      <p:bldP spid="3" grpId="0"/>
      <p:bldP spid="3" grpId="1"/>
      <p:bldP spid="2" grpId="0" animBg="1"/>
      <p:bldP spid="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6917" y="95536"/>
            <a:ext cx="2237222" cy="460375"/>
          </a:xfrm>
          <a:prstGeom prst="rect">
            <a:avLst/>
          </a:prstGeom>
        </p:spPr>
        <p:txBody>
          <a:bodyPr wrap="square">
            <a:spAutoFit/>
          </a:bodyPr>
          <a:lstStyle/>
          <a:p>
            <a:pPr algn="ctr"/>
            <a:r>
              <a:rPr lang="zh-CN" sz="2400" b="1"/>
              <a:t>自主探究</a:t>
            </a:r>
            <a:endParaRPr lang="zh-CN" sz="2400" b="1"/>
          </a:p>
        </p:txBody>
      </p:sp>
      <p:sp>
        <p:nvSpPr>
          <p:cNvPr id="13315" name="圆角矩形 31"/>
          <p:cNvSpPr/>
          <p:nvPr>
            <p:custDataLst>
              <p:tags r:id="rId1"/>
            </p:custDataLst>
          </p:nvPr>
        </p:nvSpPr>
        <p:spPr>
          <a:xfrm>
            <a:off x="160020" y="775335"/>
            <a:ext cx="2988945" cy="541655"/>
          </a:xfrm>
          <a:prstGeom prst="roundRect">
            <a:avLst>
              <a:gd name="adj" fmla="val 16667"/>
            </a:avLst>
          </a:prstGeom>
          <a:solidFill>
            <a:srgbClr val="FFFFD9"/>
          </a:solidFill>
          <a:ln w="25400" cap="flat" cmpd="sng">
            <a:solidFill>
              <a:srgbClr val="0099FF"/>
            </a:solidFill>
            <a:prstDash val="solid"/>
            <a:round/>
            <a:headEnd type="none" w="med" len="med"/>
            <a:tailEnd type="none" w="med" len="med"/>
          </a:ln>
        </p:spPr>
        <p:txBody>
          <a:bodyPr anchor="t" anchorCtr="0"/>
          <a:lstStyle/>
          <a:p>
            <a:pPr algn="ctr"/>
            <a:r>
              <a:rPr lang="zh-CN" altLang="en-US" sz="2400" b="1">
                <a:solidFill>
                  <a:srgbClr val="0070C0"/>
                </a:solidFill>
                <a:latin typeface="黑体" panose="02010609060101010101" pitchFamily="49" charset="-122"/>
                <a:ea typeface="黑体" panose="02010609060101010101" pitchFamily="49" charset="-122"/>
                <a:sym typeface="+mn-ea"/>
              </a:rPr>
              <a:t>平移的特征</a:t>
            </a:r>
            <a:endParaRPr lang="en-US" altLang="zh-CN" sz="2400" b="1">
              <a:solidFill>
                <a:srgbClr val="0070C0"/>
              </a:solidFill>
              <a:latin typeface="黑体" panose="02010609060101010101" pitchFamily="49" charset="-122"/>
              <a:ea typeface="黑体" panose="02010609060101010101" pitchFamily="49" charset="-122"/>
              <a:sym typeface="+mn-ea"/>
            </a:endParaRPr>
          </a:p>
        </p:txBody>
      </p:sp>
      <p:sp>
        <p:nvSpPr>
          <p:cNvPr id="19" name="文本框 18"/>
          <p:cNvSpPr txBox="1"/>
          <p:nvPr>
            <p:custDataLst>
              <p:tags r:id="rId2"/>
            </p:custDataLst>
          </p:nvPr>
        </p:nvSpPr>
        <p:spPr>
          <a:xfrm>
            <a:off x="632903" y="1536417"/>
            <a:ext cx="5843919" cy="3290570"/>
          </a:xfrm>
          <a:prstGeom prst="rect">
            <a:avLst/>
          </a:prstGeom>
          <a:solidFill>
            <a:srgbClr val="EDF6F9"/>
          </a:solidFill>
          <a:ln w="28575">
            <a:solidFill>
              <a:schemeClr val="accent5">
                <a:lumMod val="75000"/>
              </a:schemeClr>
            </a:solidFill>
          </a:ln>
          <a:effectLst/>
        </p:spPr>
        <p:txBody>
          <a:bodyPr wrap="square">
            <a:spAutoFit/>
          </a:bodyPr>
          <a:p>
            <a:pPr>
              <a:lnSpc>
                <a:spcPct val="130000"/>
              </a:lnSpc>
            </a:pPr>
            <a:r>
              <a:rPr lang="en-US" altLang="zh-CN" sz="3200" b="1">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200" b="1">
                <a:latin typeface="黑体" panose="02010609060101010101" pitchFamily="49" charset="-122"/>
                <a:ea typeface="黑体" panose="02010609060101010101" pitchFamily="49" charset="-122"/>
                <a:cs typeface="黑体" panose="02010609060101010101" pitchFamily="49" charset="-122"/>
                <a:sym typeface="+mn-ea"/>
              </a:rPr>
              <a:t>平移后的图形与原来图形的</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形状和大小不变</a:t>
            </a:r>
            <a:r>
              <a:rPr lang="en-US" altLang="zh-CN" sz="32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3200" b="1">
              <a:latin typeface="黑体" panose="02010609060101010101" pitchFamily="49" charset="-122"/>
              <a:ea typeface="黑体" panose="02010609060101010101" pitchFamily="49" charset="-122"/>
              <a:cs typeface="黑体" panose="02010609060101010101" pitchFamily="49" charset="-122"/>
            </a:endParaRPr>
          </a:p>
          <a:p>
            <a:pPr>
              <a:lnSpc>
                <a:spcPct val="130000"/>
              </a:lnSpc>
            </a:pPr>
            <a:r>
              <a:rPr lang="en-US" altLang="zh-CN" sz="3200" b="1">
                <a:latin typeface="黑体" panose="02010609060101010101" pitchFamily="49" charset="-122"/>
                <a:ea typeface="黑体" panose="02010609060101010101" pitchFamily="49" charset="-122"/>
                <a:cs typeface="黑体" panose="02010609060101010101" pitchFamily="49" charset="-122"/>
              </a:rPr>
              <a:t>2.</a:t>
            </a:r>
            <a:r>
              <a:rPr lang="zh-CN" altLang="en-US" sz="3200" b="1">
                <a:latin typeface="黑体" panose="02010609060101010101" pitchFamily="49" charset="-122"/>
                <a:ea typeface="黑体" panose="02010609060101010101" pitchFamily="49" charset="-122"/>
                <a:cs typeface="黑体" panose="02010609060101010101" pitchFamily="49" charset="-122"/>
              </a:rPr>
              <a:t>图形的</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rPr>
              <a:t>对应线段平行</a:t>
            </a:r>
            <a:r>
              <a:rPr lang="zh-CN" altLang="en-US" sz="3200" b="1">
                <a:latin typeface="黑体" panose="02010609060101010101" pitchFamily="49" charset="-122"/>
                <a:ea typeface="黑体" panose="02010609060101010101" pitchFamily="49" charset="-122"/>
                <a:cs typeface="黑体" panose="02010609060101010101" pitchFamily="49" charset="-122"/>
              </a:rPr>
              <a:t>(或在同一条直线上)</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rPr>
              <a:t>且相等</a:t>
            </a:r>
            <a:r>
              <a:rPr lang="zh-CN" altLang="en-US" sz="3200" b="1">
                <a:latin typeface="黑体" panose="02010609060101010101" pitchFamily="49" charset="-122"/>
                <a:ea typeface="黑体" panose="02010609060101010101" pitchFamily="49" charset="-122"/>
                <a:cs typeface="黑体" panose="02010609060101010101" pitchFamily="49" charset="-122"/>
              </a:rPr>
              <a:t>，</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rPr>
              <a:t>对应角相等</a:t>
            </a:r>
            <a:r>
              <a:rPr lang="en-US" altLang="zh-CN" sz="3200" b="1">
                <a:latin typeface="黑体" panose="02010609060101010101" pitchFamily="49" charset="-122"/>
                <a:ea typeface="黑体" panose="02010609060101010101" pitchFamily="49" charset="-122"/>
                <a:cs typeface="黑体" panose="02010609060101010101" pitchFamily="49" charset="-122"/>
              </a:rPr>
              <a:t>.</a:t>
            </a:r>
            <a:endParaRPr lang="en-US" altLang="zh-CN" sz="3200" b="1">
              <a:latin typeface="黑体" panose="02010609060101010101" pitchFamily="49" charset="-122"/>
              <a:ea typeface="黑体" panose="02010609060101010101" pitchFamily="49" charset="-122"/>
              <a:cs typeface="黑体" panose="02010609060101010101" pitchFamily="49" charset="-122"/>
            </a:endParaRPr>
          </a:p>
        </p:txBody>
      </p:sp>
      <p:pic>
        <p:nvPicPr>
          <p:cNvPr id="52" name="图片 51"/>
          <p:cNvPicPr>
            <a:picLocks noChangeAspect="1"/>
          </p:cNvPicPr>
          <p:nvPr>
            <p:custDataLst>
              <p:tags r:id="rId3"/>
            </p:custDataLst>
          </p:nvPr>
        </p:nvPicPr>
        <p:blipFill>
          <a:blip r:embed="rId4">
            <a:extLst>
              <a:ext uri="{28A0092B-C50C-407E-A947-70E740481C1C}">
                <a14:useLocalDpi xmlns:a14="http://schemas.microsoft.com/office/drawing/2010/main" val="0"/>
              </a:ext>
            </a:extLst>
          </a:blip>
          <a:srcRect b="79816"/>
          <a:stretch>
            <a:fillRect/>
          </a:stretch>
        </p:blipFill>
        <p:spPr>
          <a:xfrm rot="4635439">
            <a:off x="5533013" y="3435556"/>
            <a:ext cx="5067947" cy="698315"/>
          </a:xfrm>
          <a:prstGeom prst="rect">
            <a:avLst/>
          </a:prstGeom>
        </p:spPr>
      </p:pic>
      <p:pic>
        <p:nvPicPr>
          <p:cNvPr id="51" name="图片 50"/>
          <p:cNvPicPr>
            <a:picLocks noChangeAspect="1"/>
          </p:cNvPicPr>
          <p:nvPr>
            <p:custDataLst>
              <p:tags r:id="rId5"/>
            </p:custDataLst>
          </p:nvPr>
        </p:nvPicPr>
        <p:blipFill>
          <a:blip r:embed="rId6">
            <a:alphaModFix amt="85000"/>
            <a:extLst>
              <a:ext uri="{28A0092B-C50C-407E-A947-70E740481C1C}">
                <a14:useLocalDpi xmlns:a14="http://schemas.microsoft.com/office/drawing/2010/main" val="0"/>
              </a:ext>
            </a:extLst>
          </a:blip>
          <a:stretch>
            <a:fillRect/>
          </a:stretch>
        </p:blipFill>
        <p:spPr>
          <a:xfrm rot="15454572" flipV="1">
            <a:off x="7849199" y="711215"/>
            <a:ext cx="2638778" cy="2644055"/>
          </a:xfrm>
          <a:prstGeom prst="rect">
            <a:avLst/>
          </a:prstGeom>
        </p:spPr>
      </p:pic>
      <p:pic>
        <p:nvPicPr>
          <p:cNvPr id="20" name="图片 19"/>
          <p:cNvPicPr>
            <a:picLocks noChangeAspect="1"/>
          </p:cNvPicPr>
          <p:nvPr>
            <p:custDataLst>
              <p:tags r:id="rId7"/>
            </p:custDataLst>
          </p:nvPr>
        </p:nvPicPr>
        <p:blipFill>
          <a:blip r:embed="rId6">
            <a:alphaModFix amt="85000"/>
            <a:extLst>
              <a:ext uri="{28A0092B-C50C-407E-A947-70E740481C1C}">
                <a14:useLocalDpi xmlns:a14="http://schemas.microsoft.com/office/drawing/2010/main" val="0"/>
              </a:ext>
            </a:extLst>
          </a:blip>
          <a:stretch>
            <a:fillRect/>
          </a:stretch>
        </p:blipFill>
        <p:spPr>
          <a:xfrm rot="15454572" flipV="1">
            <a:off x="8463023" y="3246157"/>
            <a:ext cx="2638778" cy="2644055"/>
          </a:xfrm>
          <a:prstGeom prst="rect">
            <a:avLst/>
          </a:prstGeom>
        </p:spPr>
      </p:pic>
      <p:sp>
        <p:nvSpPr>
          <p:cNvPr id="56" name="文本框 55"/>
          <p:cNvSpPr txBox="1"/>
          <p:nvPr>
            <p:custDataLst>
              <p:tags r:id="rId8"/>
            </p:custDataLst>
          </p:nvPr>
        </p:nvSpPr>
        <p:spPr>
          <a:xfrm>
            <a:off x="7805362" y="943747"/>
            <a:ext cx="464610" cy="584775"/>
          </a:xfrm>
          <a:prstGeom prst="rect">
            <a:avLst/>
          </a:prstGeom>
          <a:noFill/>
        </p:spPr>
        <p:txBody>
          <a:bodyPr wrap="square" rtlCol="0">
            <a:spAutoFit/>
          </a:bodyPr>
          <a:p>
            <a:r>
              <a:rPr lang="en-US" altLang="zh-CN" sz="3200" b="1" i="1">
                <a:latin typeface="Times New Roman" panose="02020603050405020304" pitchFamily="18" charset="0"/>
                <a:cs typeface="Times New Roman" panose="02020603050405020304" pitchFamily="18" charset="0"/>
              </a:rPr>
              <a:t>B</a:t>
            </a:r>
            <a:endParaRPr lang="en-US" altLang="zh-CN" sz="3200" b="1" i="1">
              <a:latin typeface="Times New Roman" panose="02020603050405020304" pitchFamily="18" charset="0"/>
              <a:cs typeface="Times New Roman" panose="02020603050405020304" pitchFamily="18" charset="0"/>
            </a:endParaRPr>
          </a:p>
        </p:txBody>
      </p:sp>
      <p:sp>
        <p:nvSpPr>
          <p:cNvPr id="53" name="文本框 52"/>
          <p:cNvSpPr txBox="1"/>
          <p:nvPr>
            <p:custDataLst>
              <p:tags r:id="rId9"/>
            </p:custDataLst>
          </p:nvPr>
        </p:nvSpPr>
        <p:spPr>
          <a:xfrm>
            <a:off x="10674473" y="2327063"/>
            <a:ext cx="464610" cy="583565"/>
          </a:xfrm>
          <a:prstGeom prst="rect">
            <a:avLst/>
          </a:prstGeom>
          <a:noFill/>
        </p:spPr>
        <p:txBody>
          <a:bodyPr wrap="square" rtlCol="0">
            <a:spAutoFit/>
          </a:bodyPr>
          <a:p>
            <a:r>
              <a:rPr lang="en-US" altLang="zh-CN" sz="3200" b="1" i="1">
                <a:latin typeface="Times New Roman" panose="02020603050405020304" pitchFamily="18" charset="0"/>
                <a:cs typeface="Times New Roman" panose="02020603050405020304" pitchFamily="18" charset="0"/>
              </a:rPr>
              <a:t>A</a:t>
            </a:r>
            <a:endParaRPr lang="en-US" altLang="zh-CN" sz="3200" b="1" i="1">
              <a:latin typeface="Times New Roman" panose="02020603050405020304" pitchFamily="18" charset="0"/>
              <a:cs typeface="Times New Roman" panose="02020603050405020304" pitchFamily="18" charset="0"/>
            </a:endParaRPr>
          </a:p>
        </p:txBody>
      </p:sp>
      <p:sp>
        <p:nvSpPr>
          <p:cNvPr id="57" name="文本框 56"/>
          <p:cNvSpPr txBox="1"/>
          <p:nvPr>
            <p:custDataLst>
              <p:tags r:id="rId10"/>
            </p:custDataLst>
          </p:nvPr>
        </p:nvSpPr>
        <p:spPr>
          <a:xfrm>
            <a:off x="7716244" y="2894215"/>
            <a:ext cx="464610" cy="584775"/>
          </a:xfrm>
          <a:prstGeom prst="rect">
            <a:avLst/>
          </a:prstGeom>
          <a:noFill/>
        </p:spPr>
        <p:txBody>
          <a:bodyPr wrap="square" rtlCol="0">
            <a:spAutoFit/>
          </a:bodyPr>
          <a:p>
            <a:r>
              <a:rPr lang="en-US" altLang="zh-CN" sz="3200" b="1" i="1">
                <a:latin typeface="Times New Roman" panose="02020603050405020304" pitchFamily="18" charset="0"/>
                <a:cs typeface="Times New Roman" panose="02020603050405020304" pitchFamily="18" charset="0"/>
              </a:rPr>
              <a:t>C</a:t>
            </a:r>
            <a:endParaRPr lang="en-US" altLang="zh-CN" sz="3200" b="1" i="1">
              <a:latin typeface="Times New Roman" panose="02020603050405020304" pitchFamily="18" charset="0"/>
              <a:cs typeface="Times New Roman" panose="02020603050405020304" pitchFamily="18" charset="0"/>
            </a:endParaRPr>
          </a:p>
        </p:txBody>
      </p:sp>
      <p:sp>
        <p:nvSpPr>
          <p:cNvPr id="7" name="文本11"/>
          <p:cNvSpPr txBox="1"/>
          <p:nvPr/>
        </p:nvSpPr>
        <p:spPr>
          <a:xfrm>
            <a:off x="11245850" y="4603750"/>
            <a:ext cx="617220" cy="557530"/>
          </a:xfrm>
          <a:prstGeom prst="rect">
            <a:avLst/>
          </a:prstGeom>
          <a:noFill/>
        </p:spPr>
        <p:txBody>
          <a:bodyPr wrap="square" rtlCol="0" anchor="t"/>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sym typeface="+mn-ea"/>
              </a:rPr>
              <a:t>A'</a:t>
            </a:r>
            <a:endParaRPr lang="zh-CN" altLang="en-US" sz="3200" b="1" i="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文本12"/>
          <p:cNvSpPr txBox="1"/>
          <p:nvPr/>
        </p:nvSpPr>
        <p:spPr>
          <a:xfrm>
            <a:off x="8036560" y="3939540"/>
            <a:ext cx="575945" cy="557530"/>
          </a:xfrm>
          <a:prstGeom prst="rect">
            <a:avLst/>
          </a:prstGeom>
          <a:noFill/>
        </p:spPr>
        <p:txBody>
          <a:bodyPr wrap="square" rtlCol="0" anchor="t"/>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sym typeface="+mn-ea"/>
              </a:rPr>
              <a:t>B'</a:t>
            </a:r>
            <a:endParaRPr lang="zh-CN" altLang="en-US" sz="3200" b="1" i="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文本13"/>
          <p:cNvSpPr txBox="1"/>
          <p:nvPr/>
        </p:nvSpPr>
        <p:spPr>
          <a:xfrm>
            <a:off x="8351520" y="5387975"/>
            <a:ext cx="710565" cy="557530"/>
          </a:xfrm>
          <a:prstGeom prst="rect">
            <a:avLst/>
          </a:prstGeom>
          <a:noFill/>
        </p:spPr>
        <p:txBody>
          <a:bodyPr wrap="square" rtlCol="0" anchor="t"/>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sym typeface="+mn-ea"/>
              </a:rPr>
              <a:t>C'</a:t>
            </a:r>
            <a:endParaRPr lang="zh-CN" altLang="en-US" sz="3200" b="1" i="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49" name="直接连接符 48"/>
          <p:cNvCxnSpPr/>
          <p:nvPr>
            <p:custDataLst>
              <p:tags r:id="rId11"/>
            </p:custDataLst>
          </p:nvPr>
        </p:nvCxnSpPr>
        <p:spPr>
          <a:xfrm>
            <a:off x="7745095" y="1397000"/>
            <a:ext cx="979805" cy="4344035"/>
          </a:xfrm>
          <a:prstGeom prst="line">
            <a:avLst/>
          </a:prstGeom>
          <a:ln w="38100">
            <a:solidFill>
              <a:srgbClr val="9933FF"/>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62280" y="5125720"/>
            <a:ext cx="6705600" cy="707390"/>
          </a:xfrm>
          <a:prstGeom prst="rect">
            <a:avLst/>
          </a:prstGeom>
          <a:noFill/>
        </p:spPr>
        <p:txBody>
          <a:bodyPr wrap="square" rtlCol="0">
            <a:noAutofit/>
          </a:bodyPr>
          <a:p>
            <a:r>
              <a:rPr lang="zh-CN" altLang="en-US" sz="2800" b="1">
                <a:solidFill>
                  <a:srgbClr val="FF0000"/>
                </a:solidFill>
                <a:sym typeface="+mn-ea"/>
              </a:rPr>
              <a:t>追问</a:t>
            </a:r>
            <a:r>
              <a:rPr lang="zh-CN" altLang="en-US" sz="2800" b="1">
                <a:sym typeface="+mn-ea"/>
              </a:rPr>
              <a:t>：两条线段间的关系指的是什么？</a:t>
            </a:r>
            <a:endParaRPr lang="zh-CN" altLang="en-US" sz="2800" b="1"/>
          </a:p>
        </p:txBody>
      </p:sp>
      <p:sp>
        <p:nvSpPr>
          <p:cNvPr id="5" name="文本框 4"/>
          <p:cNvSpPr txBox="1"/>
          <p:nvPr/>
        </p:nvSpPr>
        <p:spPr>
          <a:xfrm>
            <a:off x="695325" y="5808345"/>
            <a:ext cx="6096000" cy="460375"/>
          </a:xfrm>
          <a:prstGeom prst="rect">
            <a:avLst/>
          </a:prstGeom>
          <a:noFill/>
        </p:spPr>
        <p:txBody>
          <a:bodyPr wrap="square" rtlCol="0" anchor="t">
            <a:spAutoFit/>
          </a:bodyPr>
          <a:p>
            <a:r>
              <a:rPr lang="zh-CN" altLang="en-US" sz="2400" b="1">
                <a:solidFill>
                  <a:srgbClr val="FF0000"/>
                </a:solidFill>
                <a:sym typeface="+mn-ea"/>
              </a:rPr>
              <a:t>从两方面思考：数量关系和位置关系</a:t>
            </a:r>
            <a:endParaRPr lang="zh-CN" altLang="en-US" sz="2400" b="1">
              <a:solidFill>
                <a:srgbClr val="FF0000"/>
              </a:solidFill>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4" grpId="0"/>
      <p:bldP spid="4" grpId="1"/>
      <p:bldP spid="5" grpId="0"/>
      <p:bldP spid="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6917" y="95536"/>
            <a:ext cx="2237222" cy="460375"/>
          </a:xfrm>
          <a:prstGeom prst="rect">
            <a:avLst/>
          </a:prstGeom>
        </p:spPr>
        <p:txBody>
          <a:bodyPr wrap="square">
            <a:spAutoFit/>
          </a:bodyPr>
          <a:lstStyle/>
          <a:p>
            <a:pPr algn="ctr"/>
            <a:r>
              <a:rPr lang="zh-CN" sz="2400" b="1"/>
              <a:t>继续探究</a:t>
            </a:r>
            <a:endParaRPr lang="zh-CN" sz="2400" b="1"/>
          </a:p>
        </p:txBody>
      </p:sp>
      <p:sp>
        <p:nvSpPr>
          <p:cNvPr id="3" name="Text Box 15"/>
          <p:cNvSpPr txBox="1">
            <a:spLocks noChangeArrowheads="1"/>
          </p:cNvSpPr>
          <p:nvPr>
            <p:custDataLst>
              <p:tags r:id="rId1"/>
            </p:custDataLst>
          </p:nvPr>
        </p:nvSpPr>
        <p:spPr bwMode="auto">
          <a:xfrm>
            <a:off x="241587" y="696128"/>
            <a:ext cx="10358393" cy="7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3200" b="1">
                <a:latin typeface="Times New Roman" panose="02020603050405020304" pitchFamily="18" charset="0"/>
                <a:ea typeface="黑体" panose="02010609060101010101" pitchFamily="49" charset="-122"/>
                <a:cs typeface="Times New Roman" panose="02020603050405020304" pitchFamily="18" charset="0"/>
              </a:rPr>
              <a:t>如图，△</a:t>
            </a:r>
            <a:r>
              <a:rPr lang="en-US" altLang="zh-CN" sz="3200" b="1" i="1">
                <a:latin typeface="Times New Roman" panose="02020603050405020304" pitchFamily="18" charset="0"/>
                <a:ea typeface="黑体" panose="02010609060101010101" pitchFamily="49" charset="-122"/>
                <a:cs typeface="Times New Roman" panose="02020603050405020304" pitchFamily="18" charset="0"/>
              </a:rPr>
              <a:t>ABC</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沿着</a:t>
            </a:r>
            <a:r>
              <a:rPr lang="en-US" altLang="zh-CN" sz="3200" b="1" i="1">
                <a:latin typeface="Times New Roman" panose="02020603050405020304" pitchFamily="18" charset="0"/>
                <a:ea typeface="黑体" panose="02010609060101010101" pitchFamily="49" charset="-122"/>
                <a:cs typeface="Times New Roman" panose="02020603050405020304" pitchFamily="18" charset="0"/>
              </a:rPr>
              <a:t>PQ</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方向平移到△</a:t>
            </a:r>
            <a:r>
              <a:rPr lang="en-US" altLang="zh-CN" sz="3200" b="1" i="1">
                <a:latin typeface="Times New Roman" panose="02020603050405020304" pitchFamily="18" charset="0"/>
                <a:ea typeface="黑体" panose="02010609060101010101" pitchFamily="49" charset="-122"/>
                <a:cs typeface="Times New Roman" panose="02020603050405020304" pitchFamily="18" charset="0"/>
              </a:rPr>
              <a:t>A</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a:latin typeface="Times New Roman" panose="02020603050405020304" pitchFamily="18" charset="0"/>
                <a:ea typeface="黑体" panose="02010609060101010101" pitchFamily="49" charset="-122"/>
                <a:cs typeface="Times New Roman" panose="02020603050405020304" pitchFamily="18" charset="0"/>
              </a:rPr>
              <a:t>B</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i="1">
                <a:latin typeface="Times New Roman" panose="02020603050405020304" pitchFamily="18" charset="0"/>
                <a:ea typeface="黑体" panose="02010609060101010101" pitchFamily="49" charset="-122"/>
                <a:cs typeface="Times New Roman" panose="02020603050405020304" pitchFamily="18" charset="0"/>
              </a:rPr>
              <a:t>C</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的位置</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a:t>
            </a:r>
            <a:endParaRPr lang="zh-CN" altLang="en-US" sz="3200" b="1">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5" name="直接箭头连接符 4"/>
          <p:cNvCxnSpPr/>
          <p:nvPr>
            <p:custDataLst>
              <p:tags r:id="rId2"/>
            </p:custDataLst>
          </p:nvPr>
        </p:nvCxnSpPr>
        <p:spPr>
          <a:xfrm flipV="1">
            <a:off x="2108017" y="2292382"/>
            <a:ext cx="3353435" cy="68643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Rectangle 23"/>
          <p:cNvSpPr>
            <a:spLocks noChangeArrowheads="1"/>
          </p:cNvSpPr>
          <p:nvPr>
            <p:custDataLst>
              <p:tags r:id="rId3"/>
            </p:custDataLst>
          </p:nvPr>
        </p:nvSpPr>
        <p:spPr bwMode="auto">
          <a:xfrm>
            <a:off x="1724703" y="2466677"/>
            <a:ext cx="434734"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P</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22" name="Rectangle 23"/>
          <p:cNvSpPr>
            <a:spLocks noChangeArrowheads="1"/>
          </p:cNvSpPr>
          <p:nvPr>
            <p:custDataLst>
              <p:tags r:id="rId4"/>
            </p:custDataLst>
          </p:nvPr>
        </p:nvSpPr>
        <p:spPr bwMode="auto">
          <a:xfrm>
            <a:off x="5103886" y="1650251"/>
            <a:ext cx="481222"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Q</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7" name="等腰三角形 6"/>
          <p:cNvSpPr/>
          <p:nvPr>
            <p:custDataLst>
              <p:tags r:id="rId5"/>
            </p:custDataLst>
          </p:nvPr>
        </p:nvSpPr>
        <p:spPr>
          <a:xfrm rot="20923540">
            <a:off x="812418" y="3616986"/>
            <a:ext cx="2258630" cy="1194111"/>
          </a:xfrm>
          <a:prstGeom prst="triangle">
            <a:avLst>
              <a:gd name="adj" fmla="val 65675"/>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sp>
        <p:nvSpPr>
          <p:cNvPr id="18" name="Rectangle 19"/>
          <p:cNvSpPr>
            <a:spLocks noChangeArrowheads="1"/>
          </p:cNvSpPr>
          <p:nvPr>
            <p:custDataLst>
              <p:tags r:id="rId6"/>
            </p:custDataLst>
          </p:nvPr>
        </p:nvSpPr>
        <p:spPr bwMode="auto">
          <a:xfrm>
            <a:off x="6460225" y="3504023"/>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19" name="Rectangle 20"/>
          <p:cNvSpPr>
            <a:spLocks noChangeArrowheads="1"/>
          </p:cNvSpPr>
          <p:nvPr>
            <p:custDataLst>
              <p:tags r:id="rId7"/>
            </p:custDataLst>
          </p:nvPr>
        </p:nvSpPr>
        <p:spPr bwMode="auto">
          <a:xfrm>
            <a:off x="5528447" y="2450296"/>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23" name="Rectangle 21"/>
          <p:cNvSpPr>
            <a:spLocks noChangeArrowheads="1"/>
          </p:cNvSpPr>
          <p:nvPr>
            <p:custDataLst>
              <p:tags r:id="rId8"/>
            </p:custDataLst>
          </p:nvPr>
        </p:nvSpPr>
        <p:spPr bwMode="auto">
          <a:xfrm>
            <a:off x="2006750" y="3019381"/>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25" name="Rectangle 23"/>
          <p:cNvSpPr>
            <a:spLocks noChangeArrowheads="1"/>
          </p:cNvSpPr>
          <p:nvPr>
            <p:custDataLst>
              <p:tags r:id="rId9"/>
            </p:custDataLst>
          </p:nvPr>
        </p:nvSpPr>
        <p:spPr bwMode="auto">
          <a:xfrm>
            <a:off x="3046918" y="4003874"/>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41" name="Rectangle 23"/>
          <p:cNvSpPr>
            <a:spLocks noChangeArrowheads="1"/>
          </p:cNvSpPr>
          <p:nvPr>
            <p:custDataLst>
              <p:tags r:id="rId10"/>
            </p:custDataLst>
          </p:nvPr>
        </p:nvSpPr>
        <p:spPr bwMode="auto">
          <a:xfrm>
            <a:off x="459959" y="4748796"/>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B</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cxnSp>
        <p:nvCxnSpPr>
          <p:cNvPr id="42" name="直接箭头连接符 41"/>
          <p:cNvCxnSpPr/>
          <p:nvPr>
            <p:custDataLst>
              <p:tags r:id="rId11"/>
            </p:custDataLst>
          </p:nvPr>
        </p:nvCxnSpPr>
        <p:spPr>
          <a:xfrm flipV="1">
            <a:off x="2177971" y="2894256"/>
            <a:ext cx="3288482" cy="664694"/>
          </a:xfrm>
          <a:prstGeom prst="straightConnector1">
            <a:avLst/>
          </a:prstGeom>
          <a:ln w="28575">
            <a:solidFill>
              <a:srgbClr val="9933FF"/>
            </a:solidFill>
            <a:prstDash val="dash"/>
            <a:tailEnd type="triangle" w="lg" len="lg"/>
          </a:ln>
        </p:spPr>
        <p:style>
          <a:lnRef idx="1">
            <a:schemeClr val="accent1"/>
          </a:lnRef>
          <a:fillRef idx="0">
            <a:schemeClr val="accent1"/>
          </a:fillRef>
          <a:effectRef idx="0">
            <a:schemeClr val="accent1"/>
          </a:effectRef>
          <a:fontRef idx="minor">
            <a:schemeClr val="tx1"/>
          </a:fontRef>
        </p:style>
      </p:cxnSp>
      <p:grpSp>
        <p:nvGrpSpPr>
          <p:cNvPr id="43" name="组合 42"/>
          <p:cNvGrpSpPr/>
          <p:nvPr>
            <p:custDataLst>
              <p:tags r:id="rId12"/>
            </p:custDataLst>
          </p:nvPr>
        </p:nvGrpSpPr>
        <p:grpSpPr>
          <a:xfrm>
            <a:off x="951277" y="4356611"/>
            <a:ext cx="3343431" cy="890776"/>
            <a:chOff x="951277" y="4356611"/>
            <a:chExt cx="3343431" cy="890776"/>
          </a:xfrm>
        </p:grpSpPr>
        <p:cxnSp>
          <p:nvCxnSpPr>
            <p:cNvPr id="44" name="直接箭头连接符 43"/>
            <p:cNvCxnSpPr/>
            <p:nvPr>
              <p:custDataLst>
                <p:tags r:id="rId13"/>
              </p:custDataLst>
            </p:nvPr>
          </p:nvCxnSpPr>
          <p:spPr>
            <a:xfrm flipV="1">
              <a:off x="991746" y="4492281"/>
              <a:ext cx="3288482" cy="664694"/>
            </a:xfrm>
            <a:prstGeom prst="straightConnector1">
              <a:avLst/>
            </a:prstGeom>
            <a:ln w="28575">
              <a:solidFill>
                <a:srgbClr val="9933FF"/>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custDataLst>
                <p:tags r:id="rId14"/>
              </p:custDataLst>
            </p:nvPr>
          </p:nvCxnSpPr>
          <p:spPr>
            <a:xfrm>
              <a:off x="951277" y="5020041"/>
              <a:ext cx="40469" cy="227346"/>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custDataLst>
                <p:tags r:id="rId15"/>
              </p:custDataLst>
            </p:nvPr>
          </p:nvCxnSpPr>
          <p:spPr>
            <a:xfrm>
              <a:off x="4254239" y="4356611"/>
              <a:ext cx="40469" cy="227346"/>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custDataLst>
              <p:tags r:id="rId16"/>
            </p:custDataLst>
          </p:nvPr>
        </p:nvGrpSpPr>
        <p:grpSpPr>
          <a:xfrm>
            <a:off x="3166321" y="3908672"/>
            <a:ext cx="3381102" cy="1168384"/>
            <a:chOff x="3166321" y="3908672"/>
            <a:chExt cx="3381102" cy="1168384"/>
          </a:xfrm>
        </p:grpSpPr>
        <p:cxnSp>
          <p:nvCxnSpPr>
            <p:cNvPr id="48" name="直接连接符 47"/>
            <p:cNvCxnSpPr/>
            <p:nvPr>
              <p:custDataLst>
                <p:tags r:id="rId17"/>
              </p:custDataLst>
            </p:nvPr>
          </p:nvCxnSpPr>
          <p:spPr>
            <a:xfrm>
              <a:off x="3166321" y="4576999"/>
              <a:ext cx="89013" cy="500057"/>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custDataLst>
                <p:tags r:id="rId18"/>
              </p:custDataLst>
            </p:nvPr>
          </p:nvCxnSpPr>
          <p:spPr>
            <a:xfrm>
              <a:off x="6460225" y="3908672"/>
              <a:ext cx="87198" cy="489859"/>
            </a:xfrm>
            <a:prstGeom prst="line">
              <a:avLst/>
            </a:prstGeom>
            <a:ln w="19050">
              <a:solidFill>
                <a:srgbClr val="9933FF"/>
              </a:solidFill>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custDataLst>
                <p:tags r:id="rId19"/>
              </p:custDataLst>
            </p:nvPr>
          </p:nvCxnSpPr>
          <p:spPr>
            <a:xfrm flipV="1">
              <a:off x="3232423" y="4298369"/>
              <a:ext cx="3288482" cy="664694"/>
            </a:xfrm>
            <a:prstGeom prst="straightConnector1">
              <a:avLst/>
            </a:prstGeom>
            <a:ln w="28575">
              <a:solidFill>
                <a:srgbClr val="9933FF"/>
              </a:solidFill>
              <a:prstDash val="dash"/>
              <a:tailEnd type="triangle" w="lg" len="lg"/>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custDataLst>
              <p:tags r:id="rId20"/>
            </p:custDataLst>
          </p:nvPr>
        </p:nvGrpSpPr>
        <p:grpSpPr>
          <a:xfrm>
            <a:off x="7453997" y="2475567"/>
            <a:ext cx="917560" cy="584775"/>
            <a:chOff x="7453997" y="2466677"/>
            <a:chExt cx="917560" cy="584775"/>
          </a:xfrm>
        </p:grpSpPr>
        <p:sp>
          <p:nvSpPr>
            <p:cNvPr id="52" name="Rectangle 21"/>
            <p:cNvSpPr>
              <a:spLocks noChangeArrowheads="1"/>
            </p:cNvSpPr>
            <p:nvPr>
              <p:custDataLst>
                <p:tags r:id="rId21"/>
              </p:custDataLst>
            </p:nvPr>
          </p:nvSpPr>
          <p:spPr bwMode="auto">
            <a:xfrm>
              <a:off x="7453997" y="2466677"/>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53" name="箭头: 右 38"/>
            <p:cNvSpPr/>
            <p:nvPr>
              <p:custDataLst>
                <p:tags r:id="rId22"/>
              </p:custDataLst>
            </p:nvPr>
          </p:nvSpPr>
          <p:spPr>
            <a:xfrm>
              <a:off x="7912777" y="2629568"/>
              <a:ext cx="458780" cy="264688"/>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grpSp>
      <p:sp>
        <p:nvSpPr>
          <p:cNvPr id="54" name="Rectangle 20"/>
          <p:cNvSpPr>
            <a:spLocks noChangeArrowheads="1"/>
          </p:cNvSpPr>
          <p:nvPr>
            <p:custDataLst>
              <p:tags r:id="rId23"/>
            </p:custDataLst>
          </p:nvPr>
        </p:nvSpPr>
        <p:spPr bwMode="auto">
          <a:xfrm>
            <a:off x="8374222" y="2475567"/>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grpSp>
        <p:nvGrpSpPr>
          <p:cNvPr id="55" name="组合 54"/>
          <p:cNvGrpSpPr/>
          <p:nvPr>
            <p:custDataLst>
              <p:tags r:id="rId24"/>
            </p:custDataLst>
          </p:nvPr>
        </p:nvGrpSpPr>
        <p:grpSpPr>
          <a:xfrm>
            <a:off x="7453997" y="3256448"/>
            <a:ext cx="917560" cy="584775"/>
            <a:chOff x="7453997" y="3247558"/>
            <a:chExt cx="917560" cy="584775"/>
          </a:xfrm>
        </p:grpSpPr>
        <p:sp>
          <p:nvSpPr>
            <p:cNvPr id="56" name="Rectangle 21"/>
            <p:cNvSpPr>
              <a:spLocks noChangeArrowheads="1"/>
            </p:cNvSpPr>
            <p:nvPr>
              <p:custDataLst>
                <p:tags r:id="rId25"/>
              </p:custDataLst>
            </p:nvPr>
          </p:nvSpPr>
          <p:spPr bwMode="auto">
            <a:xfrm>
              <a:off x="7453997" y="3247558"/>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B</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57" name="箭头: 右 41"/>
            <p:cNvSpPr/>
            <p:nvPr>
              <p:custDataLst>
                <p:tags r:id="rId26"/>
              </p:custDataLst>
            </p:nvPr>
          </p:nvSpPr>
          <p:spPr>
            <a:xfrm>
              <a:off x="7912777" y="3410449"/>
              <a:ext cx="458780" cy="264688"/>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grpSp>
      <p:sp>
        <p:nvSpPr>
          <p:cNvPr id="58" name="Rectangle 20"/>
          <p:cNvSpPr>
            <a:spLocks noChangeArrowheads="1"/>
          </p:cNvSpPr>
          <p:nvPr>
            <p:custDataLst>
              <p:tags r:id="rId27"/>
            </p:custDataLst>
          </p:nvPr>
        </p:nvSpPr>
        <p:spPr bwMode="auto">
          <a:xfrm>
            <a:off x="8374222" y="3256448"/>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B'</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grpSp>
        <p:nvGrpSpPr>
          <p:cNvPr id="59" name="组合 58"/>
          <p:cNvGrpSpPr/>
          <p:nvPr>
            <p:custDataLst>
              <p:tags r:id="rId28"/>
            </p:custDataLst>
          </p:nvPr>
        </p:nvGrpSpPr>
        <p:grpSpPr>
          <a:xfrm>
            <a:off x="7453997" y="4037329"/>
            <a:ext cx="917560" cy="584775"/>
            <a:chOff x="7453997" y="4028439"/>
            <a:chExt cx="917560" cy="584775"/>
          </a:xfrm>
        </p:grpSpPr>
        <p:sp>
          <p:nvSpPr>
            <p:cNvPr id="60" name="Rectangle 21"/>
            <p:cNvSpPr>
              <a:spLocks noChangeArrowheads="1"/>
            </p:cNvSpPr>
            <p:nvPr>
              <p:custDataLst>
                <p:tags r:id="rId29"/>
              </p:custDataLst>
            </p:nvPr>
          </p:nvSpPr>
          <p:spPr bwMode="auto">
            <a:xfrm>
              <a:off x="7453997" y="4028439"/>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61" name="箭头: 右 44"/>
            <p:cNvSpPr/>
            <p:nvPr>
              <p:custDataLst>
                <p:tags r:id="rId30"/>
              </p:custDataLst>
            </p:nvPr>
          </p:nvSpPr>
          <p:spPr>
            <a:xfrm>
              <a:off x="7912777" y="4191330"/>
              <a:ext cx="458780" cy="264688"/>
            </a:xfrm>
            <a:prstGeom prst="rightArrow">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grpSp>
      <p:sp>
        <p:nvSpPr>
          <p:cNvPr id="62" name="Rectangle 20"/>
          <p:cNvSpPr>
            <a:spLocks noChangeArrowheads="1"/>
          </p:cNvSpPr>
          <p:nvPr>
            <p:custDataLst>
              <p:tags r:id="rId31"/>
            </p:custDataLst>
          </p:nvPr>
        </p:nvSpPr>
        <p:spPr bwMode="auto">
          <a:xfrm>
            <a:off x="8374222" y="4028439"/>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63" name="右大括号 62"/>
          <p:cNvSpPr/>
          <p:nvPr>
            <p:custDataLst>
              <p:tags r:id="rId32"/>
            </p:custDataLst>
          </p:nvPr>
        </p:nvSpPr>
        <p:spPr>
          <a:xfrm>
            <a:off x="9061758" y="2727669"/>
            <a:ext cx="255543" cy="1612647"/>
          </a:xfrm>
          <a:prstGeom prst="rightBrace">
            <a:avLst>
              <a:gd name="adj1" fmla="val 22790"/>
              <a:gd name="adj2" fmla="val 50000"/>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sp>
        <p:nvSpPr>
          <p:cNvPr id="64" name="文本框 63"/>
          <p:cNvSpPr txBox="1"/>
          <p:nvPr>
            <p:custDataLst>
              <p:tags r:id="rId33"/>
            </p:custDataLst>
          </p:nvPr>
        </p:nvSpPr>
        <p:spPr>
          <a:xfrm>
            <a:off x="9378564" y="2763696"/>
            <a:ext cx="2227891" cy="1568450"/>
          </a:xfrm>
          <a:prstGeom prst="rect">
            <a:avLst/>
          </a:prstGeom>
          <a:noFill/>
        </p:spPr>
        <p:txBody>
          <a:bodyPr wrap="square" rtlCol="0">
            <a:spAutoFit/>
          </a:bodyPr>
          <a:p>
            <a:r>
              <a:rPr lang="zh-CN" altLang="en-US" sz="3200" b="1">
                <a:latin typeface="黑体" panose="02010609060101010101" pitchFamily="49" charset="-122"/>
                <a:ea typeface="黑体" panose="02010609060101010101" pitchFamily="49" charset="-122"/>
              </a:rPr>
              <a:t>在同一方向移动了相同的距离</a:t>
            </a:r>
            <a:endParaRPr lang="zh-CN" altLang="en-US" sz="3200" b="1">
              <a:latin typeface="黑体" panose="02010609060101010101" pitchFamily="49" charset="-122"/>
              <a:ea typeface="黑体" panose="02010609060101010101" pitchFamily="49" charset="-122"/>
            </a:endParaRPr>
          </a:p>
        </p:txBody>
      </p:sp>
      <p:sp>
        <p:nvSpPr>
          <p:cNvPr id="65" name="文本框 64"/>
          <p:cNvSpPr txBox="1"/>
          <p:nvPr>
            <p:custDataLst>
              <p:tags r:id="rId34"/>
            </p:custDataLst>
          </p:nvPr>
        </p:nvSpPr>
        <p:spPr>
          <a:xfrm>
            <a:off x="7376989" y="1793126"/>
            <a:ext cx="2227891" cy="583565"/>
          </a:xfrm>
          <a:prstGeom prst="rect">
            <a:avLst/>
          </a:prstGeom>
          <a:noFill/>
        </p:spPr>
        <p:txBody>
          <a:bodyPr wrap="square" rtlCol="0">
            <a:spAutoFit/>
          </a:bodyPr>
          <a:p>
            <a:r>
              <a:rPr lang="zh-CN" altLang="en-US" sz="3200" b="1">
                <a:latin typeface="黑体" panose="02010609060101010101" pitchFamily="49" charset="-122"/>
                <a:ea typeface="黑体" panose="02010609060101010101" pitchFamily="49" charset="-122"/>
              </a:rPr>
              <a:t>对应点：</a:t>
            </a:r>
            <a:endParaRPr lang="zh-CN" altLang="en-US" sz="3200" b="1">
              <a:latin typeface="黑体" panose="02010609060101010101" pitchFamily="49" charset="-122"/>
              <a:ea typeface="黑体" panose="02010609060101010101" pitchFamily="49" charset="-122"/>
            </a:endParaRPr>
          </a:p>
        </p:txBody>
      </p:sp>
      <p:grpSp>
        <p:nvGrpSpPr>
          <p:cNvPr id="66" name="组合 65"/>
          <p:cNvGrpSpPr/>
          <p:nvPr>
            <p:custDataLst>
              <p:tags r:id="rId35"/>
            </p:custDataLst>
          </p:nvPr>
        </p:nvGrpSpPr>
        <p:grpSpPr>
          <a:xfrm>
            <a:off x="9005570" y="638810"/>
            <a:ext cx="2973070" cy="2264410"/>
            <a:chOff x="11423" y="4528"/>
            <a:chExt cx="7145" cy="5269"/>
          </a:xfrm>
        </p:grpSpPr>
        <p:sp>
          <p:nvSpPr>
            <p:cNvPr id="67" name="云形标注 66"/>
            <p:cNvSpPr/>
            <p:nvPr>
              <p:custDataLst>
                <p:tags r:id="rId36"/>
              </p:custDataLst>
            </p:nvPr>
          </p:nvSpPr>
          <p:spPr>
            <a:xfrm>
              <a:off x="11423" y="4528"/>
              <a:ext cx="5323" cy="2887"/>
            </a:xfrm>
            <a:prstGeom prst="cloudCallout">
              <a:avLst>
                <a:gd name="adj1" fmla="val 43965"/>
                <a:gd name="adj2" fmla="val 62499"/>
              </a:avLst>
            </a:prstGeom>
            <a:solidFill>
              <a:srgbClr val="009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8" name="文本框 67"/>
            <p:cNvSpPr txBox="1"/>
            <p:nvPr>
              <p:custDataLst>
                <p:tags r:id="rId37"/>
              </p:custDataLst>
            </p:nvPr>
          </p:nvSpPr>
          <p:spPr>
            <a:xfrm>
              <a:off x="12067" y="4892"/>
              <a:ext cx="4279" cy="1645"/>
            </a:xfrm>
            <a:prstGeom prst="rect">
              <a:avLst/>
            </a:prstGeom>
            <a:noFill/>
            <a:ln w="9525">
              <a:noFill/>
            </a:ln>
          </p:spPr>
          <p:txBody>
            <a:bodyPr wrap="square">
              <a:spAutoFit/>
            </a:bodyPr>
            <a:p>
              <a:pPr algn="ctr"/>
              <a:r>
                <a:rPr lang="zh-CN" sz="4000" b="1">
                  <a:solidFill>
                    <a:schemeClr val="bg1"/>
                  </a:solidFill>
                  <a:effectLst/>
                  <a:latin typeface="微软雅黑" panose="020B0503020204020204" charset="-122"/>
                  <a:ea typeface="微软雅黑" panose="020B0503020204020204" charset="-122"/>
                  <a:cs typeface="微软雅黑" panose="020B0503020204020204" charset="-122"/>
                  <a:sym typeface="+mn-ea"/>
                </a:rPr>
                <a:t>思考</a:t>
              </a:r>
              <a:endParaRPr lang="zh-CN" sz="4000" b="1">
                <a:solidFill>
                  <a:schemeClr val="bg1"/>
                </a:solidFill>
                <a:effectLst/>
                <a:latin typeface="微软雅黑" panose="020B0503020204020204" charset="-122"/>
                <a:ea typeface="微软雅黑" panose="020B0503020204020204" charset="-122"/>
                <a:cs typeface="微软雅黑" panose="020B0503020204020204" charset="-122"/>
                <a:sym typeface="+mn-ea"/>
              </a:endParaRPr>
            </a:p>
          </p:txBody>
        </p:sp>
        <p:pic>
          <p:nvPicPr>
            <p:cNvPr id="69" name="图片 68" descr="对对鹿2"/>
            <p:cNvPicPr>
              <a:picLocks noChangeAspect="1"/>
            </p:cNvPicPr>
            <p:nvPr>
              <p:custDataLst>
                <p:tags r:id="rId38"/>
              </p:custDataLst>
            </p:nvPr>
          </p:nvPicPr>
          <p:blipFill>
            <a:blip r:embed="rId39"/>
            <a:stretch>
              <a:fillRect/>
            </a:stretch>
          </p:blipFill>
          <p:spPr>
            <a:xfrm>
              <a:off x="16746" y="6236"/>
              <a:ext cx="1822" cy="3561"/>
            </a:xfrm>
            <a:prstGeom prst="rect">
              <a:avLst/>
            </a:prstGeom>
            <a:noFill/>
            <a:ln w="9525">
              <a:noFill/>
            </a:ln>
          </p:spPr>
        </p:pic>
      </p:grpSp>
      <p:sp>
        <p:nvSpPr>
          <p:cNvPr id="70" name="Text Box 15"/>
          <p:cNvSpPr txBox="1">
            <a:spLocks noChangeArrowheads="1"/>
          </p:cNvSpPr>
          <p:nvPr>
            <p:custDataLst>
              <p:tags r:id="rId40"/>
            </p:custDataLst>
          </p:nvPr>
        </p:nvSpPr>
        <p:spPr bwMode="auto">
          <a:xfrm>
            <a:off x="4888865" y="5599430"/>
            <a:ext cx="7089775" cy="583565"/>
          </a:xfrm>
          <a:prstGeom prst="rect">
            <a:avLst/>
          </a:prstGeom>
          <a:ln w="28575"/>
        </p:spPr>
        <p:style>
          <a:lnRef idx="2">
            <a:schemeClr val="accent3"/>
          </a:lnRef>
          <a:fillRef idx="1">
            <a:schemeClr val="lt1"/>
          </a:fillRef>
          <a:effectRef idx="0">
            <a:schemeClr val="accent3"/>
          </a:effectRef>
          <a:fontRef idx="minor">
            <a:schemeClr val="dk1"/>
          </a:fontRef>
        </p:style>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3200">
                <a:solidFill>
                  <a:srgbClr val="FF0000"/>
                </a:solidFill>
                <a:latin typeface="Times New Roman" panose="02020603050405020304" pitchFamily="18" charset="0"/>
                <a:ea typeface="黑体" panose="02010609060101010101" pitchFamily="49" charset="-122"/>
              </a:rPr>
              <a:t>对应点所连的线段</a:t>
            </a:r>
            <a:r>
              <a:rPr lang="zh-CN" altLang="en-US" sz="3200">
                <a:latin typeface="Times New Roman" panose="02020603050405020304" pitchFamily="18" charset="0"/>
                <a:ea typeface="黑体" panose="02010609060101010101" pitchFamily="49" charset="-122"/>
              </a:rPr>
              <a:t>有什么关系？</a:t>
            </a:r>
            <a:endParaRPr lang="zh-CN" altLang="en-US" sz="3200">
              <a:latin typeface="Times New Roman" panose="02020603050405020304" pitchFamily="18" charset="0"/>
              <a:ea typeface="黑体" panose="02010609060101010101" pitchFamily="49" charset="-122"/>
            </a:endParaRPr>
          </a:p>
        </p:txBody>
      </p:sp>
      <p:sp>
        <p:nvSpPr>
          <p:cNvPr id="72" name="等腰三角形 71"/>
          <p:cNvSpPr/>
          <p:nvPr>
            <p:custDataLst>
              <p:tags r:id="rId41"/>
            </p:custDataLst>
          </p:nvPr>
        </p:nvSpPr>
        <p:spPr>
          <a:xfrm rot="20923540">
            <a:off x="813053" y="3616986"/>
            <a:ext cx="2258630" cy="1194111"/>
          </a:xfrm>
          <a:prstGeom prst="triangle">
            <a:avLst>
              <a:gd name="adj" fmla="val 65675"/>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sp>
        <p:nvSpPr>
          <p:cNvPr id="73" name="Rectangle 23"/>
          <p:cNvSpPr>
            <a:spLocks noChangeArrowheads="1"/>
          </p:cNvSpPr>
          <p:nvPr>
            <p:custDataLst>
              <p:tags r:id="rId42"/>
            </p:custDataLst>
          </p:nvPr>
        </p:nvSpPr>
        <p:spPr bwMode="auto">
          <a:xfrm>
            <a:off x="3786724" y="3993781"/>
            <a:ext cx="567055" cy="58356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B'</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2" name="文本框 1"/>
          <p:cNvSpPr txBox="1"/>
          <p:nvPr/>
        </p:nvSpPr>
        <p:spPr>
          <a:xfrm>
            <a:off x="3580130" y="2872740"/>
            <a:ext cx="4064000" cy="368300"/>
          </a:xfrm>
          <a:prstGeom prst="rect">
            <a:avLst/>
          </a:prstGeom>
          <a:noFill/>
        </p:spPr>
        <p:txBody>
          <a:bodyPr wrap="square" rtlCol="0">
            <a:spAutoFit/>
          </a:bodyPr>
          <a:p>
            <a:endParaRPr lang="zh-CN" altLang="en-US"/>
          </a:p>
        </p:txBody>
      </p:sp>
      <p:sp>
        <p:nvSpPr>
          <p:cNvPr id="4" name="文本框 3"/>
          <p:cNvSpPr txBox="1"/>
          <p:nvPr/>
        </p:nvSpPr>
        <p:spPr>
          <a:xfrm>
            <a:off x="4888865" y="4850130"/>
            <a:ext cx="7108190" cy="521970"/>
          </a:xfrm>
          <a:prstGeom prst="rect">
            <a:avLst/>
          </a:prstGeom>
          <a:noFill/>
        </p:spPr>
        <p:txBody>
          <a:bodyPr wrap="square" rtlCol="0">
            <a:spAutoFit/>
          </a:bodyPr>
          <a:p>
            <a:r>
              <a:rPr lang="zh-CN" altLang="en-US"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观察</a:t>
            </a:r>
            <a:r>
              <a:rPr lang="en-US" altLang="zh-CN"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AA</a:t>
            </a:r>
            <a:r>
              <a:rPr lang="en-US" altLang="zh-CN" sz="2800" b="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2800" b="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BB′</a:t>
            </a:r>
            <a:r>
              <a:rPr lang="zh-CN" altLang="en-US"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CC' </a:t>
            </a:r>
            <a:r>
              <a:rPr lang="zh-CN" altLang="en-US"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rPr>
              <a:t>它们有什么共同特点？</a:t>
            </a:r>
            <a:endParaRPr lang="zh-CN" altLang="en-US" sz="2800" b="1" i="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58333E-06 -4.81481E-06 L 0.26966 -0.09583" pathEditMode="relative" rAng="0" ptsTypes="AA">
                                      <p:cBhvr>
                                        <p:cTn id="6" dur="2000" fill="hold"/>
                                        <p:tgtEl>
                                          <p:spTgt spid="7"/>
                                        </p:tgtEl>
                                        <p:attrNameLst>
                                          <p:attrName>ppt_x</p:attrName>
                                          <p:attrName>ppt_y</p:attrName>
                                        </p:attrNameLst>
                                      </p:cBhvr>
                                      <p:rCtr x="13477" y="-4792"/>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left)">
                                      <p:cBhvr>
                                        <p:cTn id="22" dur="500"/>
                                        <p:tgtEl>
                                          <p:spTgt spid="43"/>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left)">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par>
                                <p:cTn id="38" presetID="10" presetClass="entr" presetSubtype="0" fill="hold" nodeType="with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500"/>
                                        <p:tgtEl>
                                          <p:spTgt spid="5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wipe(down)">
                                      <p:cBhvr>
                                        <p:cTn id="45" dur="500"/>
                                        <p:tgtEl>
                                          <p:spTgt spid="5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wipe(down)">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down)">
                                      <p:cBhvr>
                                        <p:cTn id="55" dur="500"/>
                                        <p:tgtEl>
                                          <p:spTgt spid="6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500"/>
                                        <p:tgtEl>
                                          <p:spTgt spid="63"/>
                                        </p:tgtEl>
                                      </p:cBhvr>
                                    </p:animEffect>
                                  </p:childTnLst>
                                </p:cTn>
                              </p:par>
                            </p:childTnLst>
                          </p:cTn>
                        </p:par>
                        <p:par>
                          <p:cTn id="61" fill="hold">
                            <p:stCondLst>
                              <p:cond delay="500"/>
                            </p:stCondLst>
                            <p:childTnLst>
                              <p:par>
                                <p:cTn id="62" presetID="14" presetClass="entr" presetSubtype="10"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randombar(horizontal)">
                                      <p:cBhvr>
                                        <p:cTn id="64" dur="500"/>
                                        <p:tgtEl>
                                          <p:spTgt spid="64"/>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blinds(horizontal)">
                                      <p:cBhvr>
                                        <p:cTn id="69" dur="500"/>
                                        <p:tgtEl>
                                          <p:spTgt spid="66"/>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 calcmode="lin" valueType="num">
                                      <p:cBhvr additive="base">
                                        <p:cTn id="74" dur="500" fill="hold"/>
                                        <p:tgtEl>
                                          <p:spTgt spid="4"/>
                                        </p:tgtEl>
                                        <p:attrNameLst>
                                          <p:attrName>ppt_x</p:attrName>
                                        </p:attrNameLst>
                                      </p:cBhvr>
                                      <p:tavLst>
                                        <p:tav tm="0">
                                          <p:val>
                                            <p:strVal val="#ppt_x"/>
                                          </p:val>
                                        </p:tav>
                                        <p:tav tm="100000">
                                          <p:val>
                                            <p:strVal val="#ppt_x"/>
                                          </p:val>
                                        </p:tav>
                                      </p:tavLst>
                                    </p:anim>
                                    <p:anim calcmode="lin" valueType="num">
                                      <p:cBhvr additive="base">
                                        <p:cTn id="7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2" presetClass="entr" presetSubtype="4" fill="hold" grpId="0" nodeType="clickEffect">
                                  <p:stCondLst>
                                    <p:cond delay="0"/>
                                  </p:stCondLst>
                                  <p:childTnLst>
                                    <p:set>
                                      <p:cBhvr>
                                        <p:cTn id="79" dur="1" fill="hold">
                                          <p:stCondLst>
                                            <p:cond delay="0"/>
                                          </p:stCondLst>
                                        </p:cTn>
                                        <p:tgtEl>
                                          <p:spTgt spid="70"/>
                                        </p:tgtEl>
                                        <p:attrNameLst>
                                          <p:attrName>style.visibility</p:attrName>
                                        </p:attrNameLst>
                                      </p:cBhvr>
                                      <p:to>
                                        <p:strVal val="visible"/>
                                      </p:to>
                                    </p:set>
                                    <p:anim calcmode="lin" valueType="num">
                                      <p:cBhvr additive="base">
                                        <p:cTn id="80" dur="500"/>
                                        <p:tgtEl>
                                          <p:spTgt spid="70"/>
                                        </p:tgtEl>
                                        <p:attrNameLst>
                                          <p:attrName>ppt_y</p:attrName>
                                        </p:attrNameLst>
                                      </p:cBhvr>
                                      <p:tavLst>
                                        <p:tav tm="0">
                                          <p:val>
                                            <p:strVal val="#ppt_y+#ppt_h*1.125000"/>
                                          </p:val>
                                        </p:tav>
                                        <p:tav tm="100000">
                                          <p:val>
                                            <p:strVal val="#ppt_y"/>
                                          </p:val>
                                        </p:tav>
                                      </p:tavLst>
                                    </p:anim>
                                    <p:animEffect transition="in" filter="wipe(up)">
                                      <p:cBhvr>
                                        <p:cTn id="8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8" grpId="0"/>
      <p:bldP spid="19" grpId="0"/>
      <p:bldP spid="54" grpId="0"/>
      <p:bldP spid="58" grpId="0"/>
      <p:bldP spid="62" grpId="0"/>
      <p:bldP spid="63" grpId="0" bldLvl="0" animBg="1"/>
      <p:bldP spid="64" grpId="0"/>
      <p:bldP spid="65" grpId="0"/>
      <p:bldP spid="4" grpId="0"/>
      <p:bldP spid="4" grpId="1"/>
      <p:bldP spid="70" grpId="0" animBg="1"/>
      <p:bldP spid="7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6735" y="95250"/>
            <a:ext cx="3285490" cy="460375"/>
          </a:xfrm>
          <a:prstGeom prst="rect">
            <a:avLst/>
          </a:prstGeom>
        </p:spPr>
        <p:txBody>
          <a:bodyPr wrap="square">
            <a:spAutoFit/>
          </a:bodyPr>
          <a:lstStyle/>
          <a:p>
            <a:pPr algn="ctr"/>
            <a:r>
              <a:rPr lang="zh-CN" sz="2400" b="1"/>
              <a:t>自主探索（</a:t>
            </a:r>
            <a:r>
              <a:rPr lang="zh-CN" sz="2400" b="1">
                <a:solidFill>
                  <a:srgbClr val="FF0000"/>
                </a:solidFill>
              </a:rPr>
              <a:t>类比学习</a:t>
            </a:r>
            <a:r>
              <a:rPr lang="zh-CN" sz="2400" b="1"/>
              <a:t>）</a:t>
            </a:r>
            <a:endParaRPr lang="zh-CN" sz="2400" b="1"/>
          </a:p>
        </p:txBody>
      </p:sp>
      <p:sp>
        <p:nvSpPr>
          <p:cNvPr id="77826" name="圆角矩形 31"/>
          <p:cNvSpPr/>
          <p:nvPr/>
        </p:nvSpPr>
        <p:spPr>
          <a:xfrm>
            <a:off x="92075" y="624840"/>
            <a:ext cx="1911985" cy="428625"/>
          </a:xfrm>
          <a:prstGeom prst="roundRect">
            <a:avLst>
              <a:gd name="adj" fmla="val 16667"/>
            </a:avLst>
          </a:prstGeom>
          <a:solidFill>
            <a:srgbClr val="FFFFD9"/>
          </a:solidFill>
          <a:ln w="25400" cap="flat" cmpd="sng">
            <a:solidFill>
              <a:srgbClr val="0099FF"/>
            </a:solidFill>
            <a:prstDash val="solid"/>
            <a:round/>
            <a:headEnd type="none" w="med" len="med"/>
            <a:tailEnd type="none" w="med" len="med"/>
          </a:ln>
        </p:spPr>
        <p:txBody>
          <a:bodyPr anchor="t" anchorCtr="0"/>
          <a:lstStyle/>
          <a:p>
            <a:pPr algn="ctr"/>
            <a:r>
              <a:rPr lang="zh-CN" altLang="en-US" b="1">
                <a:solidFill>
                  <a:srgbClr val="0070C0"/>
                </a:solidFill>
                <a:latin typeface="+mj-lt"/>
                <a:ea typeface="+mj-ea"/>
                <a:sym typeface="+mn-ea"/>
              </a:rPr>
              <a:t>平移的特征</a:t>
            </a:r>
            <a:endParaRPr lang="en-US" altLang="zh-CN" b="1">
              <a:solidFill>
                <a:srgbClr val="0070C0"/>
              </a:solidFill>
              <a:latin typeface="+mj-lt"/>
              <a:ea typeface="+mj-ea"/>
              <a:sym typeface="+mn-ea"/>
            </a:endParaRPr>
          </a:p>
        </p:txBody>
      </p:sp>
      <p:sp>
        <p:nvSpPr>
          <p:cNvPr id="15361" name="Rectangle 8"/>
          <p:cNvSpPr/>
          <p:nvPr>
            <p:custDataLst>
              <p:tags r:id="rId1"/>
            </p:custDataLst>
          </p:nvPr>
        </p:nvSpPr>
        <p:spPr>
          <a:xfrm>
            <a:off x="556260" y="2574608"/>
            <a:ext cx="9144000" cy="0"/>
          </a:xfrm>
          <a:prstGeom prst="rect">
            <a:avLst/>
          </a:prstGeom>
          <a:noFill/>
          <a:ln w="9525">
            <a:noFill/>
          </a:ln>
        </p:spPr>
        <p:txBody>
          <a:bodyPr wrap="none" anchor="ctr" anchorCtr="0">
            <a:spAutoFit/>
          </a:bodyPr>
          <a:lstStyle/>
          <a:p>
            <a:endParaRPr lang="zh-CN" altLang="en-US">
              <a:latin typeface="Arial" panose="020B0604020202020204" pitchFamily="34" charset="0"/>
              <a:ea typeface="宋体" panose="02010600030101010101" pitchFamily="2" charset="-122"/>
            </a:endParaRPr>
          </a:p>
        </p:txBody>
      </p:sp>
      <p:sp>
        <p:nvSpPr>
          <p:cNvPr id="15362" name="Rectangle 9"/>
          <p:cNvSpPr/>
          <p:nvPr>
            <p:custDataLst>
              <p:tags r:id="rId2"/>
            </p:custDataLst>
          </p:nvPr>
        </p:nvSpPr>
        <p:spPr>
          <a:xfrm>
            <a:off x="2099310" y="1212533"/>
            <a:ext cx="6057900" cy="0"/>
          </a:xfrm>
          <a:prstGeom prst="rect">
            <a:avLst/>
          </a:prstGeom>
          <a:noFill/>
          <a:ln w="9525">
            <a:noFill/>
          </a:ln>
        </p:spPr>
        <p:txBody>
          <a:bodyPr wrap="none" anchor="t" anchorCtr="0">
            <a:spAutoFit/>
          </a:bodyPr>
          <a:lstStyle/>
          <a:p>
            <a:endParaRPr lang="zh-CN" altLang="en-US">
              <a:latin typeface="Arial" panose="020B0604020202020204" pitchFamily="34" charset="0"/>
              <a:ea typeface="宋体" panose="02010600030101010101" pitchFamily="2" charset="-122"/>
            </a:endParaRPr>
          </a:p>
        </p:txBody>
      </p:sp>
      <p:sp>
        <p:nvSpPr>
          <p:cNvPr id="36" name="文本框 35"/>
          <p:cNvSpPr txBox="1"/>
          <p:nvPr>
            <p:custDataLst>
              <p:tags r:id="rId3"/>
            </p:custDataLst>
          </p:nvPr>
        </p:nvSpPr>
        <p:spPr>
          <a:xfrm>
            <a:off x="400319" y="1121294"/>
            <a:ext cx="11065079" cy="584775"/>
          </a:xfrm>
          <a:prstGeom prst="rect">
            <a:avLst/>
          </a:prstGeom>
          <a:noFill/>
          <a:ln w="28575">
            <a:noFill/>
          </a:ln>
          <a:effectLst/>
          <a:extLst>
            <a:ext uri="{909E8E84-426E-40DD-AFC4-6F175D3DCCD1}">
              <a14:hiddenFill xmlns:a14="http://schemas.microsoft.com/office/drawing/2010/main">
                <a:solidFill>
                  <a:srgbClr val="EDF6F9"/>
                </a:solidFill>
              </a14:hiddenFill>
            </a:ext>
          </a:extLst>
        </p:spPr>
        <p:txBody>
          <a:bodyPr wrap="square">
            <a:spAutoFit/>
          </a:bodyPr>
          <a:p>
            <a:r>
              <a:rPr lang="zh-CN" altLang="en-US" sz="3200" b="1"/>
              <a:t>平移后对应点所连的线段</a:t>
            </a:r>
            <a:r>
              <a:rPr lang="zh-CN" altLang="en-US" sz="3200" b="1">
                <a:solidFill>
                  <a:srgbClr val="FF0000"/>
                </a:solidFill>
              </a:rPr>
              <a:t>平行</a:t>
            </a:r>
            <a:r>
              <a:rPr lang="zh-CN" altLang="en-US" sz="3200" b="1"/>
              <a:t>（或在同一条直线上）</a:t>
            </a:r>
            <a:r>
              <a:rPr lang="zh-CN" altLang="en-US" sz="3200" b="1">
                <a:solidFill>
                  <a:srgbClr val="FF0000"/>
                </a:solidFill>
              </a:rPr>
              <a:t>且相等</a:t>
            </a:r>
            <a:r>
              <a:rPr lang="en-US" altLang="zh-CN" sz="3200" b="1"/>
              <a:t>.</a:t>
            </a:r>
            <a:endParaRPr lang="zh-CN" altLang="en-US" sz="3200" b="1"/>
          </a:p>
        </p:txBody>
      </p:sp>
      <p:sp>
        <p:nvSpPr>
          <p:cNvPr id="15" name="文本框 14"/>
          <p:cNvSpPr txBox="1"/>
          <p:nvPr>
            <p:custDataLst>
              <p:tags r:id="rId4"/>
            </p:custDataLst>
          </p:nvPr>
        </p:nvSpPr>
        <p:spPr>
          <a:xfrm>
            <a:off x="314960" y="2618105"/>
            <a:ext cx="6092825" cy="551815"/>
          </a:xfrm>
          <a:prstGeom prst="rect">
            <a:avLst/>
          </a:prstGeom>
          <a:noFill/>
        </p:spPr>
        <p:txBody>
          <a:bodyPr wrap="square" rtlCol="0">
            <a:noAutofit/>
          </a:bodyPr>
          <a:p>
            <a:r>
              <a:rPr lang="zh-CN" altLang="en-US" sz="2800" b="1">
                <a:solidFill>
                  <a:srgbClr val="F4200A"/>
                </a:solidFill>
                <a:latin typeface="黑体" panose="02010609060101010101" pitchFamily="49" charset="-122"/>
                <a:ea typeface="黑体" panose="02010609060101010101" pitchFamily="49" charset="-122"/>
                <a:cs typeface="Times New Roman" panose="02020603050405020304" pitchFamily="18" charset="0"/>
              </a:rPr>
              <a:t>位置关系：</a:t>
            </a:r>
            <a:r>
              <a:rPr lang="en-US" altLang="zh-CN" sz="2800" b="1" i="1">
                <a:solidFill>
                  <a:schemeClr val="accent1"/>
                </a:solidFill>
                <a:latin typeface="Times New Roman" panose="02020603050405020304" pitchFamily="18" charset="0"/>
                <a:ea typeface="黑体" panose="02010609060101010101" pitchFamily="49" charset="-122"/>
                <a:cs typeface="Times New Roman" panose="02020603050405020304" pitchFamily="18" charset="0"/>
                <a:sym typeface="+mn-ea"/>
              </a:rPr>
              <a:t>AA</a:t>
            </a:r>
            <a:r>
              <a:rPr lang="en-US" altLang="zh-CN" sz="2800" b="1">
                <a:solidFill>
                  <a:schemeClr val="accent1"/>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2800" b="1">
                <a:solidFill>
                  <a:schemeClr val="accent1"/>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i="1">
                <a:solidFill>
                  <a:schemeClr val="accent1"/>
                </a:solidFill>
                <a:latin typeface="Times New Roman" panose="02020603050405020304" pitchFamily="18" charset="0"/>
                <a:ea typeface="黑体" panose="02010609060101010101" pitchFamily="49" charset="-122"/>
                <a:cs typeface="Times New Roman" panose="02020603050405020304" pitchFamily="18" charset="0"/>
                <a:sym typeface="+mn-ea"/>
              </a:rPr>
              <a:t>BB′     </a:t>
            </a:r>
            <a:r>
              <a:rPr lang="en-US" altLang="zh-CN" sz="2800" b="1" i="1">
                <a:latin typeface="Times New Roman" panose="02020603050405020304" pitchFamily="18" charset="0"/>
                <a:ea typeface="黑体" panose="02010609060101010101" pitchFamily="49" charset="-122"/>
                <a:cs typeface="Times New Roman" panose="02020603050405020304" pitchFamily="18" charset="0"/>
                <a:sym typeface="+mn-ea"/>
              </a:rPr>
              <a:t>AA</a:t>
            </a:r>
            <a:r>
              <a:rPr lang="en-US" altLang="zh-CN" sz="2800" b="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2800" b="1">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i="1">
                <a:latin typeface="Times New Roman" panose="02020603050405020304" pitchFamily="18" charset="0"/>
                <a:cs typeface="Times New Roman" panose="02020603050405020304" pitchFamily="18" charset="0"/>
                <a:sym typeface="+mn-ea"/>
              </a:rPr>
              <a:t>CC</a:t>
            </a:r>
            <a:endParaRPr lang="en-US" altLang="zh-CN" sz="2800" b="1" i="1">
              <a:solidFill>
                <a:schemeClr val="accent1"/>
              </a:solidFill>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sz="2800" b="1">
              <a:solidFill>
                <a:srgbClr val="F4200A"/>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27" name="文本框 26"/>
          <p:cNvSpPr txBox="1"/>
          <p:nvPr>
            <p:custDataLst>
              <p:tags r:id="rId5"/>
            </p:custDataLst>
          </p:nvPr>
        </p:nvSpPr>
        <p:spPr>
          <a:xfrm>
            <a:off x="2195470" y="3044376"/>
            <a:ext cx="2525086" cy="953135"/>
          </a:xfrm>
          <a:prstGeom prst="rect">
            <a:avLst/>
          </a:prstGeom>
          <a:noFill/>
        </p:spPr>
        <p:txBody>
          <a:bodyPr wrap="square" rtlCol="0">
            <a:spAutoFit/>
          </a:bodyPr>
          <a:p>
            <a:endParaRPr lang="en-US" altLang="zh-CN" sz="2800" b="1" i="1">
              <a:solidFill>
                <a:schemeClr val="accent1"/>
              </a:solidFill>
              <a:latin typeface="Times New Roman" panose="02020603050405020304" pitchFamily="18" charset="0"/>
              <a:cs typeface="Times New Roman" panose="02020603050405020304" pitchFamily="18" charset="0"/>
            </a:endParaRPr>
          </a:p>
          <a:p>
            <a:endParaRPr lang="zh-CN" altLang="en-US" sz="28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 name="文本框 31"/>
          <p:cNvSpPr txBox="1"/>
          <p:nvPr>
            <p:custDataLst>
              <p:tags r:id="rId6"/>
            </p:custDataLst>
          </p:nvPr>
        </p:nvSpPr>
        <p:spPr>
          <a:xfrm>
            <a:off x="316230" y="3206115"/>
            <a:ext cx="4855210" cy="673100"/>
          </a:xfrm>
          <a:prstGeom prst="rect">
            <a:avLst/>
          </a:prstGeom>
          <a:noFill/>
        </p:spPr>
        <p:txBody>
          <a:bodyPr wrap="square" rtlCol="0">
            <a:noAutofit/>
          </a:bodyPr>
          <a:p>
            <a:r>
              <a:rPr lang="en-US" altLang="zh-CN" sz="2800" b="1" i="1">
                <a:latin typeface="Times New Roman" panose="02020603050405020304" pitchFamily="18" charset="0"/>
                <a:ea typeface="黑体" panose="02010609060101010101" pitchFamily="49" charset="-122"/>
                <a:cs typeface="Times New Roman" panose="02020603050405020304" pitchFamily="18" charset="0"/>
              </a:rPr>
              <a:t>BB</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与</a:t>
            </a:r>
            <a:r>
              <a:rPr lang="en-US" altLang="zh-CN" sz="2800" b="1" i="1">
                <a:latin typeface="Times New Roman" panose="02020603050405020304" pitchFamily="18" charset="0"/>
                <a:ea typeface="黑体" panose="02010609060101010101" pitchFamily="49" charset="-122"/>
                <a:cs typeface="Times New Roman" panose="02020603050405020304" pitchFamily="18" charset="0"/>
              </a:rPr>
              <a:t>CC′</a:t>
            </a:r>
            <a:r>
              <a:rPr lang="zh-CN" altLang="en-US" sz="2800" b="1">
                <a:solidFill>
                  <a:schemeClr val="accent1"/>
                </a:solidFill>
                <a:latin typeface="黑体" panose="02010609060101010101" pitchFamily="49" charset="-122"/>
                <a:ea typeface="黑体" panose="02010609060101010101" pitchFamily="49" charset="-122"/>
                <a:sym typeface="+mn-ea"/>
              </a:rPr>
              <a:t>在同一条直线上</a:t>
            </a:r>
            <a:endParaRPr lang="zh-CN" altLang="en-US" sz="2800" b="1">
              <a:solidFill>
                <a:schemeClr val="accent1"/>
              </a:solidFill>
              <a:latin typeface="黑体" panose="02010609060101010101" pitchFamily="49" charset="-122"/>
              <a:ea typeface="黑体" panose="02010609060101010101" pitchFamily="49" charset="-122"/>
            </a:endParaRPr>
          </a:p>
          <a:p>
            <a:endParaRPr lang="zh-CN" altLang="en-US" sz="28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6" name="文本框 15"/>
          <p:cNvSpPr txBox="1"/>
          <p:nvPr>
            <p:custDataLst>
              <p:tags r:id="rId7"/>
            </p:custDataLst>
          </p:nvPr>
        </p:nvSpPr>
        <p:spPr>
          <a:xfrm>
            <a:off x="285750" y="3870960"/>
            <a:ext cx="4629150" cy="610235"/>
          </a:xfrm>
          <a:prstGeom prst="rect">
            <a:avLst/>
          </a:prstGeom>
          <a:noFill/>
        </p:spPr>
        <p:txBody>
          <a:bodyPr wrap="square" rtlCol="0">
            <a:noAutofit/>
          </a:bodyPr>
          <a:p>
            <a:r>
              <a:rPr lang="zh-CN" altLang="en-US" sz="2800" b="1">
                <a:solidFill>
                  <a:srgbClr val="F4200A"/>
                </a:solidFill>
                <a:latin typeface="黑体" panose="02010609060101010101" pitchFamily="49" charset="-122"/>
                <a:ea typeface="黑体" panose="02010609060101010101" pitchFamily="49" charset="-122"/>
                <a:cs typeface="Times New Roman" panose="02020603050405020304" pitchFamily="18" charset="0"/>
              </a:rPr>
              <a:t>数量关系：</a:t>
            </a:r>
            <a:r>
              <a:rPr lang="en-US" altLang="zh-CN" sz="2800" b="1" i="1">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AA</a:t>
            </a:r>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i="1">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mn-ea"/>
              </a:rPr>
              <a:t>BB′=CC'</a:t>
            </a:r>
            <a:endParaRPr lang="en-US" altLang="zh-CN" sz="2800" b="1" i="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sz="2800" b="1">
              <a:solidFill>
                <a:srgbClr val="F4200A"/>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6" name="等腰三角形 5"/>
          <p:cNvSpPr/>
          <p:nvPr>
            <p:custDataLst>
              <p:tags r:id="rId8"/>
            </p:custDataLst>
          </p:nvPr>
        </p:nvSpPr>
        <p:spPr>
          <a:xfrm rot="20923540">
            <a:off x="5514295" y="3762713"/>
            <a:ext cx="2258630" cy="1194111"/>
          </a:xfrm>
          <a:prstGeom prst="triangle">
            <a:avLst>
              <a:gd name="adj" fmla="val 65675"/>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7" name="直接箭头连接符 6"/>
          <p:cNvCxnSpPr/>
          <p:nvPr>
            <p:custDataLst>
              <p:tags r:id="rId9"/>
            </p:custDataLst>
          </p:nvPr>
        </p:nvCxnSpPr>
        <p:spPr>
          <a:xfrm flipV="1">
            <a:off x="6809557" y="2458752"/>
            <a:ext cx="3317875" cy="66611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等腰三角形 7"/>
          <p:cNvSpPr/>
          <p:nvPr>
            <p:custDataLst>
              <p:tags r:id="rId10"/>
            </p:custDataLst>
          </p:nvPr>
        </p:nvSpPr>
        <p:spPr>
          <a:xfrm rot="20923540">
            <a:off x="8808199" y="3098002"/>
            <a:ext cx="2258630" cy="1194111"/>
          </a:xfrm>
          <a:prstGeom prst="triangle">
            <a:avLst>
              <a:gd name="adj" fmla="val 65675"/>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Rectangle 19"/>
          <p:cNvSpPr>
            <a:spLocks noChangeArrowheads="1"/>
          </p:cNvSpPr>
          <p:nvPr>
            <p:custDataLst>
              <p:tags r:id="rId11"/>
            </p:custDataLst>
          </p:nvPr>
        </p:nvSpPr>
        <p:spPr bwMode="auto">
          <a:xfrm>
            <a:off x="10783940" y="4022818"/>
            <a:ext cx="56705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10" name="Rectangle 20"/>
          <p:cNvSpPr>
            <a:spLocks noChangeArrowheads="1"/>
          </p:cNvSpPr>
          <p:nvPr>
            <p:custDataLst>
              <p:tags r:id="rId12"/>
            </p:custDataLst>
          </p:nvPr>
        </p:nvSpPr>
        <p:spPr bwMode="auto">
          <a:xfrm>
            <a:off x="9934712" y="2427436"/>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11" name="Rectangle 21"/>
          <p:cNvSpPr>
            <a:spLocks noChangeArrowheads="1"/>
          </p:cNvSpPr>
          <p:nvPr>
            <p:custDataLst>
              <p:tags r:id="rId13"/>
            </p:custDataLst>
          </p:nvPr>
        </p:nvSpPr>
        <p:spPr bwMode="auto">
          <a:xfrm>
            <a:off x="6708290" y="3165431"/>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rPr>
              <a:t>A</a:t>
            </a:r>
            <a:endParaRPr lang="en-US" altLang="zh-CN" sz="3200" b="1" i="1">
              <a:latin typeface="Times New Roman" panose="02020603050405020304" pitchFamily="18" charset="0"/>
              <a:ea typeface="MS UI Gothic" panose="020B0600070205080204" pitchFamily="34" charset="-128"/>
            </a:endParaRPr>
          </a:p>
        </p:txBody>
      </p:sp>
      <p:sp>
        <p:nvSpPr>
          <p:cNvPr id="12" name="Rectangle 23"/>
          <p:cNvSpPr>
            <a:spLocks noChangeArrowheads="1"/>
          </p:cNvSpPr>
          <p:nvPr>
            <p:custDataLst>
              <p:tags r:id="rId14"/>
            </p:custDataLst>
          </p:nvPr>
        </p:nvSpPr>
        <p:spPr bwMode="auto">
          <a:xfrm>
            <a:off x="7748458" y="4149924"/>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rPr>
              <a:t>C</a:t>
            </a:r>
            <a:endParaRPr lang="en-US" altLang="zh-CN" sz="3200" b="1" i="1">
              <a:latin typeface="Times New Roman" panose="02020603050405020304" pitchFamily="18" charset="0"/>
              <a:ea typeface="MS UI Gothic" panose="020B0600070205080204" pitchFamily="34" charset="-128"/>
            </a:endParaRPr>
          </a:p>
        </p:txBody>
      </p:sp>
      <p:sp>
        <p:nvSpPr>
          <p:cNvPr id="13" name="Rectangle 18"/>
          <p:cNvSpPr>
            <a:spLocks noChangeArrowheads="1"/>
          </p:cNvSpPr>
          <p:nvPr>
            <p:custDataLst>
              <p:tags r:id="rId15"/>
            </p:custDataLst>
          </p:nvPr>
        </p:nvSpPr>
        <p:spPr bwMode="auto">
          <a:xfrm>
            <a:off x="8566036" y="4022409"/>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rPr>
              <a:t>B'</a:t>
            </a:r>
            <a:endParaRPr lang="en-US" altLang="zh-CN" sz="3200" b="1" i="1">
              <a:latin typeface="Times New Roman" panose="02020603050405020304" pitchFamily="18" charset="0"/>
              <a:ea typeface="MS UI Gothic" panose="020B0600070205080204" pitchFamily="34" charset="-128"/>
            </a:endParaRPr>
          </a:p>
        </p:txBody>
      </p:sp>
      <p:sp>
        <p:nvSpPr>
          <p:cNvPr id="14" name="Rectangle 23"/>
          <p:cNvSpPr>
            <a:spLocks noChangeArrowheads="1"/>
          </p:cNvSpPr>
          <p:nvPr>
            <p:custDataLst>
              <p:tags r:id="rId16"/>
            </p:custDataLst>
          </p:nvPr>
        </p:nvSpPr>
        <p:spPr bwMode="auto">
          <a:xfrm>
            <a:off x="5161499" y="4894846"/>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rPr>
              <a:t>B</a:t>
            </a:r>
            <a:endParaRPr lang="en-US" altLang="zh-CN" sz="3200" b="1" i="1">
              <a:latin typeface="Times New Roman" panose="02020603050405020304" pitchFamily="18" charset="0"/>
              <a:ea typeface="MS UI Gothic" panose="020B0600070205080204" pitchFamily="34" charset="-128"/>
            </a:endParaRPr>
          </a:p>
        </p:txBody>
      </p:sp>
      <p:sp>
        <p:nvSpPr>
          <p:cNvPr id="17" name="Rectangle 23"/>
          <p:cNvSpPr>
            <a:spLocks noChangeArrowheads="1"/>
          </p:cNvSpPr>
          <p:nvPr>
            <p:custDataLst>
              <p:tags r:id="rId17"/>
            </p:custDataLst>
          </p:nvPr>
        </p:nvSpPr>
        <p:spPr bwMode="auto">
          <a:xfrm>
            <a:off x="6426243" y="2612727"/>
            <a:ext cx="434734"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rPr>
              <a:t>P</a:t>
            </a:r>
            <a:endParaRPr lang="en-US" altLang="zh-CN" sz="3200" b="1" i="1">
              <a:latin typeface="Times New Roman" panose="02020603050405020304" pitchFamily="18" charset="0"/>
              <a:ea typeface="MS UI Gothic" panose="020B0600070205080204" pitchFamily="34" charset="-128"/>
            </a:endParaRPr>
          </a:p>
        </p:txBody>
      </p:sp>
      <p:sp>
        <p:nvSpPr>
          <p:cNvPr id="18" name="Rectangle 23"/>
          <p:cNvSpPr>
            <a:spLocks noChangeArrowheads="1"/>
          </p:cNvSpPr>
          <p:nvPr>
            <p:custDataLst>
              <p:tags r:id="rId18"/>
            </p:custDataLst>
          </p:nvPr>
        </p:nvSpPr>
        <p:spPr bwMode="auto">
          <a:xfrm>
            <a:off x="9591675" y="1706245"/>
            <a:ext cx="692785" cy="595630"/>
          </a:xfrm>
          <a:prstGeom prst="rect">
            <a:avLst/>
          </a:prstGeom>
          <a:noFill/>
          <a:ln w="57150" algn="ctr">
            <a:noFill/>
            <a:miter lim="800000"/>
          </a:ln>
          <a:effectLst/>
        </p:spPr>
        <p:txBody>
          <a:bodyPr wrap="none">
            <a:no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Q</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cxnSp>
        <p:nvCxnSpPr>
          <p:cNvPr id="19" name="直接箭头连接符 18"/>
          <p:cNvCxnSpPr>
            <a:endCxn id="8" idx="0"/>
          </p:cNvCxnSpPr>
          <p:nvPr>
            <p:custDataLst>
              <p:tags r:id="rId19"/>
            </p:custDataLst>
          </p:nvPr>
        </p:nvCxnSpPr>
        <p:spPr>
          <a:xfrm flipV="1">
            <a:off x="6879511" y="3040306"/>
            <a:ext cx="3288482" cy="664694"/>
          </a:xfrm>
          <a:prstGeom prst="straightConnector1">
            <a:avLst/>
          </a:prstGeom>
          <a:ln w="38100">
            <a:solidFill>
              <a:srgbClr val="00B050"/>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custDataLst>
              <p:tags r:id="rId20"/>
            </p:custDataLst>
          </p:nvPr>
        </p:nvCxnSpPr>
        <p:spPr>
          <a:xfrm flipV="1">
            <a:off x="5701865" y="4490534"/>
            <a:ext cx="3288482" cy="664694"/>
          </a:xfrm>
          <a:prstGeom prst="straightConnector1">
            <a:avLst/>
          </a:prstGeom>
          <a:ln w="38100">
            <a:solidFill>
              <a:srgbClr val="FF0000"/>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custDataLst>
              <p:tags r:id="rId21"/>
            </p:custDataLst>
          </p:nvPr>
        </p:nvCxnSpPr>
        <p:spPr>
          <a:xfrm flipV="1">
            <a:off x="7874756" y="4046952"/>
            <a:ext cx="3288482" cy="664694"/>
          </a:xfrm>
          <a:prstGeom prst="straightConnector1">
            <a:avLst/>
          </a:prstGeom>
          <a:ln w="38100">
            <a:solidFill>
              <a:srgbClr val="9933FF"/>
            </a:solidFill>
            <a:prstDash val="dash"/>
            <a:tailEnd type="none" w="lg" len="lg"/>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92075" y="1774190"/>
            <a:ext cx="7781925" cy="583565"/>
          </a:xfrm>
          <a:prstGeom prst="rect">
            <a:avLst/>
          </a:prstGeom>
          <a:noFill/>
        </p:spPr>
        <p:txBody>
          <a:bodyPr wrap="square" rtlCol="0" anchor="t">
            <a:spAutoFit/>
          </a:bodyPr>
          <a:p>
            <a:r>
              <a:rPr lang="zh-CN" altLang="en-US" sz="3200" b="1">
                <a:latin typeface="黑体" panose="02010609060101010101" pitchFamily="49" charset="-122"/>
                <a:ea typeface="黑体" panose="02010609060101010101" pitchFamily="49" charset="-122"/>
                <a:cs typeface="黑体" panose="02010609060101010101" pitchFamily="49" charset="-122"/>
                <a:sym typeface="+mn-ea"/>
              </a:rPr>
              <a:t>问题</a:t>
            </a:r>
            <a:r>
              <a:rPr lang="en-US" altLang="zh-CN" sz="3200" b="1">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200">
                <a:latin typeface="黑体" panose="02010609060101010101" pitchFamily="49" charset="-122"/>
                <a:ea typeface="黑体" panose="02010609060101010101" pitchFamily="49" charset="-122"/>
                <a:cs typeface="黑体" panose="02010609060101010101" pitchFamily="49" charset="-122"/>
                <a:sym typeface="+mn-ea"/>
              </a:rPr>
              <a:t>：平移后对应点所连线段的关系</a:t>
            </a:r>
            <a:r>
              <a:rPr lang="zh-CN" altLang="en-US" sz="32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3200" b="1">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647700" y="6054725"/>
            <a:ext cx="9351010" cy="709930"/>
          </a:xfrm>
          <a:prstGeom prst="rect">
            <a:avLst/>
          </a:prstGeom>
          <a:noFill/>
        </p:spPr>
        <p:txBody>
          <a:bodyPr wrap="square" rtlCol="0">
            <a:noAutofit/>
          </a:bodyPr>
          <a:p>
            <a:r>
              <a:rPr lang="zh-CN" altLang="en-US" sz="2800" b="1"/>
              <a:t>再次强调：</a:t>
            </a:r>
            <a:r>
              <a:rPr lang="zh-CN" altLang="en-US" sz="2800"/>
              <a:t>两条线段的关系指的是位置关系和数量关系</a:t>
            </a:r>
            <a:endParaRPr lang="zh-CN" altLang="en-US" sz="2800"/>
          </a:p>
        </p:txBody>
      </p:sp>
      <p:sp>
        <p:nvSpPr>
          <p:cNvPr id="4" name="文本框 3"/>
          <p:cNvSpPr txBox="1"/>
          <p:nvPr/>
        </p:nvSpPr>
        <p:spPr>
          <a:xfrm>
            <a:off x="92075" y="5133975"/>
            <a:ext cx="9053830" cy="521970"/>
          </a:xfrm>
          <a:prstGeom prst="rect">
            <a:avLst/>
          </a:prstGeom>
          <a:noFill/>
        </p:spPr>
        <p:txBody>
          <a:bodyPr wrap="square" rtlCol="0">
            <a:spAutoFit/>
          </a:bodyPr>
          <a:p>
            <a:r>
              <a:rPr lang="zh-CN" altLang="en-US" sz="2800" b="1"/>
              <a:t>问题</a:t>
            </a:r>
            <a:r>
              <a:rPr lang="en-US" altLang="zh-CN" sz="2800" b="1"/>
              <a:t>2</a:t>
            </a:r>
            <a:r>
              <a:rPr lang="zh-CN" altLang="en-US" sz="2800"/>
              <a:t>：请用文字语言总结这个特征？</a:t>
            </a:r>
            <a:endParaRPr lang="zh-CN" alt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7826"/>
                                        </p:tgtEl>
                                        <p:attrNameLst>
                                          <p:attrName>style.visibility</p:attrName>
                                        </p:attrNameLst>
                                      </p:cBhvr>
                                      <p:to>
                                        <p:strVal val="visible"/>
                                      </p:to>
                                    </p:set>
                                    <p:anim calcmode="lin" valueType="num">
                                      <p:cBhvr additive="base">
                                        <p:cTn id="43" dur="500" fill="hold"/>
                                        <p:tgtEl>
                                          <p:spTgt spid="77826"/>
                                        </p:tgtEl>
                                        <p:attrNameLst>
                                          <p:attrName>ppt_x</p:attrName>
                                        </p:attrNameLst>
                                      </p:cBhvr>
                                      <p:tavLst>
                                        <p:tav tm="0">
                                          <p:val>
                                            <p:strVal val="#ppt_x"/>
                                          </p:val>
                                        </p:tav>
                                        <p:tav tm="100000">
                                          <p:val>
                                            <p:strVal val="#ppt_x"/>
                                          </p:val>
                                        </p:tav>
                                      </p:tavLst>
                                    </p:anim>
                                    <p:anim calcmode="lin" valueType="num">
                                      <p:cBhvr additive="base">
                                        <p:cTn id="44" dur="500" fill="hold"/>
                                        <p:tgtEl>
                                          <p:spTgt spid="7782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ppt_x"/>
                                          </p:val>
                                        </p:tav>
                                        <p:tav tm="100000">
                                          <p:val>
                                            <p:strVal val="#ppt_x"/>
                                          </p:val>
                                        </p:tav>
                                      </p:tavLst>
                                    </p:anim>
                                    <p:anim calcmode="lin" valueType="num">
                                      <p:cBhvr additive="base">
                                        <p:cTn id="5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ppt_x"/>
                                          </p:val>
                                        </p:tav>
                                        <p:tav tm="100000">
                                          <p:val>
                                            <p:strVal val="#ppt_x"/>
                                          </p:val>
                                        </p:tav>
                                      </p:tavLst>
                                    </p:anim>
                                    <p:anim calcmode="lin" valueType="num">
                                      <p:cBhvr additive="base">
                                        <p:cTn id="5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2" grpId="0"/>
      <p:bldP spid="2" grpId="1"/>
      <p:bldP spid="4" grpId="0"/>
      <p:bldP spid="4" grpId="1"/>
      <p:bldP spid="15" grpId="0"/>
      <p:bldP spid="15" grpId="1"/>
      <p:bldP spid="32" grpId="0"/>
      <p:bldP spid="32" grpId="1"/>
      <p:bldP spid="16" grpId="0"/>
      <p:bldP spid="16" grpId="1"/>
      <p:bldP spid="77826" grpId="0" animBg="1"/>
      <p:bldP spid="77826" grpId="1" animBg="1"/>
      <p:bldP spid="36" grpId="0" animBg="1"/>
      <p:bldP spid="36" grpId="1" animBg="1"/>
      <p:bldP spid="3" grpId="0"/>
      <p:bldP spid="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1938593" y="1196940"/>
            <a:ext cx="7403273" cy="829945"/>
          </a:xfrm>
          <a:prstGeom prst="rect">
            <a:avLst/>
          </a:prstGeom>
          <a:noFill/>
        </p:spPr>
        <p:txBody>
          <a:bodyPr wrap="square">
            <a:spAutoFit/>
          </a:bodyPr>
          <a:lstStyle/>
          <a:p>
            <a:pPr marL="0" marR="0" lvl="0" indent="0" algn="l" defTabSz="914400" rtl="0" eaLnBrk="1" fontAlgn="base" latinLnBrk="0" hangingPunct="1">
              <a:spcBef>
                <a:spcPct val="0"/>
              </a:spcBef>
              <a:spcAft>
                <a:spcPct val="0"/>
              </a:spcAft>
              <a:buClrTx/>
              <a:buSzTx/>
              <a:buFontTx/>
              <a:buNone/>
              <a:defRPr/>
            </a:pPr>
            <a:r>
              <a:rPr kumimoji="0" lang="zh-CN" altLang="en-US" sz="2400" b="1" i="0" u="none" strike="noStrike" kern="1200" cap="none" spc="0" normalizeH="0" baseline="0" noProof="0">
                <a:ln>
                  <a:noFill/>
                </a:ln>
                <a:solidFill>
                  <a:srgbClr val="0033CC"/>
                </a:solidFill>
                <a:effectLst/>
                <a:uLnTx/>
                <a:uFillTx/>
                <a:latin typeface="Times New Roman" panose="02020603050405020304" pitchFamily="18" charset="0"/>
                <a:ea typeface="+mj-ea"/>
                <a:cs typeface="Times New Roman" panose="02020603050405020304" pitchFamily="18" charset="0"/>
              </a:rPr>
              <a:t>例</a:t>
            </a:r>
            <a:r>
              <a:rPr kumimoji="0" lang="en-US" altLang="zh-CN" sz="2400" b="1" i="0" u="none" strike="noStrike" kern="1200" cap="none" spc="0" normalizeH="0" baseline="0" noProof="0">
                <a:ln>
                  <a:noFill/>
                </a:ln>
                <a:solidFill>
                  <a:srgbClr val="0033CC"/>
                </a:solidFill>
                <a:effectLst/>
                <a:uLnTx/>
                <a:uFillTx/>
                <a:latin typeface="Times New Roman" panose="02020603050405020304" pitchFamily="18" charset="0"/>
                <a:ea typeface="+mj-ea"/>
                <a:cs typeface="Times New Roman" panose="02020603050405020304" pitchFamily="18" charset="0"/>
              </a:rPr>
              <a:t> </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  如图，△</a:t>
            </a: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ABC </a:t>
            </a:r>
            <a:r>
              <a:rPr kumimoji="0" lang="zh-CN" altLang="en-US" sz="2400" b="1"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经过</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平移到达△</a:t>
            </a:r>
            <a:r>
              <a:rPr kumimoji="0" lang="en-US" altLang="zh-CN" sz="2400" b="1" i="1" u="none" strike="noStrike" kern="1200" cap="none" spc="0" normalizeH="0" baseline="0" noProof="0" err="1">
                <a:ln>
                  <a:noFill/>
                </a:ln>
                <a:solidFill>
                  <a:schemeClr val="tx1"/>
                </a:solidFill>
                <a:effectLst/>
                <a:uLnTx/>
                <a:uFillTx/>
                <a:latin typeface="Times New Roman" panose="02020603050405020304" pitchFamily="18" charset="0"/>
                <a:ea typeface="+mj-ea"/>
                <a:cs typeface="Times New Roman" panose="02020603050405020304" pitchFamily="18" charset="0"/>
              </a:rPr>
              <a:t>A′B′C′</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的位置</a:t>
            </a:r>
            <a:r>
              <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j-ea"/>
                <a:cs typeface="Times New Roman" panose="02020603050405020304" pitchFamily="18" charset="0"/>
              </a:rPr>
              <a:t>指出平移的方向</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，并</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j-ea"/>
                <a:cs typeface="Times New Roman" panose="02020603050405020304" pitchFamily="18" charset="0"/>
              </a:rPr>
              <a:t>量出平移的距离</a:t>
            </a:r>
            <a:r>
              <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j-ea"/>
                <a:cs typeface="Times New Roman" panose="02020603050405020304" pitchFamily="18" charset="0"/>
              </a:rPr>
              <a:t>精确到</a:t>
            </a:r>
            <a:r>
              <a:rPr kumimoji="0" lang="en-US" altLang="zh-CN" sz="2400" b="1" i="0" u="none" strike="noStrike" kern="1200" cap="none" spc="0" normalizeH="0" baseline="0" noProof="0">
                <a:ln>
                  <a:noFill/>
                </a:ln>
                <a:solidFill>
                  <a:srgbClr val="FF0000"/>
                </a:solidFill>
                <a:effectLst/>
                <a:uLnTx/>
                <a:uFillTx/>
                <a:latin typeface="Times New Roman" panose="02020603050405020304" pitchFamily="18" charset="0"/>
                <a:ea typeface="+mj-ea"/>
                <a:cs typeface="Times New Roman" panose="02020603050405020304" pitchFamily="18" charset="0"/>
              </a:rPr>
              <a:t>1 mm</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zh-CN" altLang="zh-CN" sz="2400" b="1" i="0" u="none" strike="noStrike" kern="1200" cap="none" spc="0" normalizeH="0" baseline="0" noProof="0">
              <a:ln>
                <a:noFill/>
              </a:ln>
              <a:solidFill>
                <a:schemeClr val="tx1"/>
              </a:solidFill>
              <a:effectLst/>
              <a:uLnTx/>
              <a:uFillTx/>
              <a:latin typeface="Times New Roman" panose="02020603050405020304" pitchFamily="18" charset="0"/>
              <a:ea typeface="+mj-ea"/>
              <a:cs typeface="Times New Roman" panose="02020603050405020304" pitchFamily="18" charset="0"/>
            </a:endParaRPr>
          </a:p>
        </p:txBody>
      </p:sp>
      <p:sp>
        <p:nvSpPr>
          <p:cNvPr id="4" name="任意多边形 3"/>
          <p:cNvSpPr/>
          <p:nvPr>
            <p:custDataLst>
              <p:tags r:id="rId2"/>
            </p:custDataLst>
          </p:nvPr>
        </p:nvSpPr>
        <p:spPr>
          <a:xfrm rot="1086564">
            <a:off x="3164139" y="3419273"/>
            <a:ext cx="684348" cy="1716716"/>
          </a:xfrm>
          <a:custGeom>
            <a:avLst/>
            <a:gdLst>
              <a:gd name="connsiteX0" fmla="*/ 0 w 573865"/>
              <a:gd name="connsiteY0" fmla="*/ 0 h 1620695"/>
              <a:gd name="connsiteX1" fmla="*/ 573865 w 573865"/>
              <a:gd name="connsiteY1" fmla="*/ 725214 h 1620695"/>
              <a:gd name="connsiteX2" fmla="*/ 0 w 573865"/>
              <a:gd name="connsiteY2" fmla="*/ 1620695 h 1620695"/>
              <a:gd name="connsiteX3" fmla="*/ 0 w 573865"/>
              <a:gd name="connsiteY3" fmla="*/ 0 h 1620695"/>
            </a:gdLst>
            <a:ahLst/>
            <a:cxnLst>
              <a:cxn ang="0">
                <a:pos x="connsiteX0" y="connsiteY0"/>
              </a:cxn>
              <a:cxn ang="0">
                <a:pos x="connsiteX1" y="connsiteY1"/>
              </a:cxn>
              <a:cxn ang="0">
                <a:pos x="connsiteX2" y="connsiteY2"/>
              </a:cxn>
              <a:cxn ang="0">
                <a:pos x="connsiteX3" y="connsiteY3"/>
              </a:cxn>
            </a:cxnLst>
            <a:rect l="l" t="t" r="r" b="b"/>
            <a:pathLst>
              <a:path w="573865" h="1620695">
                <a:moveTo>
                  <a:pt x="0" y="0"/>
                </a:moveTo>
                <a:lnTo>
                  <a:pt x="573865" y="725214"/>
                </a:lnTo>
                <a:lnTo>
                  <a:pt x="0" y="1620695"/>
                </a:lnTo>
                <a:lnTo>
                  <a:pt x="0" y="0"/>
                </a:lnTo>
                <a:close/>
              </a:path>
            </a:pathLst>
          </a:cu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Times New Roman" panose="02020603050405020304" pitchFamily="18" charset="0"/>
              <a:ea typeface="+mn-ea"/>
              <a:cs typeface="Times New Roman" panose="02020603050405020304" pitchFamily="18" charset="0"/>
            </a:endParaRPr>
          </a:p>
        </p:txBody>
      </p:sp>
      <p:sp>
        <p:nvSpPr>
          <p:cNvPr id="5" name="矩形 4"/>
          <p:cNvSpPr/>
          <p:nvPr>
            <p:custDataLst>
              <p:tags r:id="rId3"/>
            </p:custDataLst>
          </p:nvPr>
        </p:nvSpPr>
        <p:spPr>
          <a:xfrm>
            <a:off x="2536961" y="4642946"/>
            <a:ext cx="333375" cy="645160"/>
          </a:xfrm>
          <a:prstGeom prst="rect">
            <a:avLst/>
          </a:prstGeom>
          <a:noFill/>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a:t>
            </a:r>
            <a:endPar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 name="矩形 1"/>
          <p:cNvSpPr/>
          <p:nvPr>
            <p:custDataLst>
              <p:tags r:id="rId4"/>
            </p:custDataLst>
          </p:nvPr>
        </p:nvSpPr>
        <p:spPr>
          <a:xfrm>
            <a:off x="3931656" y="3999188"/>
            <a:ext cx="333375" cy="645160"/>
          </a:xfrm>
          <a:prstGeom prst="rect">
            <a:avLst/>
          </a:prstGeom>
          <a:noFill/>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B</a:t>
            </a:r>
            <a:endPar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7" name="矩形 6"/>
          <p:cNvSpPr/>
          <p:nvPr>
            <p:custDataLst>
              <p:tags r:id="rId5"/>
            </p:custDataLst>
          </p:nvPr>
        </p:nvSpPr>
        <p:spPr>
          <a:xfrm>
            <a:off x="3198018" y="2875721"/>
            <a:ext cx="333375" cy="645160"/>
          </a:xfrm>
          <a:prstGeom prst="rect">
            <a:avLst/>
          </a:prstGeom>
          <a:noFill/>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C</a:t>
            </a:r>
            <a:endPar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9" name="矩形 8"/>
          <p:cNvSpPr/>
          <p:nvPr>
            <p:custDataLst>
              <p:tags r:id="rId6"/>
            </p:custDataLst>
          </p:nvPr>
        </p:nvSpPr>
        <p:spPr>
          <a:xfrm>
            <a:off x="5081147" y="4277630"/>
            <a:ext cx="489347" cy="645160"/>
          </a:xfrm>
          <a:prstGeom prst="rect">
            <a:avLst/>
          </a:prstGeom>
          <a:noFill/>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a:t>
            </a:r>
            <a:endPar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 name="矩形 9"/>
          <p:cNvSpPr/>
          <p:nvPr>
            <p:custDataLst>
              <p:tags r:id="rId7"/>
            </p:custDataLst>
          </p:nvPr>
        </p:nvSpPr>
        <p:spPr>
          <a:xfrm>
            <a:off x="5987147" y="3519476"/>
            <a:ext cx="490538" cy="645160"/>
          </a:xfrm>
          <a:prstGeom prst="rect">
            <a:avLst/>
          </a:prstGeom>
          <a:noFill/>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B′</a:t>
            </a:r>
            <a:endPar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1" name="矩形 10"/>
          <p:cNvSpPr/>
          <p:nvPr>
            <p:custDataLst>
              <p:tags r:id="rId8"/>
            </p:custDataLst>
          </p:nvPr>
        </p:nvSpPr>
        <p:spPr>
          <a:xfrm>
            <a:off x="5403056" y="2415818"/>
            <a:ext cx="489347" cy="645160"/>
          </a:xfrm>
          <a:prstGeom prst="rect">
            <a:avLst/>
          </a:prstGeom>
          <a:noFill/>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C′</a:t>
            </a:r>
            <a:endPar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2" name="任意多边形 3"/>
          <p:cNvSpPr/>
          <p:nvPr>
            <p:custDataLst>
              <p:tags r:id="rId9"/>
            </p:custDataLst>
          </p:nvPr>
        </p:nvSpPr>
        <p:spPr>
          <a:xfrm rot="1086564">
            <a:off x="5298212" y="2939561"/>
            <a:ext cx="684348" cy="1716716"/>
          </a:xfrm>
          <a:custGeom>
            <a:avLst/>
            <a:gdLst>
              <a:gd name="connsiteX0" fmla="*/ 0 w 573865"/>
              <a:gd name="connsiteY0" fmla="*/ 0 h 1620695"/>
              <a:gd name="connsiteX1" fmla="*/ 573865 w 573865"/>
              <a:gd name="connsiteY1" fmla="*/ 725214 h 1620695"/>
              <a:gd name="connsiteX2" fmla="*/ 0 w 573865"/>
              <a:gd name="connsiteY2" fmla="*/ 1620695 h 1620695"/>
              <a:gd name="connsiteX3" fmla="*/ 0 w 573865"/>
              <a:gd name="connsiteY3" fmla="*/ 0 h 1620695"/>
            </a:gdLst>
            <a:ahLst/>
            <a:cxnLst>
              <a:cxn ang="0">
                <a:pos x="connsiteX0" y="connsiteY0"/>
              </a:cxn>
              <a:cxn ang="0">
                <a:pos x="connsiteX1" y="connsiteY1"/>
              </a:cxn>
              <a:cxn ang="0">
                <a:pos x="connsiteX2" y="connsiteY2"/>
              </a:cxn>
              <a:cxn ang="0">
                <a:pos x="connsiteX3" y="connsiteY3"/>
              </a:cxn>
            </a:cxnLst>
            <a:rect l="l" t="t" r="r" b="b"/>
            <a:pathLst>
              <a:path w="573865" h="1620695">
                <a:moveTo>
                  <a:pt x="0" y="0"/>
                </a:moveTo>
                <a:lnTo>
                  <a:pt x="573865" y="725214"/>
                </a:lnTo>
                <a:lnTo>
                  <a:pt x="0" y="1620695"/>
                </a:lnTo>
                <a:lnTo>
                  <a:pt x="0" y="0"/>
                </a:lnTo>
                <a:close/>
              </a:path>
            </a:pathLst>
          </a:cu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Times New Roman" panose="02020603050405020304" pitchFamily="18" charset="0"/>
              <a:ea typeface="+mn-ea"/>
              <a:cs typeface="Times New Roman" panose="02020603050405020304" pitchFamily="18" charset="0"/>
            </a:endParaRPr>
          </a:p>
        </p:txBody>
      </p:sp>
      <p:cxnSp>
        <p:nvCxnSpPr>
          <p:cNvPr id="13" name="直接箭头连接符 12"/>
          <p:cNvCxnSpPr>
            <a:stCxn id="4" idx="2"/>
            <a:endCxn id="12" idx="2"/>
          </p:cNvCxnSpPr>
          <p:nvPr>
            <p:custDataLst>
              <p:tags r:id="rId10"/>
            </p:custDataLst>
          </p:nvPr>
        </p:nvCxnSpPr>
        <p:spPr>
          <a:xfrm flipV="1">
            <a:off x="2914283" y="4507399"/>
            <a:ext cx="2134073" cy="479712"/>
          </a:xfrm>
          <a:prstGeom prst="straightConnector1">
            <a:avLst/>
          </a:prstGeom>
          <a:ln w="28575">
            <a:solidFill>
              <a:srgbClr val="FF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11"/>
            </p:custDataLst>
          </p:nvPr>
        </p:nvSpPr>
        <p:spPr>
          <a:xfrm>
            <a:off x="6621508" y="2344216"/>
            <a:ext cx="3493083" cy="3192780"/>
          </a:xfrm>
          <a:prstGeom prst="rect">
            <a:avLst/>
          </a:prstGeom>
          <a:noFill/>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解</a:t>
            </a:r>
            <a:r>
              <a:rPr lang="zh-CN" altLang="en-US" sz="2400" b="1">
                <a:solidFill>
                  <a:srgbClr val="0070C0"/>
                </a:solidFill>
                <a:latin typeface="Times New Roman" panose="02020603050405020304" pitchFamily="18" charset="0"/>
                <a:cs typeface="Times New Roman" panose="02020603050405020304" pitchFamily="18" charset="0"/>
              </a:rPr>
              <a:t>：</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由于点 </a:t>
            </a:r>
            <a:r>
              <a:rPr kumimoji="0" lang="en-US" altLang="zh-CN" sz="2400" b="1" i="1"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A </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与 </a:t>
            </a:r>
            <a:r>
              <a:rPr kumimoji="0" lang="en-US" altLang="zh-CN" sz="2400" b="1" i="1"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A′ </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是一对对应点，因此，如图，连结 </a:t>
            </a:r>
            <a:r>
              <a:rPr kumimoji="0" lang="en-US" altLang="zh-CN" sz="2400" b="1" i="1"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AA′</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平移的方向</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就是</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点</a:t>
            </a:r>
            <a:r>
              <a:rPr kumimoji="0" lang="en-US" altLang="zh-CN" sz="2400" b="1" i="1"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 </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到点 </a:t>
            </a:r>
            <a:r>
              <a:rPr kumimoji="0" lang="en-US" altLang="zh-CN" sz="2400" b="1" i="1"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 </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的方向</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平移的距离</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就是</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线段 </a:t>
            </a:r>
            <a:r>
              <a:rPr kumimoji="0" lang="en-US" altLang="zh-CN" sz="2400" b="1" i="1"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AA′ </a:t>
            </a: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的长</a:t>
            </a:r>
            <a:r>
              <a:rPr kumimoji="0" lang="zh-CN" altLang="en-US"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，经测量可知，约</a:t>
            </a:r>
            <a:r>
              <a:rPr lang="en-US" altLang="zh-CN" sz="2400" b="1">
                <a:solidFill>
                  <a:srgbClr val="0070C0"/>
                </a:solidFill>
                <a:latin typeface="Times New Roman" panose="02020603050405020304" pitchFamily="18" charset="0"/>
                <a:cs typeface="Times New Roman" panose="02020603050405020304" pitchFamily="18" charset="0"/>
              </a:rPr>
              <a:t>25mm</a:t>
            </a:r>
            <a:r>
              <a:rPr kumimoji="0" lang="en-US" altLang="zh-CN"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rPr>
              <a:t>.</a:t>
            </a:r>
            <a:endParaRPr kumimoji="0" lang="en-US" altLang="zh-CN" sz="2400" b="1" i="0" u="none" strike="noStrike" kern="1200" cap="none" spc="0" normalizeH="0" baseline="0" noProof="0">
              <a:ln>
                <a:noFill/>
              </a:ln>
              <a:solidFill>
                <a:srgbClr val="0070C0"/>
              </a:solidFill>
              <a:effectLst/>
              <a:uLnTx/>
              <a:uFillTx/>
              <a:latin typeface="Times New Roman" panose="02020603050405020304" pitchFamily="18" charset="0"/>
              <a:ea typeface="+mn-ea"/>
              <a:cs typeface="Times New Roman" panose="02020603050405020304" pitchFamily="18" charset="0"/>
            </a:endParaRPr>
          </a:p>
        </p:txBody>
      </p:sp>
      <p:sp>
        <p:nvSpPr>
          <p:cNvPr id="8" name="文本框 7"/>
          <p:cNvSpPr txBox="1"/>
          <p:nvPr/>
        </p:nvSpPr>
        <p:spPr>
          <a:xfrm>
            <a:off x="1075690" y="5445125"/>
            <a:ext cx="5665470" cy="1293495"/>
          </a:xfrm>
          <a:prstGeom prst="rect">
            <a:avLst/>
          </a:prstGeom>
          <a:noFill/>
        </p:spPr>
        <p:txBody>
          <a:bodyPr wrap="square" rtlCol="0">
            <a:noAutofit/>
          </a:bodyPr>
          <a:p>
            <a:r>
              <a:rPr lang="zh-CN" altLang="en-US" sz="2000" b="1"/>
              <a:t>小结：找</a:t>
            </a:r>
            <a:r>
              <a:rPr lang="zh-CN" altLang="en-US" sz="2000" b="1" noProof="0">
                <a:ln>
                  <a:noFill/>
                </a:ln>
                <a:effectLst/>
                <a:uLnTx/>
                <a:uFillTx/>
                <a:latin typeface="Times New Roman" panose="02020603050405020304" pitchFamily="18" charset="0"/>
                <a:ea typeface="+mj-ea"/>
                <a:cs typeface="Times New Roman" panose="02020603050405020304" pitchFamily="18" charset="0"/>
                <a:sym typeface="+mn-ea"/>
              </a:rPr>
              <a:t>平移的方向和距离方</a:t>
            </a:r>
            <a:r>
              <a:rPr lang="zh-CN" altLang="en-US" sz="2000" b="1"/>
              <a:t>法</a:t>
            </a:r>
            <a:endParaRPr lang="zh-CN" altLang="en-US" sz="2000"/>
          </a:p>
          <a:p>
            <a:r>
              <a:rPr lang="en-US" altLang="en-US" sz="2000">
                <a:solidFill>
                  <a:srgbClr val="F60A75"/>
                </a:solidFill>
              </a:rPr>
              <a:t>①</a:t>
            </a:r>
            <a:r>
              <a:rPr lang="zh-CN" altLang="en-US" sz="2000">
                <a:solidFill>
                  <a:srgbClr val="F60A75"/>
                </a:solidFill>
              </a:rPr>
              <a:t>找一</a:t>
            </a:r>
            <a:r>
              <a:rPr lang="zh-CN" altLang="en-US" sz="2000" b="1" noProof="0">
                <a:ln>
                  <a:noFill/>
                </a:ln>
                <a:solidFill>
                  <a:srgbClr val="F60A75"/>
                </a:solidFill>
                <a:effectLst/>
                <a:uLnTx/>
                <a:uFillTx/>
                <a:latin typeface="Times New Roman" panose="02020603050405020304" pitchFamily="18" charset="0"/>
                <a:cs typeface="Times New Roman" panose="02020603050405020304" pitchFamily="18" charset="0"/>
                <a:sym typeface="+mn-ea"/>
              </a:rPr>
              <a:t>对对应点</a:t>
            </a:r>
            <a:endParaRPr lang="en-US" altLang="en-US" sz="2000">
              <a:solidFill>
                <a:srgbClr val="F60A75"/>
              </a:solidFill>
            </a:endParaRPr>
          </a:p>
          <a:p>
            <a:r>
              <a:rPr lang="en-US" altLang="en-US" sz="2000">
                <a:solidFill>
                  <a:srgbClr val="F60A75"/>
                </a:solidFill>
              </a:rPr>
              <a:t>②</a:t>
            </a:r>
            <a:r>
              <a:rPr lang="zh-CN" altLang="en-US" sz="2000" b="1" noProof="0">
                <a:ln>
                  <a:noFill/>
                </a:ln>
                <a:solidFill>
                  <a:srgbClr val="F60A75"/>
                </a:solidFill>
                <a:effectLst/>
                <a:uLnTx/>
                <a:uFillTx/>
                <a:latin typeface="Times New Roman" panose="02020603050405020304" pitchFamily="18" charset="0"/>
                <a:cs typeface="Times New Roman" panose="02020603050405020304" pitchFamily="18" charset="0"/>
                <a:sym typeface="+mn-ea"/>
              </a:rPr>
              <a:t>连结对应点</a:t>
            </a:r>
            <a:endParaRPr lang="en-US" altLang="en-US" sz="2000">
              <a:solidFill>
                <a:srgbClr val="F60A75"/>
              </a:solidFill>
            </a:endParaRPr>
          </a:p>
          <a:p>
            <a:r>
              <a:rPr lang="en-US" altLang="en-US" sz="2000">
                <a:solidFill>
                  <a:srgbClr val="F60A75"/>
                </a:solidFill>
                <a:sym typeface="+mn-ea"/>
              </a:rPr>
              <a:t>③</a:t>
            </a:r>
            <a:r>
              <a:rPr lang="zh-CN" altLang="en-US" sz="2000" b="1" noProof="0">
                <a:ln>
                  <a:noFill/>
                </a:ln>
                <a:solidFill>
                  <a:srgbClr val="F60A75"/>
                </a:solidFill>
                <a:effectLst/>
                <a:uLnTx/>
                <a:uFillTx/>
                <a:latin typeface="Times New Roman" panose="02020603050405020304" pitchFamily="18" charset="0"/>
                <a:cs typeface="Times New Roman" panose="02020603050405020304" pitchFamily="18" charset="0"/>
                <a:sym typeface="+mn-ea"/>
              </a:rPr>
              <a:t>对应点连线的方向和</a:t>
            </a:r>
            <a:r>
              <a:rPr lang="zh-CN" altLang="en-US" sz="2000" b="1" noProof="0">
                <a:ln>
                  <a:noFill/>
                </a:ln>
                <a:solidFill>
                  <a:srgbClr val="F60A75"/>
                </a:solidFill>
                <a:effectLst/>
                <a:uLnTx/>
                <a:uFillTx/>
                <a:latin typeface="Times New Roman" panose="02020603050405020304" pitchFamily="18" charset="0"/>
                <a:cs typeface="Times New Roman" panose="02020603050405020304" pitchFamily="18" charset="0"/>
                <a:sym typeface="+mn-ea"/>
              </a:rPr>
              <a:t>长度</a:t>
            </a:r>
            <a:r>
              <a:rPr lang="zh-CN" altLang="en-US" sz="2000" b="1" noProof="0">
                <a:ln>
                  <a:noFill/>
                </a:ln>
                <a:solidFill>
                  <a:srgbClr val="F60A75"/>
                </a:solidFill>
                <a:effectLst/>
                <a:uLnTx/>
                <a:uFillTx/>
                <a:latin typeface="Times New Roman" panose="02020603050405020304" pitchFamily="18" charset="0"/>
                <a:cs typeface="Times New Roman" panose="02020603050405020304" pitchFamily="18" charset="0"/>
                <a:sym typeface="+mn-ea"/>
              </a:rPr>
              <a:t>就是平移方向和距离</a:t>
            </a:r>
            <a:endParaRPr lang="en-US" altLang="en-US" sz="2000">
              <a:solidFill>
                <a:srgbClr val="F60A75"/>
              </a:solidFill>
            </a:endParaRPr>
          </a:p>
          <a:p>
            <a:endParaRPr lang="en-US" altLang="en-US" sz="2000">
              <a:solidFill>
                <a:srgbClr val="F60A75"/>
              </a:solidFill>
            </a:endParaRPr>
          </a:p>
        </p:txBody>
      </p:sp>
      <p:sp>
        <p:nvSpPr>
          <p:cNvPr id="15" name="圆角矩形 23"/>
          <p:cNvSpPr/>
          <p:nvPr/>
        </p:nvSpPr>
        <p:spPr>
          <a:xfrm>
            <a:off x="1703960" y="188889"/>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p>
            <a:pPr algn="dist" fontAlgn="auto">
              <a:spcBef>
                <a:spcPts val="0"/>
              </a:spcBef>
              <a:spcAft>
                <a:spcPts val="0"/>
              </a:spcAft>
              <a:defRPr/>
            </a:pPr>
            <a:r>
              <a:rPr lang="zh-CN" altLang="en-US" sz="4400" dirty="0">
                <a:latin typeface="华文新魏" panose="02010800040101010101" pitchFamily="2" charset="-122"/>
                <a:ea typeface="华文新魏" panose="02010800040101010101" pitchFamily="2" charset="-122"/>
                <a:cs typeface="+mn-ea"/>
              </a:rPr>
              <a:t>例题精讲</a:t>
            </a:r>
            <a:endParaRPr lang="zh-CN" altLang="en-US" sz="4400" dirty="0">
              <a:latin typeface="华文新魏" panose="02010800040101010101" pitchFamily="2" charset="-122"/>
              <a:ea typeface="华文新魏" panose="0201080004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 calcmode="lin" valueType="num">
                                      <p:cBhvr additive="base">
                                        <p:cTn id="2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 calcmode="lin" valueType="num">
                                      <p:cBhvr additive="base">
                                        <p:cTn id="2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 calcmode="lin" valueType="num">
                                      <p:cBhvr additive="base">
                                        <p:cTn id="3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anim calcmode="lin" valueType="num">
                                      <p:cBhvr additive="base">
                                        <p:cTn id="4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1846898" y="1124268"/>
            <a:ext cx="8486775" cy="829945"/>
          </a:xfrm>
          <a:prstGeom prst="rect">
            <a:avLst/>
          </a:prstGeom>
          <a:noFill/>
        </p:spPr>
        <p:txBody>
          <a:bodyPr wrap="square">
            <a:spAutoFit/>
          </a:bodyPr>
          <a:lstStyle/>
          <a:p>
            <a:pPr marL="0" marR="0" lvl="0" indent="0" algn="l" defTabSz="914400" rtl="0" eaLnBrk="1" fontAlgn="base" latinLnBrk="0" hangingPunct="1">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在如图的方格</a:t>
            </a:r>
            <a:r>
              <a:rPr lang="zh-CN" altLang="en-US" sz="2400" b="1">
                <a:latin typeface="Times New Roman" panose="02020603050405020304" pitchFamily="18" charset="0"/>
                <a:cs typeface="Times New Roman" panose="02020603050405020304" pitchFamily="18" charset="0"/>
              </a:rPr>
              <a:t>图</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中，作出将图中的△</a:t>
            </a:r>
            <a:r>
              <a:rPr kumimoji="0" lang="en-US" altLang="zh-CN" sz="24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ABC</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向右平移</a:t>
            </a:r>
            <a:r>
              <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4</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格后的△</a:t>
            </a:r>
            <a:r>
              <a:rPr kumimoji="0" lang="en-US" altLang="zh-CN" sz="2400" b="1" i="1" u="none" strike="noStrike" kern="1200" cap="none" spc="0" normalizeH="0" baseline="0" noProof="0" err="1">
                <a:ln>
                  <a:noFill/>
                </a:ln>
                <a:solidFill>
                  <a:schemeClr val="tx1"/>
                </a:solidFill>
                <a:effectLst/>
                <a:uLnTx/>
                <a:uFillTx/>
                <a:latin typeface="Times New Roman" panose="02020603050405020304" pitchFamily="18" charset="0"/>
                <a:ea typeface="+mn-ea"/>
                <a:cs typeface="Times New Roman" panose="02020603050405020304" pitchFamily="18" charset="0"/>
              </a:rPr>
              <a:t>A′B′C′</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，然后再作出将△</a:t>
            </a:r>
            <a:r>
              <a:rPr kumimoji="0" lang="en-US" altLang="zh-CN" sz="2400" b="1" i="1" u="none" strike="noStrike" kern="1200" cap="none" spc="0" normalizeH="0" baseline="0" noProof="0" err="1">
                <a:ln>
                  <a:noFill/>
                </a:ln>
                <a:solidFill>
                  <a:schemeClr val="tx1"/>
                </a:solidFill>
                <a:effectLst/>
                <a:uLnTx/>
                <a:uFillTx/>
                <a:latin typeface="Times New Roman" panose="02020603050405020304" pitchFamily="18" charset="0"/>
                <a:ea typeface="+mn-ea"/>
                <a:cs typeface="Times New Roman" panose="02020603050405020304" pitchFamily="18" charset="0"/>
              </a:rPr>
              <a:t>A′B′C′ </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向上平移</a:t>
            </a:r>
            <a:r>
              <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3</a:t>
            </a:r>
            <a:r>
              <a:rPr kumimoji="0" lang="zh-CN" altLang="en-US"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格后的△</a:t>
            </a:r>
            <a:r>
              <a:rPr kumimoji="0" lang="en-US" altLang="zh-CN" sz="2400" b="1" i="1" u="none" strike="noStrike" kern="1200" cap="none" spc="0" normalizeH="0" baseline="0" noProof="0" err="1">
                <a:ln>
                  <a:noFill/>
                </a:ln>
                <a:solidFill>
                  <a:schemeClr val="tx1"/>
                </a:solidFill>
                <a:effectLst/>
                <a:uLnTx/>
                <a:uFillTx/>
                <a:latin typeface="Times New Roman" panose="02020603050405020304" pitchFamily="18" charset="0"/>
                <a:ea typeface="+mn-ea"/>
                <a:cs typeface="Times New Roman" panose="02020603050405020304" pitchFamily="18" charset="0"/>
              </a:rPr>
              <a:t>A′′B′′C′′</a:t>
            </a:r>
            <a:r>
              <a:rPr kumimoji="0" lang="en-US" altLang="zh-CN"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0" lang="zh-CN" altLang="zh-CN" sz="24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 name="表格 1"/>
          <p:cNvGraphicFramePr>
            <a:graphicFrameLocks noGrp="1"/>
          </p:cNvGraphicFramePr>
          <p:nvPr>
            <p:custDataLst>
              <p:tags r:id="rId2"/>
            </p:custDataLst>
          </p:nvPr>
        </p:nvGraphicFramePr>
        <p:xfrm>
          <a:off x="1945225" y="2222663"/>
          <a:ext cx="3703320" cy="2343150"/>
        </p:xfrm>
        <a:graphic>
          <a:graphicData uri="http://schemas.openxmlformats.org/drawingml/2006/table">
            <a:tbl>
              <a:tblPr firstRow="1" bandRow="1">
                <a:tableStyleId>{5C22544A-7EE6-4342-B048-85BDC9FD1C3A}</a:tableStyleId>
              </a:tblPr>
              <a:tblGrid>
                <a:gridCol w="462915"/>
                <a:gridCol w="462915"/>
                <a:gridCol w="462915"/>
                <a:gridCol w="462915"/>
                <a:gridCol w="462915"/>
                <a:gridCol w="462915"/>
                <a:gridCol w="462915"/>
                <a:gridCol w="462915"/>
              </a:tblGrid>
              <a:tr h="470535">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70535">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70535">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70535">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3385">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wrap="square"/>
                    <a:lstStyle/>
                    <a:p>
                      <a:endParaRPr lang="zh-CN" altLang="en-US" sz="2250">
                        <a:latin typeface="Times New Roman" panose="02020603050405020304" pitchFamily="18" charset="0"/>
                        <a:cs typeface="Times New Roman" panose="02020603050405020304" pitchFamily="18" charset="0"/>
                      </a:endParaRPr>
                    </a:p>
                  </a:txBody>
                  <a:tcPr marL="117457" marR="117457" marT="58758" marB="58758" vert="horz">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8" name="矩形 7"/>
          <p:cNvSpPr/>
          <p:nvPr>
            <p:custDataLst>
              <p:tags r:id="rId3"/>
            </p:custDataLst>
          </p:nvPr>
        </p:nvSpPr>
        <p:spPr>
          <a:xfrm>
            <a:off x="2068830" y="3829114"/>
            <a:ext cx="36068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A</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矩形 8"/>
          <p:cNvSpPr/>
          <p:nvPr>
            <p:custDataLst>
              <p:tags r:id="rId4"/>
            </p:custDataLst>
          </p:nvPr>
        </p:nvSpPr>
        <p:spPr>
          <a:xfrm>
            <a:off x="1634804" y="4388968"/>
            <a:ext cx="36068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B</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矩形 9"/>
          <p:cNvSpPr/>
          <p:nvPr>
            <p:custDataLst>
              <p:tags r:id="rId5"/>
            </p:custDataLst>
          </p:nvPr>
        </p:nvSpPr>
        <p:spPr>
          <a:xfrm>
            <a:off x="3071584" y="4519110"/>
            <a:ext cx="36068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C</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 name="等腰三角形 12"/>
          <p:cNvSpPr/>
          <p:nvPr>
            <p:custDataLst>
              <p:tags r:id="rId6"/>
            </p:custDataLst>
          </p:nvPr>
        </p:nvSpPr>
        <p:spPr>
          <a:xfrm>
            <a:off x="1947071" y="4100513"/>
            <a:ext cx="1391355" cy="470019"/>
          </a:xfrm>
          <a:prstGeom prst="triangle">
            <a:avLst>
              <a:gd name="adj" fmla="val 33407"/>
            </a:avLst>
          </a:prstGeom>
          <a:solidFill>
            <a:srgbClr val="FFFF00">
              <a:alpha val="7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cs typeface="Times New Roman" panose="02020603050405020304" pitchFamily="18" charset="0"/>
            </a:endParaRPr>
          </a:p>
        </p:txBody>
      </p:sp>
      <p:sp>
        <p:nvSpPr>
          <p:cNvPr id="22" name="矩形 21"/>
          <p:cNvSpPr/>
          <p:nvPr>
            <p:custDataLst>
              <p:tags r:id="rId7"/>
            </p:custDataLst>
          </p:nvPr>
        </p:nvSpPr>
        <p:spPr>
          <a:xfrm>
            <a:off x="4208320" y="3757121"/>
            <a:ext cx="43561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A′</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3" name="矩形 22"/>
          <p:cNvSpPr/>
          <p:nvPr>
            <p:custDataLst>
              <p:tags r:id="rId8"/>
            </p:custDataLst>
          </p:nvPr>
        </p:nvSpPr>
        <p:spPr>
          <a:xfrm>
            <a:off x="3645782" y="4495362"/>
            <a:ext cx="43561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B′</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4" name="矩形 23"/>
          <p:cNvSpPr/>
          <p:nvPr>
            <p:custDataLst>
              <p:tags r:id="rId9"/>
            </p:custDataLst>
          </p:nvPr>
        </p:nvSpPr>
        <p:spPr>
          <a:xfrm>
            <a:off x="4955361" y="4519110"/>
            <a:ext cx="43561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C′</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5" name="矩形 24"/>
          <p:cNvSpPr/>
          <p:nvPr>
            <p:custDataLst>
              <p:tags r:id="rId10"/>
            </p:custDataLst>
          </p:nvPr>
        </p:nvSpPr>
        <p:spPr>
          <a:xfrm>
            <a:off x="3863480" y="2192799"/>
            <a:ext cx="51054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A′′</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6" name="矩形 25"/>
          <p:cNvSpPr/>
          <p:nvPr>
            <p:custDataLst>
              <p:tags r:id="rId11"/>
            </p:custDataLst>
          </p:nvPr>
        </p:nvSpPr>
        <p:spPr>
          <a:xfrm>
            <a:off x="3503873" y="2780545"/>
            <a:ext cx="51054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B′′</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7" name="矩形 26"/>
          <p:cNvSpPr/>
          <p:nvPr>
            <p:custDataLst>
              <p:tags r:id="rId12"/>
            </p:custDataLst>
          </p:nvPr>
        </p:nvSpPr>
        <p:spPr>
          <a:xfrm>
            <a:off x="5138085" y="2708778"/>
            <a:ext cx="510540" cy="41402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rPr>
              <a:t>C′′</a:t>
            </a:r>
            <a:endParaRPr kumimoji="0" lang="en-US" altLang="zh-CN" sz="2100" b="1" i="1"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矩形 27"/>
          <p:cNvSpPr/>
          <p:nvPr>
            <p:custDataLst>
              <p:tags r:id="rId13"/>
            </p:custDataLst>
          </p:nvPr>
        </p:nvSpPr>
        <p:spPr>
          <a:xfrm>
            <a:off x="5946396" y="2222637"/>
            <a:ext cx="4099752" cy="1938020"/>
          </a:xfrm>
          <a:prstGeom prst="rect">
            <a:avLst/>
          </a:prstGeom>
          <a:noFill/>
        </p:spPr>
        <p:txBody>
          <a:bodyPr wrap="square">
            <a:spAutoFit/>
          </a:bodyPr>
          <a:lstStyle/>
          <a:p>
            <a:pPr marL="0" marR="0" lvl="0" indent="0" algn="l" defTabSz="914400" rtl="0" eaLnBrk="1" fontAlgn="base" latinLnBrk="0" hangingPunct="1">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j-ea"/>
                <a:cs typeface="Times New Roman" panose="02020603050405020304" pitchFamily="18" charset="0"/>
              </a:rPr>
              <a:t>思考：</a:t>
            </a:r>
            <a:r>
              <a:rPr kumimoji="0" lang="zh-CN" altLang="en-US" sz="2400" b="1" i="0" u="none" strike="noStrike" kern="1200" cap="none" spc="0" normalizeH="0" baseline="0" noProof="0">
                <a:ln>
                  <a:noFill/>
                </a:ln>
                <a:effectLst/>
                <a:uLnTx/>
                <a:uFillTx/>
                <a:latin typeface="Times New Roman" panose="02020603050405020304" pitchFamily="18" charset="0"/>
                <a:ea typeface="+mj-ea"/>
                <a:cs typeface="Times New Roman" panose="02020603050405020304" pitchFamily="18" charset="0"/>
              </a:rPr>
              <a:t>△</a:t>
            </a:r>
            <a:r>
              <a:rPr kumimoji="0" lang="en-US" altLang="zh-CN" sz="2400" b="1" i="1" u="none" strike="noStrike" kern="1200" cap="none" spc="0" normalizeH="0" baseline="0" noProof="0" err="1">
                <a:ln>
                  <a:noFill/>
                </a:ln>
                <a:effectLst/>
                <a:uLnTx/>
                <a:uFillTx/>
                <a:latin typeface="Times New Roman" panose="02020603050405020304" pitchFamily="18" charset="0"/>
                <a:ea typeface="+mj-ea"/>
                <a:cs typeface="Times New Roman" panose="02020603050405020304" pitchFamily="18" charset="0"/>
              </a:rPr>
              <a:t>A′′B′′C′′</a:t>
            </a:r>
            <a:r>
              <a:rPr kumimoji="0" lang="zh-CN" altLang="en-US" sz="2400" b="1" i="0" u="none" strike="noStrike" kern="1200" cap="none" spc="0" normalizeH="0" baseline="0" noProof="0">
                <a:ln>
                  <a:noFill/>
                </a:ln>
                <a:effectLst/>
                <a:uLnTx/>
                <a:uFillTx/>
                <a:latin typeface="Times New Roman" panose="02020603050405020304" pitchFamily="18" charset="0"/>
                <a:ea typeface="+mj-ea"/>
                <a:cs typeface="Times New Roman" panose="02020603050405020304" pitchFamily="18" charset="0"/>
              </a:rPr>
              <a:t>是否可以看成是△</a:t>
            </a:r>
            <a:r>
              <a:rPr kumimoji="0" lang="en-US" altLang="zh-CN" sz="2400" b="1" i="1" u="none" strike="noStrike" kern="1200" cap="none" spc="0" normalizeH="0" baseline="0" noProof="0">
                <a:ln>
                  <a:noFill/>
                </a:ln>
                <a:effectLst/>
                <a:uLnTx/>
                <a:uFillTx/>
                <a:latin typeface="Times New Roman" panose="02020603050405020304" pitchFamily="18" charset="0"/>
                <a:ea typeface="+mj-ea"/>
                <a:cs typeface="Times New Roman" panose="02020603050405020304" pitchFamily="18" charset="0"/>
              </a:rPr>
              <a:t>ABC</a:t>
            </a:r>
            <a:r>
              <a:rPr kumimoji="0" lang="zh-CN" altLang="en-US" sz="2400" b="1" i="0" u="none" strike="noStrike" kern="1200" cap="none" spc="0" normalizeH="0" baseline="0" noProof="0">
                <a:ln>
                  <a:noFill/>
                </a:ln>
                <a:effectLst/>
                <a:uLnTx/>
                <a:uFillTx/>
                <a:latin typeface="Times New Roman" panose="02020603050405020304" pitchFamily="18" charset="0"/>
                <a:ea typeface="+mj-ea"/>
                <a:cs typeface="Times New Roman" panose="02020603050405020304" pitchFamily="18" charset="0"/>
              </a:rPr>
              <a:t>经过一次平移得到的？</a:t>
            </a:r>
            <a:r>
              <a:rPr lang="zh-CN" altLang="en-US" sz="2400" b="1" noProof="0">
                <a:ln>
                  <a:noFill/>
                </a:ln>
                <a:effectLst/>
                <a:uLnTx/>
                <a:uFillTx/>
                <a:latin typeface="Times New Roman" panose="02020603050405020304" pitchFamily="18" charset="0"/>
                <a:ea typeface="+mj-ea"/>
                <a:sym typeface="+mn-ea"/>
              </a:rPr>
              <a:t>如果是，请你说出平移的方向和距离</a:t>
            </a:r>
            <a:r>
              <a:rPr lang="en-US" altLang="zh-CN" sz="2400" b="1" noProof="0">
                <a:ln>
                  <a:noFill/>
                </a:ln>
                <a:effectLst/>
                <a:uLnTx/>
                <a:uFillTx/>
                <a:latin typeface="Times New Roman" panose="02020603050405020304" pitchFamily="18" charset="0"/>
                <a:ea typeface="+mj-ea"/>
                <a:sym typeface="+mn-ea"/>
              </a:rPr>
              <a:t>.</a:t>
            </a:r>
            <a:endParaRPr kumimoji="0" lang="zh-CN" altLang="en-US" sz="2400" b="1" i="0" u="none" strike="noStrike" kern="1200" cap="none" spc="0" normalizeH="0" baseline="0" noProof="0">
              <a:ln>
                <a:noFill/>
              </a:ln>
              <a:effectLst/>
              <a:uLnTx/>
              <a:uFillTx/>
              <a:latin typeface="Times New Roman" panose="02020603050405020304" pitchFamily="18" charset="0"/>
              <a:ea typeface="+mj-ea"/>
              <a:cs typeface="+mn-cs"/>
            </a:endParaRPr>
          </a:p>
          <a:p>
            <a:pPr marL="0" marR="0" lvl="0" indent="0" algn="l" defTabSz="914400" rtl="0" eaLnBrk="1" fontAlgn="base" latinLnBrk="0" hangingPunct="1">
              <a:spcBef>
                <a:spcPct val="0"/>
              </a:spcBef>
              <a:spcAft>
                <a:spcPct val="0"/>
              </a:spcAft>
              <a:buClrTx/>
              <a:buSzTx/>
              <a:buFontTx/>
              <a:buNone/>
              <a:defRPr/>
            </a:pPr>
            <a:endParaRPr kumimoji="0" lang="zh-CN" altLang="en-US" sz="2400" b="1" i="0" u="none" strike="noStrike" kern="1200" cap="none" spc="0" normalizeH="0" baseline="0" noProof="0">
              <a:ln>
                <a:noFill/>
              </a:ln>
              <a:effectLst/>
              <a:uLnTx/>
              <a:uFillTx/>
              <a:latin typeface="Times New Roman" panose="02020603050405020304" pitchFamily="18" charset="0"/>
              <a:ea typeface="+mj-ea"/>
              <a:cs typeface="Times New Roman" panose="02020603050405020304" pitchFamily="18" charset="0"/>
            </a:endParaRPr>
          </a:p>
        </p:txBody>
      </p:sp>
      <p:sp>
        <p:nvSpPr>
          <p:cNvPr id="32" name="矩形 31"/>
          <p:cNvSpPr/>
          <p:nvPr>
            <p:custDataLst>
              <p:tags r:id="rId14"/>
            </p:custDataLst>
          </p:nvPr>
        </p:nvSpPr>
        <p:spPr>
          <a:xfrm>
            <a:off x="1819923" y="5063732"/>
            <a:ext cx="3699410" cy="829945"/>
          </a:xfrm>
          <a:prstGeom prst="rect">
            <a:avLst/>
          </a:prstGeom>
          <a:noFill/>
          <a:ln w="28575">
            <a:solidFill>
              <a:srgbClr val="9933FF"/>
            </a:solidFill>
          </a:ln>
        </p:spPr>
        <p:txBody>
          <a:bodyPr wrap="square">
            <a:spAutoFit/>
          </a:bodyPr>
          <a:lstStyle/>
          <a:p>
            <a:pPr marL="0" marR="0" lvl="0" indent="0" algn="l" defTabSz="914400" rtl="0" eaLnBrk="1" fontAlgn="base" latinLnBrk="0" hangingPunct="1">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总结：</a:t>
            </a:r>
            <a:endPar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spcBef>
                <a:spcPct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多次平移相当于一次平移</a:t>
            </a:r>
            <a:r>
              <a:rPr kumimoji="0" lang="en-US" altLang="zh-CN"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t>
            </a:r>
            <a:endParaRPr kumimoji="0" lang="zh-CN" altLang="zh-CN"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33" name="等腰三角形 32"/>
          <p:cNvSpPr/>
          <p:nvPr>
            <p:custDataLst>
              <p:tags r:id="rId15"/>
            </p:custDataLst>
          </p:nvPr>
        </p:nvSpPr>
        <p:spPr>
          <a:xfrm>
            <a:off x="3796062" y="4100911"/>
            <a:ext cx="1391355" cy="470019"/>
          </a:xfrm>
          <a:prstGeom prst="triangle">
            <a:avLst>
              <a:gd name="adj" fmla="val 33407"/>
            </a:avLst>
          </a:prstGeom>
          <a:solidFill>
            <a:srgbClr val="FFFF00">
              <a:alpha val="7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cs typeface="Times New Roman" panose="02020603050405020304" pitchFamily="18" charset="0"/>
            </a:endParaRPr>
          </a:p>
        </p:txBody>
      </p:sp>
      <p:sp>
        <p:nvSpPr>
          <p:cNvPr id="31" name="等腰三角形 30"/>
          <p:cNvSpPr/>
          <p:nvPr>
            <p:custDataLst>
              <p:tags r:id="rId16"/>
            </p:custDataLst>
          </p:nvPr>
        </p:nvSpPr>
        <p:spPr>
          <a:xfrm>
            <a:off x="1951456" y="4099970"/>
            <a:ext cx="1391355" cy="470019"/>
          </a:xfrm>
          <a:prstGeom prst="triangle">
            <a:avLst>
              <a:gd name="adj" fmla="val 33065"/>
            </a:avLst>
          </a:prstGeom>
          <a:solidFill>
            <a:srgbClr val="FFFF00">
              <a:alpha val="7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cs typeface="Times New Roman" panose="02020603050405020304" pitchFamily="18" charset="0"/>
            </a:endParaRPr>
          </a:p>
        </p:txBody>
      </p:sp>
      <p:sp>
        <p:nvSpPr>
          <p:cNvPr id="34" name="等腰三角形 33"/>
          <p:cNvSpPr/>
          <p:nvPr>
            <p:custDataLst>
              <p:tags r:id="rId17"/>
            </p:custDataLst>
          </p:nvPr>
        </p:nvSpPr>
        <p:spPr>
          <a:xfrm>
            <a:off x="1951456" y="4099970"/>
            <a:ext cx="1391355" cy="470019"/>
          </a:xfrm>
          <a:prstGeom prst="triangle">
            <a:avLst>
              <a:gd name="adj" fmla="val 33065"/>
            </a:avLst>
          </a:prstGeom>
          <a:solidFill>
            <a:srgbClr val="FFFF00">
              <a:alpha val="7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cs typeface="Times New Roman" panose="02020603050405020304" pitchFamily="18" charset="0"/>
            </a:endParaRPr>
          </a:p>
        </p:txBody>
      </p:sp>
      <p:cxnSp>
        <p:nvCxnSpPr>
          <p:cNvPr id="30" name="直接箭头连接符 29"/>
          <p:cNvCxnSpPr/>
          <p:nvPr>
            <p:custDataLst>
              <p:tags r:id="rId18"/>
            </p:custDataLst>
          </p:nvPr>
        </p:nvCxnSpPr>
        <p:spPr>
          <a:xfrm flipV="1">
            <a:off x="2404238" y="2708878"/>
            <a:ext cx="1819275" cy="1388110"/>
          </a:xfrm>
          <a:prstGeom prst="straightConnector1">
            <a:avLst/>
          </a:prstGeom>
          <a:ln w="28575">
            <a:solidFill>
              <a:srgbClr val="FF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文本框 2"/>
          <p:cNvSpPr txBox="1"/>
          <p:nvPr>
            <p:custDataLst>
              <p:tags r:id="rId19"/>
            </p:custDataLst>
          </p:nvPr>
        </p:nvSpPr>
        <p:spPr>
          <a:xfrm>
            <a:off x="5773420" y="3757454"/>
            <a:ext cx="4917281" cy="1060450"/>
          </a:xfrm>
          <a:prstGeom prst="rect">
            <a:avLst/>
          </a:prstGeom>
          <a:noFill/>
        </p:spPr>
        <p:txBody>
          <a:bodyPr wrap="square" rtlCol="0" anchor="t">
            <a:spAutoFit/>
          </a:bodyPr>
          <a:lstStyle/>
          <a:p>
            <a:pPr>
              <a:lnSpc>
                <a:spcPct val="150000"/>
              </a:lnSpc>
            </a:pPr>
            <a:r>
              <a:rPr lang="zh-CN" altLang="en-US"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平移方向是沿点</a:t>
            </a:r>
            <a:r>
              <a:rPr lang="en-US" altLang="zh-CN"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A</a:t>
            </a:r>
            <a:r>
              <a:rPr lang="zh-CN" altLang="en-US"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到点</a:t>
            </a:r>
            <a:r>
              <a:rPr lang="en-US" altLang="zh-CN" sz="2100" i="1"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A″</a:t>
            </a:r>
            <a:r>
              <a:rPr lang="zh-CN" altLang="en-US"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的方向，平移距离是线段</a:t>
            </a:r>
            <a:r>
              <a:rPr lang="en-US" altLang="zh-CN" sz="2100" i="1"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AA″</a:t>
            </a:r>
            <a:r>
              <a:rPr lang="zh-CN" altLang="en-US"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的长度</a:t>
            </a:r>
            <a:r>
              <a:rPr lang="en-US" altLang="zh-CN"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rPr>
              <a:t>.</a:t>
            </a:r>
            <a:endParaRPr lang="en-US" altLang="zh-CN" sz="2100" noProof="0">
              <a:ln>
                <a:noFill/>
              </a:ln>
              <a:solidFill>
                <a:srgbClr val="FF0000"/>
              </a:solidFill>
              <a:effectLst/>
              <a:uLnTx/>
              <a:uFillTx/>
              <a:latin typeface="华文中宋" panose="02010600040101010101" charset="-122"/>
              <a:ea typeface="华文中宋" panose="02010600040101010101" charset="-122"/>
              <a:cs typeface="华文中宋" panose="02010600040101010101" charset="-122"/>
              <a:sym typeface="+mn-ea"/>
            </a:endParaRPr>
          </a:p>
        </p:txBody>
      </p:sp>
      <p:sp>
        <p:nvSpPr>
          <p:cNvPr id="635916" name="Rectangle 12"/>
          <p:cNvSpPr>
            <a:spLocks noChangeAspect="1" noChangeArrowheads="1"/>
          </p:cNvSpPr>
          <p:nvPr/>
        </p:nvSpPr>
        <p:spPr bwMode="auto">
          <a:xfrm>
            <a:off x="1991360" y="389573"/>
            <a:ext cx="3399155" cy="521970"/>
          </a:xfrm>
          <a:prstGeom prst="rect">
            <a:avLst/>
          </a:prstGeom>
          <a:noFill/>
          <a:ln>
            <a:noFill/>
          </a:ln>
          <a:effectLst/>
        </p:spPr>
        <p:txBody>
          <a:bodyPr wrap="square" anchor="ctr">
            <a:spAutoFit/>
          </a:bodyPr>
          <a:p>
            <a:pPr marL="0" marR="0" lvl="0" indent="0" algn="l" defTabSz="914400" rtl="0" eaLnBrk="1" fontAlgn="base" latinLnBrk="0" hangingPunct="1">
              <a:lnSpc>
                <a:spcPct val="100000"/>
              </a:lnSpc>
              <a:spcBef>
                <a:spcPct val="0"/>
              </a:spcBef>
              <a:spcAft>
                <a:spcPts val="1300"/>
              </a:spcAft>
              <a:buClrTx/>
              <a:buSzTx/>
              <a:buFontTx/>
              <a:buNone/>
              <a:defRPr/>
            </a:pPr>
            <a:r>
              <a:rPr kumimoji="0" lang="zh-CN" altLang="en-US" sz="2800" b="1" i="1" u="none" strike="noStrike" kern="1200" cap="none" spc="0" normalizeH="0" baseline="0" noProof="0">
                <a:ln>
                  <a:noFill/>
                </a:ln>
                <a:solidFill>
                  <a:srgbClr val="000000"/>
                </a:solidFill>
                <a:effectLst>
                  <a:outerShdw blurRad="38100" dist="38100" dir="2700000" algn="tl">
                    <a:srgbClr val="C0C0C0"/>
                  </a:outerShdw>
                </a:effectLst>
                <a:uLnTx/>
                <a:uFillTx/>
                <a:latin typeface="隶书" panose="02010509060101010101" pitchFamily="49" charset="-122"/>
                <a:ea typeface="黑体" panose="02010609060101010101" pitchFamily="49" charset="-122"/>
                <a:cs typeface="+mn-cs"/>
              </a:rPr>
              <a:t>试一试（</a:t>
            </a:r>
            <a:r>
              <a:rPr kumimoji="0" lang="zh-CN" altLang="en-US" sz="2800" b="1" i="1" u="none" strike="noStrike" kern="1200" cap="none" spc="0" normalizeH="0" baseline="0" noProof="0">
                <a:ln>
                  <a:noFill/>
                </a:ln>
                <a:solidFill>
                  <a:srgbClr val="FF0000"/>
                </a:solidFill>
                <a:effectLst>
                  <a:outerShdw blurRad="38100" dist="38100" dir="2700000" algn="tl">
                    <a:srgbClr val="C0C0C0"/>
                  </a:outerShdw>
                </a:effectLst>
                <a:uLnTx/>
                <a:uFillTx/>
                <a:latin typeface="隶书" panose="02010509060101010101" pitchFamily="49" charset="-122"/>
                <a:ea typeface="黑体" panose="02010609060101010101" pitchFamily="49" charset="-122"/>
                <a:cs typeface="+mn-cs"/>
              </a:rPr>
              <a:t>平移作图</a:t>
            </a:r>
            <a:r>
              <a:rPr kumimoji="0" lang="zh-CN" altLang="en-US" sz="2800" b="1" i="1" u="none" strike="noStrike" kern="1200" cap="none" spc="0" normalizeH="0" baseline="0" noProof="0">
                <a:ln>
                  <a:noFill/>
                </a:ln>
                <a:solidFill>
                  <a:srgbClr val="000000"/>
                </a:solidFill>
                <a:effectLst>
                  <a:outerShdw blurRad="38100" dist="38100" dir="2700000" algn="tl">
                    <a:srgbClr val="C0C0C0"/>
                  </a:outerShdw>
                </a:effectLst>
                <a:uLnTx/>
                <a:uFillTx/>
                <a:latin typeface="隶书" panose="02010509060101010101" pitchFamily="49" charset="-122"/>
                <a:ea typeface="黑体" panose="02010609060101010101" pitchFamily="49" charset="-122"/>
                <a:cs typeface="+mn-cs"/>
              </a:rPr>
              <a:t>）</a:t>
            </a:r>
            <a:endParaRPr kumimoji="0" lang="zh-CN" altLang="en-US" sz="2800" b="1" i="1" u="none" strike="noStrike" kern="1200" cap="none" spc="0" normalizeH="0" baseline="0" noProof="0">
              <a:ln>
                <a:noFill/>
              </a:ln>
              <a:solidFill>
                <a:srgbClr val="000000"/>
              </a:solidFill>
              <a:effectLst>
                <a:outerShdw blurRad="38100" dist="38100" dir="2700000" algn="tl">
                  <a:srgbClr val="C0C0C0"/>
                </a:outerShdw>
              </a:effectLst>
              <a:uLnTx/>
              <a:uFillTx/>
              <a:latin typeface="隶书" panose="02010509060101010101" pitchFamily="49" charset="-122"/>
              <a:ea typeface="黑体" panose="02010609060101010101" pitchFamily="49" charset="-122"/>
              <a:cs typeface="+mn-cs"/>
            </a:endParaRPr>
          </a:p>
        </p:txBody>
      </p:sp>
      <p:sp>
        <p:nvSpPr>
          <p:cNvPr id="4" name="文本框 3"/>
          <p:cNvSpPr txBox="1"/>
          <p:nvPr/>
        </p:nvSpPr>
        <p:spPr>
          <a:xfrm>
            <a:off x="5685790" y="4903470"/>
            <a:ext cx="5600700" cy="352425"/>
          </a:xfrm>
          <a:prstGeom prst="rect">
            <a:avLst/>
          </a:prstGeom>
          <a:noFill/>
        </p:spPr>
        <p:txBody>
          <a:bodyPr wrap="square" rtlCol="0">
            <a:noAutofit/>
          </a:bodyPr>
          <a:p>
            <a:r>
              <a:rPr lang="zh-CN" altLang="en-US" sz="2000" b="1">
                <a:sym typeface="+mn-ea"/>
              </a:rPr>
              <a:t>追问：作图过程中，你有什么</a:t>
            </a:r>
            <a:r>
              <a:rPr lang="zh-CN" altLang="en-US" sz="2000" b="1">
                <a:solidFill>
                  <a:srgbClr val="FF0000"/>
                </a:solidFill>
                <a:sym typeface="+mn-ea"/>
              </a:rPr>
              <a:t>活动经验</a:t>
            </a:r>
            <a:r>
              <a:rPr lang="zh-CN" altLang="en-US" sz="2000" b="1">
                <a:sym typeface="+mn-ea"/>
              </a:rPr>
              <a:t>？</a:t>
            </a:r>
            <a:endParaRPr lang="zh-CN" altLang="en-US" sz="2000" b="1">
              <a:sym typeface="+mn-ea"/>
            </a:endParaRPr>
          </a:p>
        </p:txBody>
      </p:sp>
      <p:sp>
        <p:nvSpPr>
          <p:cNvPr id="6" name="文本框 5"/>
          <p:cNvSpPr txBox="1"/>
          <p:nvPr/>
        </p:nvSpPr>
        <p:spPr>
          <a:xfrm>
            <a:off x="5519420" y="5255895"/>
            <a:ext cx="5171440" cy="1014730"/>
          </a:xfrm>
          <a:prstGeom prst="rect">
            <a:avLst/>
          </a:prstGeom>
          <a:noFill/>
        </p:spPr>
        <p:txBody>
          <a:bodyPr wrap="square" rtlCol="0">
            <a:spAutoFit/>
          </a:bodyPr>
          <a:p>
            <a:r>
              <a:rPr lang="en-US" altLang="zh-CN" sz="2000">
                <a:sym typeface="+mn-ea"/>
              </a:rPr>
              <a:t>1.</a:t>
            </a:r>
            <a:r>
              <a:rPr lang="zh-CN" altLang="en-US" sz="2000">
                <a:sym typeface="+mn-ea"/>
              </a:rPr>
              <a:t>找出关键点，就可以画出图形</a:t>
            </a:r>
            <a:endParaRPr lang="zh-CN" altLang="en-US" sz="2000"/>
          </a:p>
          <a:p>
            <a:r>
              <a:rPr lang="en-US" altLang="zh-CN" sz="2000">
                <a:sym typeface="+mn-ea"/>
              </a:rPr>
              <a:t>2</a:t>
            </a:r>
            <a:r>
              <a:rPr lang="zh-CN" altLang="en-US" sz="2000">
                <a:sym typeface="+mn-ea"/>
              </a:rPr>
              <a:t>、数清平移几格，也就是平移距离和方向</a:t>
            </a:r>
            <a:endParaRPr lang="zh-CN" altLang="en-US" sz="2000"/>
          </a:p>
          <a:p>
            <a:r>
              <a:rPr lang="en-US" altLang="zh-CN" sz="2000">
                <a:sym typeface="+mn-ea"/>
              </a:rPr>
              <a:t>3</a:t>
            </a:r>
            <a:r>
              <a:rPr lang="zh-CN" altLang="en-US" sz="2000">
                <a:sym typeface="+mn-ea"/>
              </a:rPr>
              <a:t>、连线时用刻度尺画直</a:t>
            </a:r>
            <a:r>
              <a:rPr lang="en-US" altLang="zh-CN" sz="2000">
                <a:sym typeface="+mn-ea"/>
              </a:rPr>
              <a:t> </a:t>
            </a:r>
            <a:r>
              <a:rPr lang="zh-CN" altLang="en-US" sz="2000">
                <a:sym typeface="+mn-ea"/>
              </a:rPr>
              <a:t>等等</a:t>
            </a:r>
            <a:endParaRPr lang="zh-CN" altLang="en-US"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06 -1.85185E-06 L 0.20209 0.00139" pathEditMode="relative" rAng="0" ptsTypes="AA">
                                      <p:cBhvr>
                                        <p:cTn id="6" dur="2000" fill="hold"/>
                                        <p:tgtEl>
                                          <p:spTgt spid="31"/>
                                        </p:tgtEl>
                                        <p:attrNameLst>
                                          <p:attrName>ppt_x</p:attrName>
                                          <p:attrName>ppt_y</p:attrName>
                                        </p:attrNameLst>
                                      </p:cBhvr>
                                      <p:rCtr x="10104" y="69"/>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2500"/>
                            </p:stCondLst>
                            <p:childTnLst>
                              <p:par>
                                <p:cTn id="18" presetID="1"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grpId="1" nodeType="clickEffect">
                                  <p:stCondLst>
                                    <p:cond delay="0"/>
                                  </p:stCondLst>
                                  <p:childTnLst>
                                    <p:animMotion origin="layout" path="M 0.000625427 -0.00231479 L -0.00138857 -0.20398 " pathEditMode="relative" rAng="0" ptsTypes="">
                                      <p:cBhvr>
                                        <p:cTn id="23" dur="2000" fill="hold"/>
                                        <p:tgtEl>
                                          <p:spTgt spid="33"/>
                                        </p:tgtEl>
                                        <p:attrNameLst>
                                          <p:attrName>ppt_x</p:attrName>
                                          <p:attrName>ppt_y</p:attrName>
                                        </p:attrNameLst>
                                      </p:cBhvr>
                                    </p:animMotion>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par>
                          <p:cTn id="45" fill="hold">
                            <p:stCondLst>
                              <p:cond delay="0"/>
                            </p:stCondLst>
                            <p:childTnLst>
                              <p:par>
                                <p:cTn id="46" presetID="42" presetClass="path" presetSubtype="0" accel="50000" decel="50000" fill="hold" grpId="1" nodeType="afterEffect">
                                  <p:stCondLst>
                                    <p:cond delay="0"/>
                                  </p:stCondLst>
                                  <p:childTnLst>
                                    <p:animMotion origin="layout" path="M 0.019375 0.0117593 L 0.204028 -0.205556 " pathEditMode="relative" rAng="0" ptsTypes="">
                                      <p:cBhvr>
                                        <p:cTn id="47" dur="2000" fill="hold"/>
                                        <p:tgtEl>
                                          <p:spTgt spid="34"/>
                                        </p:tgtEl>
                                        <p:attrNameLst>
                                          <p:attrName>ppt_x</p:attrName>
                                          <p:attrName>ppt_y</p:attrName>
                                        </p:attrNameLst>
                                      </p:cBhvr>
                                      <p:rCtr x="96" y="-113"/>
                                    </p:animMotion>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down)">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blinds(horizontal)">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ppt_x"/>
                                          </p:val>
                                        </p:tav>
                                        <p:tav tm="100000">
                                          <p:val>
                                            <p:strVal val="#ppt_x"/>
                                          </p:val>
                                        </p:tav>
                                      </p:tavLst>
                                    </p:anim>
                                    <p:anim calcmode="lin" valueType="num">
                                      <p:cBhvr additive="base">
                                        <p:cTn id="6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ppt_x"/>
                                          </p:val>
                                        </p:tav>
                                        <p:tav tm="100000">
                                          <p:val>
                                            <p:strVal val="#ppt_x"/>
                                          </p:val>
                                        </p:tav>
                                      </p:tavLst>
                                    </p:anim>
                                    <p:anim calcmode="lin" valueType="num">
                                      <p:cBhvr additive="base">
                                        <p:cTn id="6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500" fill="hold"/>
                                        <p:tgtEl>
                                          <p:spTgt spid="6"/>
                                        </p:tgtEl>
                                        <p:attrNameLst>
                                          <p:attrName>ppt_x</p:attrName>
                                        </p:attrNameLst>
                                      </p:cBhvr>
                                      <p:tavLst>
                                        <p:tav tm="0">
                                          <p:val>
                                            <p:strVal val="#ppt_x"/>
                                          </p:val>
                                        </p:tav>
                                        <p:tav tm="100000">
                                          <p:val>
                                            <p:strVal val="#ppt_x"/>
                                          </p:val>
                                        </p:tav>
                                      </p:tavLst>
                                    </p:anim>
                                    <p:anim calcmode="lin" valueType="num">
                                      <p:cBhvr additive="base">
                                        <p:cTn id="7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33" grpId="0" bldLvl="0" animBg="1"/>
      <p:bldP spid="33" grpId="1" bldLvl="0" animBg="1"/>
      <p:bldP spid="31" grpId="0" bldLvl="0" animBg="1"/>
      <p:bldP spid="34" grpId="0" bldLvl="0" animBg="1"/>
      <p:bldP spid="34" grpId="1" bldLvl="0" animBg="1"/>
      <p:bldP spid="3" grpId="0"/>
      <p:bldP spid="32" grpId="0" bldLvl="0" animBg="1"/>
      <p:bldP spid="32" grpId="1" animBg="1"/>
      <p:bldP spid="4" grpId="0"/>
      <p:bldP spid="4" grpId="1"/>
      <p:bldP spid="6" grpId="0"/>
      <p:bldP spid="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6917" y="95536"/>
            <a:ext cx="2237222" cy="460375"/>
          </a:xfrm>
          <a:prstGeom prst="rect">
            <a:avLst/>
          </a:prstGeom>
        </p:spPr>
        <p:txBody>
          <a:bodyPr wrap="square">
            <a:spAutoFit/>
          </a:bodyPr>
          <a:lstStyle/>
          <a:p>
            <a:pPr algn="ctr"/>
            <a:r>
              <a:rPr lang="zh-CN" altLang="en-US" sz="2400" b="1">
                <a:latin typeface="Times New Roman" panose="02020603050405020304" pitchFamily="18" charset="0"/>
                <a:ea typeface="微软雅黑" panose="020B0503020204020204" charset="-122"/>
                <a:sym typeface="+mn-ea"/>
              </a:rPr>
              <a:t>合作提升</a:t>
            </a:r>
            <a:endParaRPr lang="en-US" altLang="zh-CN" sz="2400" b="1"/>
          </a:p>
        </p:txBody>
      </p:sp>
      <p:sp>
        <p:nvSpPr>
          <p:cNvPr id="8198" name="Text Box 9"/>
          <p:cNvSpPr txBox="1"/>
          <p:nvPr/>
        </p:nvSpPr>
        <p:spPr>
          <a:xfrm>
            <a:off x="8696325" y="211138"/>
            <a:ext cx="549275" cy="3352800"/>
          </a:xfrm>
          <a:prstGeom prst="rect">
            <a:avLst/>
          </a:prstGeom>
          <a:noFill/>
          <a:ln w="9525">
            <a:noFill/>
          </a:ln>
        </p:spPr>
        <p:txBody>
          <a:bodyPr vert="eaVert">
            <a:spAutoFit/>
          </a:bodyPr>
          <a:lstStyle/>
          <a:p>
            <a:pPr defTabSz="914400" eaLnBrk="1" hangingPunct="1">
              <a:spcBef>
                <a:spcPct val="50000"/>
              </a:spcBef>
            </a:pPr>
            <a:endParaRPr lang="zh-CN" altLang="zh-CN" sz="2400">
              <a:latin typeface="Tahoma" panose="020B0604030504040204" pitchFamily="34" charset="0"/>
            </a:endParaRPr>
          </a:p>
        </p:txBody>
      </p:sp>
      <p:cxnSp>
        <p:nvCxnSpPr>
          <p:cNvPr id="6153" name="直接箭头连接符 8"/>
          <p:cNvCxnSpPr/>
          <p:nvPr>
            <p:custDataLst>
              <p:tags r:id="rId1"/>
            </p:custDataLst>
          </p:nvPr>
        </p:nvCxnSpPr>
        <p:spPr>
          <a:xfrm flipH="1">
            <a:off x="2018983" y="4579620"/>
            <a:ext cx="0" cy="0"/>
          </a:xfrm>
          <a:prstGeom prst="straightConnector1">
            <a:avLst/>
          </a:prstGeom>
          <a:ln w="9525" cap="flat" cmpd="sng">
            <a:solidFill>
              <a:schemeClr val="tx1"/>
            </a:solidFill>
            <a:prstDash val="solid"/>
            <a:round/>
            <a:headEnd type="none" w="med" len="med"/>
            <a:tailEnd type="arrow" w="med" len="med"/>
          </a:ln>
        </p:spPr>
      </p:cxnSp>
      <p:grpSp>
        <p:nvGrpSpPr>
          <p:cNvPr id="66" name="组合 65"/>
          <p:cNvGrpSpPr/>
          <p:nvPr>
            <p:custDataLst>
              <p:tags r:id="rId2"/>
            </p:custDataLst>
          </p:nvPr>
        </p:nvGrpSpPr>
        <p:grpSpPr>
          <a:xfrm>
            <a:off x="9281160" y="95250"/>
            <a:ext cx="2973070" cy="2264410"/>
            <a:chOff x="11423" y="4528"/>
            <a:chExt cx="7145" cy="5269"/>
          </a:xfrm>
        </p:grpSpPr>
        <p:sp>
          <p:nvSpPr>
            <p:cNvPr id="67" name="云形标注 66"/>
            <p:cNvSpPr/>
            <p:nvPr>
              <p:custDataLst>
                <p:tags r:id="rId3"/>
              </p:custDataLst>
            </p:nvPr>
          </p:nvSpPr>
          <p:spPr>
            <a:xfrm>
              <a:off x="11423" y="4528"/>
              <a:ext cx="5323" cy="2887"/>
            </a:xfrm>
            <a:prstGeom prst="cloudCallout">
              <a:avLst>
                <a:gd name="adj1" fmla="val 43965"/>
                <a:gd name="adj2" fmla="val 62499"/>
              </a:avLst>
            </a:prstGeom>
            <a:solidFill>
              <a:srgbClr val="009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8" name="文本框 67"/>
            <p:cNvSpPr txBox="1"/>
            <p:nvPr>
              <p:custDataLst>
                <p:tags r:id="rId4"/>
              </p:custDataLst>
            </p:nvPr>
          </p:nvSpPr>
          <p:spPr>
            <a:xfrm>
              <a:off x="12067" y="4892"/>
              <a:ext cx="4279" cy="1645"/>
            </a:xfrm>
            <a:prstGeom prst="rect">
              <a:avLst/>
            </a:prstGeom>
            <a:noFill/>
            <a:ln w="9525">
              <a:noFill/>
            </a:ln>
          </p:spPr>
          <p:txBody>
            <a:bodyPr wrap="square">
              <a:spAutoFit/>
            </a:bodyPr>
            <a:p>
              <a:pPr algn="ctr"/>
              <a:r>
                <a:rPr lang="zh-CN" sz="4000" b="1">
                  <a:solidFill>
                    <a:schemeClr val="bg1"/>
                  </a:solidFill>
                  <a:effectLst/>
                  <a:latin typeface="微软雅黑" panose="020B0503020204020204" charset="-122"/>
                  <a:ea typeface="微软雅黑" panose="020B0503020204020204" charset="-122"/>
                  <a:cs typeface="微软雅黑" panose="020B0503020204020204" charset="-122"/>
                  <a:sym typeface="+mn-ea"/>
                </a:rPr>
                <a:t>想一想</a:t>
              </a:r>
              <a:endParaRPr lang="zh-CN" sz="4000" b="1">
                <a:solidFill>
                  <a:schemeClr val="bg1"/>
                </a:solidFill>
                <a:effectLst/>
                <a:latin typeface="微软雅黑" panose="020B0503020204020204" charset="-122"/>
                <a:ea typeface="微软雅黑" panose="020B0503020204020204" charset="-122"/>
                <a:cs typeface="微软雅黑" panose="020B0503020204020204" charset="-122"/>
                <a:sym typeface="+mn-ea"/>
              </a:endParaRPr>
            </a:p>
          </p:txBody>
        </p:sp>
        <p:pic>
          <p:nvPicPr>
            <p:cNvPr id="69" name="图片 68" descr="对对鹿2"/>
            <p:cNvPicPr>
              <a:picLocks noChangeAspect="1"/>
            </p:cNvPicPr>
            <p:nvPr>
              <p:custDataLst>
                <p:tags r:id="rId5"/>
              </p:custDataLst>
            </p:nvPr>
          </p:nvPicPr>
          <p:blipFill>
            <a:blip r:embed="rId6"/>
            <a:stretch>
              <a:fillRect/>
            </a:stretch>
          </p:blipFill>
          <p:spPr>
            <a:xfrm>
              <a:off x="16746" y="6236"/>
              <a:ext cx="1822" cy="3561"/>
            </a:xfrm>
            <a:prstGeom prst="rect">
              <a:avLst/>
            </a:prstGeom>
            <a:noFill/>
            <a:ln w="9525">
              <a:noFill/>
            </a:ln>
          </p:spPr>
        </p:pic>
      </p:grpSp>
      <p:sp>
        <p:nvSpPr>
          <p:cNvPr id="4" name="矩形 3"/>
          <p:cNvSpPr/>
          <p:nvPr>
            <p:custDataLst>
              <p:tags r:id="rId7"/>
            </p:custDataLst>
          </p:nvPr>
        </p:nvSpPr>
        <p:spPr>
          <a:xfrm>
            <a:off x="546735" y="894715"/>
            <a:ext cx="10817225" cy="1076325"/>
          </a:xfrm>
          <a:prstGeom prst="rect">
            <a:avLst/>
          </a:prstGeom>
          <a:noFill/>
        </p:spPr>
        <p:txBody>
          <a:bodyPr wrap="square">
            <a:spAutoFit/>
          </a:bodyPr>
          <a:p>
            <a:pPr marL="0" marR="0" lvl="0" indent="0" algn="l" defTabSz="914400" rtl="0" eaLnBrk="1" fontAlgn="base" latinLnBrk="0" hangingPunct="1">
              <a:spcBef>
                <a:spcPct val="0"/>
              </a:spcBef>
              <a:spcAft>
                <a:spcPct val="0"/>
              </a:spcAft>
              <a:buClrTx/>
              <a:buSzTx/>
              <a:buFontTx/>
              <a:buNone/>
              <a:defRPr/>
            </a:pPr>
            <a:r>
              <a:rPr kumimoji="0" lang="zh-CN" altLang="en-US"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将下图中的△</a:t>
            </a:r>
            <a:r>
              <a:rPr kumimoji="0" lang="en-US" altLang="zh-CN" sz="32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ABC</a:t>
            </a:r>
            <a:r>
              <a:rPr kumimoji="0" lang="zh-CN" altLang="en-US"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沿</a:t>
            </a:r>
            <a:r>
              <a:rPr kumimoji="0" lang="en-US" altLang="zh-CN" sz="32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PQ</a:t>
            </a:r>
            <a:r>
              <a:rPr kumimoji="0" lang="zh-CN" altLang="en-US"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方向平移到△</a:t>
            </a:r>
            <a:r>
              <a:rPr kumimoji="0" lang="en-US" altLang="zh-CN" sz="32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A′B′C′</a:t>
            </a:r>
            <a:r>
              <a:rPr kumimoji="0" lang="zh-CN" altLang="en-US"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的位置，其平移的距离为线段</a:t>
            </a:r>
            <a:r>
              <a:rPr kumimoji="0" lang="en-US" altLang="zh-CN" sz="3200" b="1" i="1"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PQ</a:t>
            </a:r>
            <a:r>
              <a:rPr kumimoji="0" lang="zh-CN" altLang="en-US"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的长度</a:t>
            </a:r>
            <a:r>
              <a:rPr kumimoji="0" lang="en-US" altLang="zh-CN"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0" lang="zh-CN" altLang="zh-CN" sz="3200" b="1"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9"/>
          <p:cNvSpPr>
            <a:spLocks noChangeArrowheads="1"/>
          </p:cNvSpPr>
          <p:nvPr>
            <p:custDataLst>
              <p:tags r:id="rId8"/>
            </p:custDataLst>
          </p:nvPr>
        </p:nvSpPr>
        <p:spPr bwMode="auto">
          <a:xfrm>
            <a:off x="5964618" y="4162796"/>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9" name="Rectangle 20"/>
          <p:cNvSpPr>
            <a:spLocks noChangeArrowheads="1"/>
          </p:cNvSpPr>
          <p:nvPr>
            <p:custDataLst>
              <p:tags r:id="rId9"/>
            </p:custDataLst>
          </p:nvPr>
        </p:nvSpPr>
        <p:spPr bwMode="auto">
          <a:xfrm>
            <a:off x="5039184" y="2818900"/>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3" name="Rectangle 21"/>
          <p:cNvSpPr>
            <a:spLocks noChangeArrowheads="1"/>
          </p:cNvSpPr>
          <p:nvPr>
            <p:custDataLst>
              <p:tags r:id="rId10"/>
            </p:custDataLst>
          </p:nvPr>
        </p:nvSpPr>
        <p:spPr bwMode="auto">
          <a:xfrm>
            <a:off x="2002958" y="2748280"/>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A</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5" name="Rectangle 23"/>
          <p:cNvSpPr>
            <a:spLocks noChangeArrowheads="1"/>
          </p:cNvSpPr>
          <p:nvPr>
            <p:custDataLst>
              <p:tags r:id="rId11"/>
            </p:custDataLst>
          </p:nvPr>
        </p:nvSpPr>
        <p:spPr bwMode="auto">
          <a:xfrm>
            <a:off x="2961609" y="3671720"/>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C</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31" name="Rectangle 18"/>
          <p:cNvSpPr>
            <a:spLocks noChangeArrowheads="1"/>
          </p:cNvSpPr>
          <p:nvPr>
            <p:custDataLst>
              <p:tags r:id="rId12"/>
            </p:custDataLst>
          </p:nvPr>
        </p:nvSpPr>
        <p:spPr bwMode="auto">
          <a:xfrm>
            <a:off x="3516116" y="4747571"/>
            <a:ext cx="572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p>
            <a:pPr eaLnBrk="0" hangingPunct="0"/>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B'</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38" name="Rectangle 23"/>
          <p:cNvSpPr>
            <a:spLocks noChangeArrowheads="1"/>
          </p:cNvSpPr>
          <p:nvPr>
            <p:custDataLst>
              <p:tags r:id="rId13"/>
            </p:custDataLst>
          </p:nvPr>
        </p:nvSpPr>
        <p:spPr bwMode="auto">
          <a:xfrm>
            <a:off x="456167" y="4477695"/>
            <a:ext cx="458780"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B</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39" name="Rectangle 23"/>
          <p:cNvSpPr>
            <a:spLocks noChangeArrowheads="1"/>
          </p:cNvSpPr>
          <p:nvPr>
            <p:custDataLst>
              <p:tags r:id="rId14"/>
            </p:custDataLst>
          </p:nvPr>
        </p:nvSpPr>
        <p:spPr bwMode="auto">
          <a:xfrm>
            <a:off x="1720911" y="2099294"/>
            <a:ext cx="434734"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P</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sp>
        <p:nvSpPr>
          <p:cNvPr id="40" name="Rectangle 23"/>
          <p:cNvSpPr>
            <a:spLocks noChangeArrowheads="1"/>
          </p:cNvSpPr>
          <p:nvPr>
            <p:custDataLst>
              <p:tags r:id="rId15"/>
            </p:custDataLst>
          </p:nvPr>
        </p:nvSpPr>
        <p:spPr bwMode="auto">
          <a:xfrm>
            <a:off x="5189903" y="1891095"/>
            <a:ext cx="481222" cy="584775"/>
          </a:xfrm>
          <a:prstGeom prst="rect">
            <a:avLst/>
          </a:prstGeom>
          <a:noFill/>
          <a:ln w="57150" algn="ctr">
            <a:noFill/>
            <a:miter lim="800000"/>
          </a:ln>
          <a:effectLst/>
        </p:spPr>
        <p:txBody>
          <a:bodyPr wrap="none">
            <a:spAutoFit/>
          </a:bodyPr>
          <a:p>
            <a:pPr eaLnBrk="0" fontAlgn="auto" hangingPunct="0">
              <a:spcBef>
                <a:spcPct val="0"/>
              </a:spcBef>
              <a:spcAft>
                <a:spcPct val="0"/>
              </a:spcAft>
              <a:defRPr/>
            </a:pPr>
            <a:r>
              <a:rPr lang="en-US" altLang="zh-CN" sz="3200" b="1" i="1">
                <a:latin typeface="Times New Roman" panose="02020603050405020304" pitchFamily="18" charset="0"/>
                <a:ea typeface="MS UI Gothic" panose="020B0600070205080204" pitchFamily="34" charset="-128"/>
                <a:cs typeface="Times New Roman" panose="02020603050405020304" pitchFamily="18" charset="0"/>
              </a:rPr>
              <a:t>Q</a:t>
            </a:r>
            <a:endParaRPr lang="en-US" altLang="zh-CN" sz="3200" b="1" i="1">
              <a:latin typeface="Times New Roman" panose="02020603050405020304" pitchFamily="18" charset="0"/>
              <a:ea typeface="MS UI Gothic" panose="020B0600070205080204" pitchFamily="34" charset="-128"/>
              <a:cs typeface="Times New Roman" panose="02020603050405020304" pitchFamily="18" charset="0"/>
            </a:endParaRPr>
          </a:p>
        </p:txBody>
      </p:sp>
      <p:grpSp>
        <p:nvGrpSpPr>
          <p:cNvPr id="41" name="组合 40"/>
          <p:cNvGrpSpPr/>
          <p:nvPr>
            <p:custDataLst>
              <p:tags r:id="rId16"/>
            </p:custDataLst>
          </p:nvPr>
        </p:nvGrpSpPr>
        <p:grpSpPr>
          <a:xfrm>
            <a:off x="2265612" y="2330627"/>
            <a:ext cx="2815264" cy="122221"/>
            <a:chOff x="2747577" y="3011347"/>
            <a:chExt cx="2815264" cy="122221"/>
          </a:xfrm>
        </p:grpSpPr>
        <p:cxnSp>
          <p:nvCxnSpPr>
            <p:cNvPr id="42" name="直接箭头连接符 41"/>
            <p:cNvCxnSpPr/>
            <p:nvPr>
              <p:custDataLst>
                <p:tags r:id="rId17"/>
              </p:custDataLst>
            </p:nvPr>
          </p:nvCxnSpPr>
          <p:spPr>
            <a:xfrm flipV="1">
              <a:off x="2747577" y="3127220"/>
              <a:ext cx="2814324" cy="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18"/>
              </p:custDataLst>
            </p:nvPr>
          </p:nvCxnSpPr>
          <p:spPr>
            <a:xfrm flipH="1">
              <a:off x="2747577" y="3011347"/>
              <a:ext cx="0" cy="1158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custDataLst>
                <p:tags r:id="rId19"/>
              </p:custDataLst>
            </p:nvPr>
          </p:nvCxnSpPr>
          <p:spPr>
            <a:xfrm flipH="1">
              <a:off x="5562841" y="3017697"/>
              <a:ext cx="0" cy="1158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等腰三角形 44"/>
          <p:cNvSpPr/>
          <p:nvPr>
            <p:custDataLst>
              <p:tags r:id="rId20"/>
            </p:custDataLst>
          </p:nvPr>
        </p:nvSpPr>
        <p:spPr>
          <a:xfrm rot="20923540">
            <a:off x="810901" y="3344193"/>
            <a:ext cx="2258630" cy="1194111"/>
          </a:xfrm>
          <a:prstGeom prst="triangle">
            <a:avLst>
              <a:gd name="adj" fmla="val 65675"/>
            </a:avLst>
          </a:prstGeom>
          <a:noFill/>
          <a:ln>
            <a:solidFill>
              <a:schemeClr val="tx1"/>
            </a:solidFill>
          </a:ln>
          <a:extLst>
            <a:ext uri="{909E8E84-426E-40DD-AFC4-6F175D3DCCD1}">
              <a14:hiddenFill xmlns:a14="http://schemas.microsoft.com/office/drawing/2010/main">
                <a:solidFill>
                  <a:schemeClr val="accent5">
                    <a:lumMod val="40000"/>
                    <a:lumOff val="6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cxnSp>
        <p:nvCxnSpPr>
          <p:cNvPr id="46" name="直接箭头连接符 45"/>
          <p:cNvCxnSpPr/>
          <p:nvPr>
            <p:custDataLst>
              <p:tags r:id="rId21"/>
            </p:custDataLst>
          </p:nvPr>
        </p:nvCxnSpPr>
        <p:spPr>
          <a:xfrm>
            <a:off x="2155645" y="3286942"/>
            <a:ext cx="2851166" cy="0"/>
          </a:xfrm>
          <a:prstGeom prst="straightConnector1">
            <a:avLst/>
          </a:prstGeom>
          <a:ln w="28575">
            <a:solidFill>
              <a:srgbClr val="FF0000"/>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custDataLst>
              <p:tags r:id="rId22"/>
            </p:custDataLst>
          </p:nvPr>
        </p:nvCxnSpPr>
        <p:spPr>
          <a:xfrm>
            <a:off x="3121841" y="4303408"/>
            <a:ext cx="2851166" cy="0"/>
          </a:xfrm>
          <a:prstGeom prst="straightConnector1">
            <a:avLst/>
          </a:prstGeom>
          <a:ln w="28575">
            <a:solidFill>
              <a:srgbClr val="FF0000"/>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custDataLst>
              <p:tags r:id="rId23"/>
            </p:custDataLst>
          </p:nvPr>
        </p:nvCxnSpPr>
        <p:spPr>
          <a:xfrm>
            <a:off x="942857" y="4747571"/>
            <a:ext cx="2851166" cy="0"/>
          </a:xfrm>
          <a:prstGeom prst="straightConnector1">
            <a:avLst/>
          </a:prstGeom>
          <a:ln w="28575">
            <a:solidFill>
              <a:srgbClr val="FF0000"/>
            </a:solidFill>
            <a:prstDash val="dash"/>
            <a:tailEnd type="none" w="lg" len="lg"/>
          </a:ln>
        </p:spPr>
        <p:style>
          <a:lnRef idx="1">
            <a:schemeClr val="accent1"/>
          </a:lnRef>
          <a:fillRef idx="0">
            <a:schemeClr val="accent1"/>
          </a:fillRef>
          <a:effectRef idx="0">
            <a:schemeClr val="accent1"/>
          </a:effectRef>
          <a:fontRef idx="minor">
            <a:schemeClr val="tx1"/>
          </a:fontRef>
        </p:style>
      </p:cxnSp>
      <p:sp>
        <p:nvSpPr>
          <p:cNvPr id="49" name="横卷形 48"/>
          <p:cNvSpPr/>
          <p:nvPr>
            <p:custDataLst>
              <p:tags r:id="rId24"/>
            </p:custDataLst>
          </p:nvPr>
        </p:nvSpPr>
        <p:spPr>
          <a:xfrm>
            <a:off x="7125335" y="2684145"/>
            <a:ext cx="4238625" cy="2727960"/>
          </a:xfrm>
          <a:prstGeom prst="horizontalScrol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a:latin typeface="黑体" panose="02010609060101010101" pitchFamily="49" charset="-122"/>
                <a:ea typeface="黑体" panose="02010609060101010101" pitchFamily="49" charset="-122"/>
                <a:cs typeface="黑体" panose="02010609060101010101" pitchFamily="49" charset="-122"/>
                <a:sym typeface="+mn-ea"/>
              </a:rPr>
              <a:t>对应线段和对应点所连的线段是否符合上述我们所得到的平移的特征</a:t>
            </a:r>
            <a:r>
              <a:rPr lang="zh-CN" altLang="en-US">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a:p>
        </p:txBody>
      </p:sp>
      <p:sp>
        <p:nvSpPr>
          <p:cNvPr id="50" name="矩形 49"/>
          <p:cNvSpPr/>
          <p:nvPr>
            <p:custDataLst>
              <p:tags r:id="rId25"/>
            </p:custDataLst>
          </p:nvPr>
        </p:nvSpPr>
        <p:spPr>
          <a:xfrm>
            <a:off x="7857490" y="5062220"/>
            <a:ext cx="2011680" cy="1198880"/>
          </a:xfrm>
          <a:prstGeom prst="rect">
            <a:avLst/>
          </a:prstGeom>
          <a:noFill/>
          <a:ln>
            <a:noFill/>
          </a:ln>
        </p:spPr>
        <p:txBody>
          <a:bodyPr wrap="none" rtlCol="0" anchor="t">
            <a:spAutoFit/>
          </a:bodyPr>
          <a:p>
            <a:pPr algn="ctr"/>
            <a:r>
              <a:rPr lang="zh-CN" altLang="en-US" sz="7200">
                <a:ln w="22225">
                  <a:solidFill>
                    <a:schemeClr val="accent2"/>
                  </a:solidFill>
                  <a:prstDash val="solid"/>
                </a:ln>
                <a:solidFill>
                  <a:schemeClr val="accent2">
                    <a:lumMod val="40000"/>
                    <a:lumOff val="60000"/>
                  </a:schemeClr>
                </a:solidFill>
                <a:effectLst/>
              </a:rPr>
              <a:t>符合</a:t>
            </a:r>
            <a:endParaRPr lang="zh-CN" altLang="en-US" sz="7200">
              <a:ln w="22225">
                <a:solidFill>
                  <a:schemeClr val="accent2"/>
                </a:solidFill>
                <a:prstDash val="solid"/>
              </a:ln>
              <a:solidFill>
                <a:schemeClr val="accent2">
                  <a:lumMod val="40000"/>
                  <a:lumOff val="60000"/>
                </a:schemeClr>
              </a:solidFill>
              <a:effectLst/>
            </a:endParaRPr>
          </a:p>
        </p:txBody>
      </p:sp>
      <p:sp>
        <p:nvSpPr>
          <p:cNvPr id="51" name="等腰三角形 50"/>
          <p:cNvSpPr/>
          <p:nvPr>
            <p:custDataLst>
              <p:tags r:id="rId26"/>
            </p:custDataLst>
          </p:nvPr>
        </p:nvSpPr>
        <p:spPr>
          <a:xfrm rot="20923540">
            <a:off x="810901" y="3344193"/>
            <a:ext cx="2258630" cy="1194111"/>
          </a:xfrm>
          <a:prstGeom prst="triangle">
            <a:avLst>
              <a:gd name="adj" fmla="val 65675"/>
            </a:avLst>
          </a:prstGeom>
          <a:noFill/>
          <a:ln>
            <a:solidFill>
              <a:schemeClr val="tx1"/>
            </a:solidFill>
          </a:ln>
          <a:extLst>
            <a:ext uri="{909E8E84-426E-40DD-AFC4-6F175D3DCCD1}">
              <a14:hiddenFill xmlns:a14="http://schemas.microsoft.com/office/drawing/2010/main">
                <a:solidFill>
                  <a:schemeClr val="accent5">
                    <a:lumMod val="40000"/>
                    <a:lumOff val="6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pitchFamily="18" charset="0"/>
              <a:cs typeface="Times New Roman" panose="02020603050405020304" pitchFamily="18" charset="0"/>
            </a:endParaRPr>
          </a:p>
        </p:txBody>
      </p:sp>
      <p:grpSp>
        <p:nvGrpSpPr>
          <p:cNvPr id="6" name="组合 5"/>
          <p:cNvGrpSpPr/>
          <p:nvPr/>
        </p:nvGrpSpPr>
        <p:grpSpPr>
          <a:xfrm>
            <a:off x="4282694" y="131026"/>
            <a:ext cx="3626612" cy="827896"/>
            <a:chOff x="4560845" y="1086165"/>
            <a:chExt cx="3626612" cy="827896"/>
          </a:xfrm>
        </p:grpSpPr>
        <p:pic>
          <p:nvPicPr>
            <p:cNvPr id="7" name="图片 6"/>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4560845" y="1086165"/>
              <a:ext cx="3626612" cy="827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圆角矩形 23"/>
            <p:cNvSpPr/>
            <p:nvPr/>
          </p:nvSpPr>
          <p:spPr>
            <a:xfrm>
              <a:off x="4743726" y="1171968"/>
              <a:ext cx="2846768" cy="571500"/>
            </a:xfrm>
            <a:prstGeom prst="roundRect">
              <a:avLst/>
            </a:prstGeom>
            <a:noFill/>
            <a:ln w="38100" cap="flat" cmpd="sng" algn="ctr">
              <a:noFill/>
              <a:prstDash val="solid"/>
            </a:ln>
            <a:effectLst>
              <a:outerShdw blurRad="40000" dist="20000" dir="5400000" rotWithShape="0">
                <a:srgbClr val="000000">
                  <a:alpha val="38000"/>
                </a:srgbClr>
              </a:outerShdw>
            </a:effectLst>
          </p:spPr>
          <p:txBody>
            <a:bodyPr anchor="ctr"/>
            <a:p>
              <a:pPr algn="dist" fontAlgn="auto">
                <a:spcBef>
                  <a:spcPts val="0"/>
                </a:spcBef>
                <a:spcAft>
                  <a:spcPts val="0"/>
                </a:spcAft>
                <a:defRPr/>
              </a:pPr>
              <a:r>
                <a:rPr lang="zh-CN" altLang="en-US" sz="4400" dirty="0">
                  <a:latin typeface="华文新魏" panose="02010800040101010101" pitchFamily="2" charset="-122"/>
                  <a:ea typeface="华文新魏" panose="02010800040101010101" pitchFamily="2" charset="-122"/>
                  <a:cs typeface="+mn-ea"/>
                </a:rPr>
                <a:t>平移作图</a:t>
              </a:r>
              <a:endParaRPr lang="zh-CN" altLang="en-US" sz="4400" dirty="0">
                <a:latin typeface="华文新魏" panose="02010800040101010101" pitchFamily="2" charset="-122"/>
                <a:ea typeface="华文新魏" panose="02010800040101010101" pitchFamily="2" charset="-122"/>
                <a:cs typeface="+mn-ea"/>
              </a:endParaRPr>
            </a:p>
          </p:txBody>
        </p:sp>
      </p:grpSp>
      <p:sp>
        <p:nvSpPr>
          <p:cNvPr id="8" name="文本框 7"/>
          <p:cNvSpPr txBox="1"/>
          <p:nvPr/>
        </p:nvSpPr>
        <p:spPr>
          <a:xfrm>
            <a:off x="678815" y="5732780"/>
            <a:ext cx="7178040" cy="864235"/>
          </a:xfrm>
          <a:prstGeom prst="rect">
            <a:avLst/>
          </a:prstGeom>
          <a:noFill/>
        </p:spPr>
        <p:txBody>
          <a:bodyPr wrap="square" rtlCol="0">
            <a:noAutofit/>
          </a:bodyPr>
          <a:p>
            <a:r>
              <a:rPr lang="zh-CN" altLang="en-US" sz="2800" b="1"/>
              <a:t>你能据作图经验总结出</a:t>
            </a:r>
            <a:r>
              <a:rPr lang="en-US" altLang="zh-CN" sz="2800" b="1"/>
              <a:t>“</a:t>
            </a:r>
            <a:r>
              <a:rPr lang="zh-CN" altLang="en-US" sz="2800" b="1"/>
              <a:t>作图</a:t>
            </a:r>
            <a:r>
              <a:rPr lang="en-US" altLang="zh-CN" sz="2800" b="1"/>
              <a:t>”</a:t>
            </a:r>
            <a:r>
              <a:rPr lang="zh-CN" altLang="en-US" sz="2800" b="1"/>
              <a:t>步骤吗？</a:t>
            </a:r>
            <a:endParaRPr lang="zh-CN" altLang="en-US" sz="28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linds(horizontal)">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par>
                                <p:cTn id="13" presetID="2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par>
                                <p:cTn id="16" presetID="22" presetClass="entr" presetSubtype="8"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wipe(left)">
                                      <p:cBhvr>
                                        <p:cTn id="18" dur="500"/>
                                        <p:tgtEl>
                                          <p:spTgt spid="48"/>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grpId="0" nodeType="clickEffect">
                                  <p:stCondLst>
                                    <p:cond delay="0"/>
                                  </p:stCondLst>
                                  <p:childTnLst>
                                    <p:animMotion origin="layout" path="M 2.29167E-06 -2.59259E-06 L 0.23385 -2.59259E-06" pathEditMode="relative" rAng="0" ptsTypes="AA">
                                      <p:cBhvr>
                                        <p:cTn id="32" dur="2000" fill="hold"/>
                                        <p:tgtEl>
                                          <p:spTgt spid="45"/>
                                        </p:tgtEl>
                                        <p:attrNameLst>
                                          <p:attrName>ppt_x</p:attrName>
                                          <p:attrName>ppt_y</p:attrName>
                                        </p:attrNameLst>
                                      </p:cBhvr>
                                      <p:rCtr x="11693" y="0"/>
                                    </p:animMotion>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31" grpId="0"/>
      <p:bldP spid="45" grpId="0" bldLvl="0" animBg="1"/>
      <p:bldP spid="49" grpId="0" bldLvl="0" animBg="1"/>
      <p:bldP spid="50" grpId="0"/>
      <p:bldP spid="8" grpId="0"/>
      <p:bldP spid="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6917" y="95536"/>
            <a:ext cx="2237222" cy="460375"/>
          </a:xfrm>
          <a:prstGeom prst="rect">
            <a:avLst/>
          </a:prstGeom>
        </p:spPr>
        <p:txBody>
          <a:bodyPr wrap="square">
            <a:spAutoFit/>
          </a:bodyPr>
          <a:lstStyle/>
          <a:p>
            <a:pPr algn="ctr"/>
            <a:r>
              <a:rPr lang="zh-CN" altLang="en-US" sz="2400" b="1"/>
              <a:t>合作提升</a:t>
            </a:r>
            <a:endParaRPr lang="zh-CN" altLang="en-US" sz="2400" b="1"/>
          </a:p>
        </p:txBody>
      </p:sp>
      <p:sp>
        <p:nvSpPr>
          <p:cNvPr id="77826" name="圆角矩形 31"/>
          <p:cNvSpPr/>
          <p:nvPr>
            <p:custDataLst>
              <p:tags r:id="rId1"/>
            </p:custDataLst>
          </p:nvPr>
        </p:nvSpPr>
        <p:spPr>
          <a:xfrm>
            <a:off x="538480" y="840105"/>
            <a:ext cx="1816735" cy="428625"/>
          </a:xfrm>
          <a:prstGeom prst="roundRect">
            <a:avLst>
              <a:gd name="adj" fmla="val 16667"/>
            </a:avLst>
          </a:prstGeom>
          <a:solidFill>
            <a:srgbClr val="FFFFD9"/>
          </a:solidFill>
          <a:ln w="25400" cap="flat" cmpd="sng">
            <a:solidFill>
              <a:srgbClr val="0099FF"/>
            </a:solidFill>
            <a:prstDash val="solid"/>
            <a:round/>
            <a:headEnd type="none" w="med" len="med"/>
            <a:tailEnd type="none" w="med" len="med"/>
          </a:ln>
        </p:spPr>
        <p:txBody>
          <a:bodyPr anchor="t" anchorCtr="0"/>
          <a:lstStyle/>
          <a:p>
            <a:pPr algn="ctr"/>
            <a:r>
              <a:rPr lang="zh-CN" altLang="en-US" sz="2400" b="1">
                <a:ln w="28575" cap="rnd" cmpd="sng">
                  <a:noFill/>
                  <a:prstDash val="sysDash"/>
                  <a:round/>
                </a:ln>
                <a:solidFill>
                  <a:schemeClr val="tx1"/>
                </a:solidFill>
                <a:effectLst>
                  <a:reflection blurRad="50800" stA="36000" endA="900" endPos="63000" dist="12700" dir="5400000" sy="-100000" algn="bl" rotWithShape="0"/>
                </a:effectLst>
                <a:latin typeface="黑体" panose="02010609060101010101" pitchFamily="49" charset="-122"/>
                <a:ea typeface="黑体" panose="02010609060101010101" pitchFamily="49" charset="-122"/>
                <a:sym typeface="+mn-ea"/>
              </a:rPr>
              <a:t>归纳总结</a:t>
            </a:r>
            <a:endParaRPr lang="zh-CN" altLang="en-US" sz="2400" b="1">
              <a:ln w="28575" cap="rnd" cmpd="sng">
                <a:noFill/>
                <a:prstDash val="sysDash"/>
                <a:round/>
              </a:ln>
              <a:solidFill>
                <a:schemeClr val="tx1"/>
              </a:solidFill>
              <a:effectLst>
                <a:reflection blurRad="50800" stA="36000" endA="900" endPos="63000" dist="12700" dir="5400000" sy="-100000" algn="bl" rotWithShape="0"/>
              </a:effectLst>
              <a:latin typeface="黑体" panose="02010609060101010101" pitchFamily="49" charset="-122"/>
              <a:ea typeface="黑体" panose="02010609060101010101" pitchFamily="49" charset="-122"/>
              <a:sym typeface="+mn-ea"/>
            </a:endParaRPr>
          </a:p>
        </p:txBody>
      </p:sp>
      <p:sp>
        <p:nvSpPr>
          <p:cNvPr id="4" name="矩形 3"/>
          <p:cNvSpPr/>
          <p:nvPr>
            <p:custDataLst>
              <p:tags r:id="rId2"/>
            </p:custDataLst>
          </p:nvPr>
        </p:nvSpPr>
        <p:spPr>
          <a:xfrm>
            <a:off x="468092" y="1355899"/>
            <a:ext cx="5466336" cy="584775"/>
          </a:xfrm>
          <a:prstGeom prst="rect">
            <a:avLst/>
          </a:prstGeom>
          <a:noFill/>
        </p:spPr>
        <p:txBody>
          <a:bodyPr wrap="square">
            <a:spAutoFit/>
          </a:bodyPr>
          <a:p>
            <a:pPr marL="0" marR="0" lvl="0" indent="0" algn="l" defTabSz="914400" rtl="0" eaLnBrk="1" fontAlgn="base" latinLnBrk="0" hangingPunct="1">
              <a:spcBef>
                <a:spcPct val="0"/>
              </a:spcBef>
              <a:spcAft>
                <a:spcPct val="0"/>
              </a:spcAft>
              <a:buClrTx/>
              <a:buSzTx/>
              <a:buFontTx/>
              <a:buNone/>
              <a:defRPr/>
            </a:pPr>
            <a:r>
              <a:rPr kumimoji="0" lang="zh-CN" altLang="en-US" sz="3200" b="1" i="0" u="none" strike="noStrike" kern="1200" cap="none" spc="0" normalizeH="0" baseline="0" noProof="0">
                <a:ln>
                  <a:noFill/>
                </a:ln>
                <a:effectLst/>
                <a:uLnTx/>
                <a:uFillTx/>
                <a:latin typeface="+mj-lt"/>
                <a:ea typeface="+mj-ea"/>
                <a:cs typeface="+mn-cs"/>
              </a:rPr>
              <a:t>平移作图的一般步骤：</a:t>
            </a:r>
            <a:endParaRPr kumimoji="0" lang="zh-CN" altLang="en-US" sz="3200" b="1" i="0" u="none" strike="noStrike" kern="1200" cap="none" spc="0" normalizeH="0" baseline="0" noProof="0">
              <a:ln>
                <a:noFill/>
              </a:ln>
              <a:effectLst/>
              <a:uLnTx/>
              <a:uFillTx/>
              <a:latin typeface="+mj-lt"/>
              <a:ea typeface="+mj-ea"/>
              <a:cs typeface="+mn-cs"/>
            </a:endParaRPr>
          </a:p>
        </p:txBody>
      </p:sp>
      <p:sp>
        <p:nvSpPr>
          <p:cNvPr id="5" name="文本框 4"/>
          <p:cNvSpPr txBox="1"/>
          <p:nvPr>
            <p:custDataLst>
              <p:tags r:id="rId3"/>
            </p:custDataLst>
          </p:nvPr>
        </p:nvSpPr>
        <p:spPr>
          <a:xfrm>
            <a:off x="640715" y="2301240"/>
            <a:ext cx="10689590" cy="3634740"/>
          </a:xfrm>
          <a:prstGeom prst="rect">
            <a:avLst/>
          </a:prstGeom>
          <a:noFill/>
        </p:spPr>
        <p:txBody>
          <a:bodyPr wrap="square">
            <a:spAutoFit/>
          </a:bodyPr>
          <a:p>
            <a:pPr>
              <a:lnSpc>
                <a:spcPct val="120000"/>
              </a:lnSpc>
            </a:pPr>
            <a:r>
              <a:rPr lang="zh-CN" altLang="en-US" sz="3200" b="1"/>
              <a:t>（</a:t>
            </a:r>
            <a:r>
              <a:rPr lang="en-US" altLang="zh-CN" sz="3200" b="1"/>
              <a:t>1</a:t>
            </a:r>
            <a:r>
              <a:rPr lang="zh-CN" altLang="en-US" sz="3200" b="1"/>
              <a:t>）</a:t>
            </a:r>
            <a:r>
              <a:rPr lang="zh-CN" altLang="en-US" sz="3200" b="1">
                <a:solidFill>
                  <a:srgbClr val="FF0000"/>
                </a:solidFill>
                <a:latin typeface="+mj-ea"/>
                <a:ea typeface="+mj-ea"/>
              </a:rPr>
              <a:t>定</a:t>
            </a:r>
            <a:r>
              <a:rPr lang="zh-CN" altLang="en-US" sz="3200" b="1"/>
              <a:t>：确定平移前的</a:t>
            </a:r>
            <a:r>
              <a:rPr lang="zh-CN" altLang="en-US" sz="3200" b="1">
                <a:solidFill>
                  <a:srgbClr val="FF0000"/>
                </a:solidFill>
              </a:rPr>
              <a:t>图形</a:t>
            </a:r>
            <a:r>
              <a:rPr lang="zh-CN" altLang="en-US" sz="3200" b="1"/>
              <a:t>、平移的</a:t>
            </a:r>
            <a:r>
              <a:rPr lang="zh-CN" altLang="en-US" sz="3200" b="1">
                <a:solidFill>
                  <a:srgbClr val="FF0000"/>
                </a:solidFill>
              </a:rPr>
              <a:t>方向</a:t>
            </a:r>
            <a:r>
              <a:rPr lang="zh-CN" altLang="en-US" sz="3200" b="1"/>
              <a:t>和平移的</a:t>
            </a:r>
            <a:r>
              <a:rPr lang="zh-CN" altLang="en-US" sz="3200" b="1">
                <a:solidFill>
                  <a:srgbClr val="FF0000"/>
                </a:solidFill>
              </a:rPr>
              <a:t>距离</a:t>
            </a:r>
            <a:endParaRPr lang="en-US" altLang="zh-CN" sz="3200" b="1">
              <a:solidFill>
                <a:srgbClr val="FF0000"/>
              </a:solidFill>
            </a:endParaRPr>
          </a:p>
          <a:p>
            <a:pPr>
              <a:lnSpc>
                <a:spcPct val="120000"/>
              </a:lnSpc>
            </a:pPr>
            <a:r>
              <a:rPr lang="zh-CN" altLang="en-US" sz="3200" b="1"/>
              <a:t>（</a:t>
            </a:r>
            <a:r>
              <a:rPr lang="en-US" altLang="zh-CN" sz="3200" b="1"/>
              <a:t>2</a:t>
            </a:r>
            <a:r>
              <a:rPr lang="zh-CN" altLang="en-US" sz="3200" b="1"/>
              <a:t>）</a:t>
            </a:r>
            <a:r>
              <a:rPr lang="zh-CN" altLang="en-US" sz="3200" b="1">
                <a:solidFill>
                  <a:srgbClr val="FF0000"/>
                </a:solidFill>
                <a:latin typeface="+mj-ea"/>
                <a:ea typeface="+mj-ea"/>
              </a:rPr>
              <a:t>找</a:t>
            </a:r>
            <a:r>
              <a:rPr lang="zh-CN" altLang="en-US" sz="3200" b="1"/>
              <a:t>：找出平移前的图形的关键点</a:t>
            </a:r>
            <a:endParaRPr lang="en-US" altLang="zh-CN" sz="3200" b="1"/>
          </a:p>
          <a:p>
            <a:pPr>
              <a:lnSpc>
                <a:spcPct val="120000"/>
              </a:lnSpc>
            </a:pPr>
            <a:r>
              <a:rPr lang="zh-CN" altLang="en-US" sz="3200" b="1"/>
              <a:t>（</a:t>
            </a:r>
            <a:r>
              <a:rPr lang="en-US" altLang="zh-CN" sz="3200" b="1"/>
              <a:t>3</a:t>
            </a:r>
            <a:r>
              <a:rPr lang="zh-CN" altLang="en-US" sz="3200" b="1"/>
              <a:t>）</a:t>
            </a:r>
            <a:r>
              <a:rPr lang="zh-CN" altLang="en-US" sz="3200" b="1">
                <a:solidFill>
                  <a:srgbClr val="FF0000"/>
                </a:solidFill>
                <a:latin typeface="+mj-ea"/>
                <a:ea typeface="+mj-ea"/>
              </a:rPr>
              <a:t>移</a:t>
            </a:r>
            <a:r>
              <a:rPr lang="zh-CN" altLang="en-US" sz="3200" b="1"/>
              <a:t>：沿平移方向、平移距离平移各关键点，得到各关键点的对应点</a:t>
            </a:r>
            <a:endParaRPr lang="en-US" altLang="zh-CN" sz="3200" b="1"/>
          </a:p>
          <a:p>
            <a:pPr>
              <a:lnSpc>
                <a:spcPct val="120000"/>
              </a:lnSpc>
            </a:pPr>
            <a:r>
              <a:rPr lang="zh-CN" altLang="en-US" sz="3200" b="1"/>
              <a:t>（</a:t>
            </a:r>
            <a:r>
              <a:rPr lang="en-US" altLang="zh-CN" sz="3200" b="1"/>
              <a:t>4</a:t>
            </a:r>
            <a:r>
              <a:rPr lang="zh-CN" altLang="en-US" sz="3200" b="1"/>
              <a:t>）</a:t>
            </a:r>
            <a:r>
              <a:rPr lang="zh-CN" altLang="en-US" sz="3200" b="1">
                <a:solidFill>
                  <a:srgbClr val="FF0000"/>
                </a:solidFill>
                <a:latin typeface="+mj-ea"/>
                <a:ea typeface="+mj-ea"/>
              </a:rPr>
              <a:t>连</a:t>
            </a:r>
            <a:r>
              <a:rPr lang="zh-CN" altLang="en-US" sz="3200" b="1"/>
              <a:t>：顺次连结所作的各个对应点，并标上相应的字母</a:t>
            </a:r>
            <a:endParaRPr lang="en-US" altLang="zh-CN" sz="3200" b="1"/>
          </a:p>
          <a:p>
            <a:pPr>
              <a:lnSpc>
                <a:spcPct val="120000"/>
              </a:lnSpc>
            </a:pPr>
            <a:r>
              <a:rPr lang="zh-CN" altLang="en-US" sz="3200" b="1"/>
              <a:t>（</a:t>
            </a:r>
            <a:r>
              <a:rPr lang="en-US" altLang="zh-CN" sz="3200" b="1"/>
              <a:t>5</a:t>
            </a:r>
            <a:r>
              <a:rPr lang="zh-CN" altLang="en-US" sz="3200" b="1"/>
              <a:t>）</a:t>
            </a:r>
            <a:r>
              <a:rPr lang="zh-CN" altLang="en-US" sz="3200" b="1">
                <a:solidFill>
                  <a:srgbClr val="FF0000"/>
                </a:solidFill>
                <a:latin typeface="+mj-ea"/>
                <a:ea typeface="+mj-ea"/>
              </a:rPr>
              <a:t>写</a:t>
            </a:r>
            <a:r>
              <a:rPr lang="zh-CN" altLang="en-US" sz="3200" b="1"/>
              <a:t>：写出结论</a:t>
            </a:r>
            <a:endParaRPr lang="zh-CN" altLang="en-US" sz="3200"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31315" y="188595"/>
            <a:ext cx="3048000" cy="583565"/>
          </a:xfrm>
          <a:prstGeom prst="rect">
            <a:avLst/>
          </a:prstGeom>
          <a:noFill/>
        </p:spPr>
        <p:txBody>
          <a:bodyPr wrap="square" rtlCol="0">
            <a:spAutoFit/>
          </a:bodyPr>
          <a:p>
            <a:r>
              <a:rPr lang="zh-CN" altLang="en-US" sz="3200"/>
              <a:t>新知应用</a:t>
            </a:r>
            <a:endParaRPr lang="zh-CN" altLang="en-US" sz="3200"/>
          </a:p>
        </p:txBody>
      </p:sp>
      <p:pic>
        <p:nvPicPr>
          <p:cNvPr id="5" name="图片 4"/>
          <p:cNvPicPr>
            <a:picLocks noChangeAspect="1"/>
          </p:cNvPicPr>
          <p:nvPr/>
        </p:nvPicPr>
        <p:blipFill>
          <a:blip r:embed="rId1"/>
          <a:stretch>
            <a:fillRect/>
          </a:stretch>
        </p:blipFill>
        <p:spPr>
          <a:xfrm>
            <a:off x="4799330" y="2122170"/>
            <a:ext cx="2382520" cy="2327275"/>
          </a:xfrm>
          <a:prstGeom prst="rect">
            <a:avLst/>
          </a:prstGeom>
        </p:spPr>
      </p:pic>
      <p:pic>
        <p:nvPicPr>
          <p:cNvPr id="6" name="图片 5"/>
          <p:cNvPicPr>
            <a:picLocks noChangeAspect="1"/>
          </p:cNvPicPr>
          <p:nvPr/>
        </p:nvPicPr>
        <p:blipFill>
          <a:blip r:embed="rId2"/>
          <a:stretch>
            <a:fillRect/>
          </a:stretch>
        </p:blipFill>
        <p:spPr>
          <a:xfrm>
            <a:off x="2135505" y="2272665"/>
            <a:ext cx="2164080" cy="2176780"/>
          </a:xfrm>
          <a:prstGeom prst="rect">
            <a:avLst/>
          </a:prstGeom>
        </p:spPr>
      </p:pic>
      <p:pic>
        <p:nvPicPr>
          <p:cNvPr id="7" name="图片 6"/>
          <p:cNvPicPr>
            <a:picLocks noChangeAspect="1"/>
          </p:cNvPicPr>
          <p:nvPr/>
        </p:nvPicPr>
        <p:blipFill>
          <a:blip r:embed="rId3"/>
          <a:stretch>
            <a:fillRect/>
          </a:stretch>
        </p:blipFill>
        <p:spPr>
          <a:xfrm>
            <a:off x="7392035" y="1990725"/>
            <a:ext cx="2681605" cy="2590165"/>
          </a:xfrm>
          <a:prstGeom prst="rect">
            <a:avLst/>
          </a:prstGeom>
        </p:spPr>
      </p:pic>
      <p:sp>
        <p:nvSpPr>
          <p:cNvPr id="3" name="文本框 2"/>
          <p:cNvSpPr txBox="1"/>
          <p:nvPr/>
        </p:nvSpPr>
        <p:spPr>
          <a:xfrm>
            <a:off x="1775460" y="692785"/>
            <a:ext cx="8827135" cy="1272540"/>
          </a:xfrm>
          <a:prstGeom prst="rect">
            <a:avLst/>
          </a:prstGeom>
          <a:noFill/>
        </p:spPr>
        <p:txBody>
          <a:bodyPr wrap="square" rtlCol="0" anchor="t">
            <a:spAutoFit/>
          </a:bodyPr>
          <a:p>
            <a:pPr>
              <a:lnSpc>
                <a:spcPct val="120000"/>
              </a:lnSpc>
            </a:pPr>
            <a:r>
              <a:rPr lang="zh-CN" altLang="en-US" sz="3200" b="1" dirty="0">
                <a:sym typeface="+mn-ea"/>
              </a:rPr>
              <a:t>生活中利用平移可以设计很多美丽</a:t>
            </a:r>
            <a:r>
              <a:rPr lang="zh-CN" altLang="en-US" sz="3200" b="1" dirty="0">
                <a:sym typeface="+mn-ea"/>
              </a:rPr>
              <a:t>的图案，</a:t>
            </a:r>
            <a:r>
              <a:rPr lang="en-US" altLang="zh-CN" sz="3200" b="1" dirty="0">
                <a:sym typeface="+mn-ea"/>
              </a:rPr>
              <a:t> </a:t>
            </a:r>
            <a:r>
              <a:rPr lang="zh-CN" altLang="en-US" sz="3200" b="1" dirty="0">
                <a:sym typeface="+mn-ea"/>
              </a:rPr>
              <a:t>请欣赏神奇的平移作品，体会</a:t>
            </a:r>
            <a:r>
              <a:rPr lang="zh-CN" altLang="en-US" sz="3200" b="1" dirty="0">
                <a:sym typeface="+mn-ea"/>
              </a:rPr>
              <a:t>数学之美</a:t>
            </a:r>
            <a:endParaRPr lang="zh-CN" altLang="en-US" sz="3200" b="1" dirty="0">
              <a:sym typeface="+mn-ea"/>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2"/>
          <p:cNvSpPr txBox="1">
            <a:spLocks noChangeArrowheads="1"/>
          </p:cNvSpPr>
          <p:nvPr/>
        </p:nvSpPr>
        <p:spPr bwMode="auto">
          <a:xfrm>
            <a:off x="2006600" y="1298575"/>
            <a:ext cx="7033260"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90000"/>
              </a:lnSpc>
              <a:spcBef>
                <a:spcPct val="50000"/>
              </a:spcBef>
            </a:pPr>
            <a:r>
              <a:rPr lang="zh-CN" altLang="en-US" sz="2400">
                <a:latin typeface="Times New Roman" panose="02020603050405020304" pitchFamily="18" charset="0"/>
                <a:ea typeface="黑体" panose="02010609060101010101" pitchFamily="49" charset="-122"/>
              </a:rPr>
              <a:t>  </a:t>
            </a:r>
            <a:r>
              <a:rPr lang="zh-CN" altLang="en-US" sz="2400" b="1">
                <a:latin typeface="Times New Roman" panose="02020603050405020304" pitchFamily="18" charset="0"/>
                <a:ea typeface="黑体" panose="02010609060101010101" pitchFamily="49" charset="-122"/>
              </a:rPr>
              <a:t> </a:t>
            </a:r>
            <a:r>
              <a:rPr lang="en-US" altLang="zh-CN" sz="2400" b="1">
                <a:latin typeface="Times New Roman" panose="02020603050405020304" pitchFamily="18" charset="0"/>
                <a:ea typeface="黑体" panose="02010609060101010101" pitchFamily="49" charset="-122"/>
              </a:rPr>
              <a:t> </a:t>
            </a:r>
            <a:r>
              <a:rPr lang="en-US" altLang="zh-CN" sz="2400" b="1">
                <a:latin typeface="Times New Roman" panose="02020603050405020304" pitchFamily="18" charset="0"/>
                <a:ea typeface="黑体" panose="02010609060101010101" pitchFamily="49" charset="-122"/>
              </a:rPr>
              <a:t>1. </a:t>
            </a:r>
            <a:r>
              <a:rPr lang="zh-CN" altLang="en-US" sz="2400" b="1">
                <a:latin typeface="Times New Roman" panose="02020603050405020304" pitchFamily="18" charset="0"/>
                <a:ea typeface="黑体" panose="02010609060101010101" pitchFamily="49" charset="-122"/>
              </a:rPr>
              <a:t>在图形平移中，下面说法中错误的是（     ）</a:t>
            </a:r>
            <a:endParaRPr lang="zh-CN" altLang="en-US" sz="2400" b="1">
              <a:latin typeface="Times New Roman" panose="02020603050405020304" pitchFamily="18" charset="0"/>
              <a:ea typeface="黑体" panose="02010609060101010101" pitchFamily="49" charset="-122"/>
            </a:endParaRPr>
          </a:p>
          <a:p>
            <a:pPr>
              <a:lnSpc>
                <a:spcPct val="190000"/>
              </a:lnSpc>
              <a:spcBef>
                <a:spcPct val="50000"/>
              </a:spcBef>
            </a:pPr>
            <a:r>
              <a:rPr lang="zh-CN" altLang="en-US" sz="2400" b="1">
                <a:latin typeface="Times New Roman" panose="02020603050405020304" pitchFamily="18" charset="0"/>
                <a:ea typeface="黑体" panose="02010609060101010101" pitchFamily="49" charset="-122"/>
              </a:rPr>
              <a:t>         A. 图形上任意点移动的方向相同</a:t>
            </a:r>
            <a:endParaRPr lang="zh-CN" altLang="en-US" sz="2400" b="1">
              <a:latin typeface="Times New Roman" panose="02020603050405020304" pitchFamily="18" charset="0"/>
              <a:ea typeface="黑体" panose="02010609060101010101" pitchFamily="49" charset="-122"/>
            </a:endParaRPr>
          </a:p>
          <a:p>
            <a:pPr>
              <a:lnSpc>
                <a:spcPct val="190000"/>
              </a:lnSpc>
              <a:spcBef>
                <a:spcPct val="50000"/>
              </a:spcBef>
            </a:pPr>
            <a:r>
              <a:rPr lang="zh-CN" altLang="en-US" sz="2400" b="1">
                <a:latin typeface="Times New Roman" panose="02020603050405020304" pitchFamily="18" charset="0"/>
                <a:ea typeface="黑体" panose="02010609060101010101" pitchFamily="49" charset="-122"/>
              </a:rPr>
              <a:t>         B. 图形上任意点移动的距离相等</a:t>
            </a:r>
            <a:endParaRPr lang="zh-CN" altLang="en-US" sz="2400" b="1">
              <a:latin typeface="Times New Roman" panose="02020603050405020304" pitchFamily="18" charset="0"/>
              <a:ea typeface="黑体" panose="02010609060101010101" pitchFamily="49" charset="-122"/>
            </a:endParaRPr>
          </a:p>
          <a:p>
            <a:pPr>
              <a:lnSpc>
                <a:spcPct val="190000"/>
              </a:lnSpc>
              <a:spcBef>
                <a:spcPct val="50000"/>
              </a:spcBef>
            </a:pPr>
            <a:r>
              <a:rPr lang="zh-CN" altLang="en-US" sz="2400" b="1">
                <a:latin typeface="Times New Roman" panose="02020603050405020304" pitchFamily="18" charset="0"/>
                <a:ea typeface="黑体" panose="02010609060101010101" pitchFamily="49" charset="-122"/>
              </a:rPr>
              <a:t>         C.</a:t>
            </a:r>
            <a:r>
              <a:rPr lang="zh-CN" altLang="en-US" sz="2400">
                <a:solidFill>
                  <a:srgbClr val="000000">
                    <a:alpha val="100000"/>
                  </a:srgbClr>
                </a:solidFill>
                <a:latin typeface="黑体" panose="02010609060101010101" pitchFamily="49" charset="-122"/>
                <a:ea typeface="黑体" panose="02010609060101010101" pitchFamily="49" charset="-122"/>
                <a:sym typeface="+mn-ea"/>
              </a:rPr>
              <a:t>图形上任意两点的连线的长度改变</a:t>
            </a:r>
            <a:r>
              <a:rPr lang="zh-CN" altLang="en-US" sz="2400" b="1">
                <a:latin typeface="Times New Roman" panose="02020603050405020304" pitchFamily="18" charset="0"/>
                <a:ea typeface="黑体" panose="02010609060101010101" pitchFamily="49" charset="-122"/>
              </a:rPr>
              <a:t> </a:t>
            </a:r>
            <a:endParaRPr lang="zh-CN" altLang="en-US" sz="2400" b="1">
              <a:latin typeface="Times New Roman" panose="02020603050405020304" pitchFamily="18" charset="0"/>
              <a:ea typeface="黑体" panose="02010609060101010101" pitchFamily="49" charset="-122"/>
            </a:endParaRPr>
          </a:p>
          <a:p>
            <a:pPr>
              <a:lnSpc>
                <a:spcPct val="190000"/>
              </a:lnSpc>
              <a:spcBef>
                <a:spcPct val="50000"/>
              </a:spcBef>
            </a:pPr>
            <a:r>
              <a:rPr lang="zh-CN" altLang="en-US" sz="2400" b="1">
                <a:latin typeface="Times New Roman" panose="02020603050405020304" pitchFamily="18" charset="0"/>
                <a:ea typeface="黑体" panose="02010609060101010101" pitchFamily="49" charset="-122"/>
              </a:rPr>
              <a:t>         D. </a:t>
            </a:r>
            <a:r>
              <a:rPr lang="zh-CN" altLang="en-US" sz="2400">
                <a:solidFill>
                  <a:srgbClr val="000000">
                    <a:alpha val="100000"/>
                  </a:srgbClr>
                </a:solidFill>
                <a:latin typeface="黑体" panose="02010609060101010101" pitchFamily="49" charset="-122"/>
                <a:ea typeface="黑体" panose="02010609060101010101" pitchFamily="49" charset="-122"/>
                <a:sym typeface="+mn-ea"/>
              </a:rPr>
              <a:t>图形在平移前后形状和大小不发生改变</a:t>
            </a:r>
            <a:endParaRPr lang="en-US" altLang="zh-CN" sz="2400" b="1">
              <a:latin typeface="Times New Roman" panose="02020603050405020304" pitchFamily="18" charset="0"/>
              <a:ea typeface="黑体" panose="02010609060101010101" pitchFamily="49" charset="-122"/>
            </a:endParaRPr>
          </a:p>
        </p:txBody>
      </p:sp>
      <p:sp>
        <p:nvSpPr>
          <p:cNvPr id="2" name="文本框 1"/>
          <p:cNvSpPr txBox="1">
            <a:spLocks noChangeArrowheads="1"/>
          </p:cNvSpPr>
          <p:nvPr/>
        </p:nvSpPr>
        <p:spPr bwMode="auto">
          <a:xfrm>
            <a:off x="7896225" y="1572895"/>
            <a:ext cx="46101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400">
                <a:solidFill>
                  <a:srgbClr val="FF0000"/>
                </a:solidFill>
                <a:latin typeface="Times New Roman" panose="02020603050405020304" pitchFamily="18" charset="0"/>
              </a:rPr>
              <a:t>C</a:t>
            </a:r>
            <a:endParaRPr lang="en-US" altLang="zh-CN" sz="2400">
              <a:solidFill>
                <a:srgbClr val="FF0000"/>
              </a:solidFill>
              <a:latin typeface="Times New Roman" panose="02020603050405020304" pitchFamily="18" charset="0"/>
            </a:endParaRPr>
          </a:p>
        </p:txBody>
      </p:sp>
      <p:sp>
        <p:nvSpPr>
          <p:cNvPr id="3" name="文本框 2"/>
          <p:cNvSpPr txBox="1"/>
          <p:nvPr/>
        </p:nvSpPr>
        <p:spPr>
          <a:xfrm>
            <a:off x="1919605" y="189230"/>
            <a:ext cx="4572000" cy="1383665"/>
          </a:xfrm>
          <a:prstGeom prst="rect">
            <a:avLst/>
          </a:prstGeom>
          <a:noFill/>
        </p:spPr>
        <p:txBody>
          <a:bodyPr wrap="square" rtlCol="0" anchor="t">
            <a:spAutoFit/>
          </a:bodyPr>
          <a:p>
            <a:r>
              <a:rPr lang="en-US" altLang="zh-CN" sz="4800" b="1" spc="1380" dirty="0">
                <a:latin typeface="楷体" panose="02010609060101010101" pitchFamily="49" charset="-122"/>
                <a:ea typeface="楷体" panose="02010609060101010101" pitchFamily="49" charset="-122"/>
                <a:sym typeface="+mn-ea"/>
              </a:rPr>
              <a:t> </a:t>
            </a:r>
            <a:r>
              <a:rPr lang="zh-CN" altLang="en-US" sz="4800" b="1" spc="1380" dirty="0">
                <a:latin typeface="楷体" panose="02010609060101010101" pitchFamily="49" charset="-122"/>
                <a:ea typeface="楷体" panose="02010609060101010101" pitchFamily="49" charset="-122"/>
                <a:sym typeface="+mn-ea"/>
              </a:rPr>
              <a:t>课堂</a:t>
            </a:r>
            <a:r>
              <a:rPr lang="zh-CN" altLang="en-US" sz="4800" b="1" spc="1380" dirty="0">
                <a:latin typeface="楷体" panose="02010609060101010101" pitchFamily="49" charset="-122"/>
                <a:ea typeface="楷体" panose="02010609060101010101" pitchFamily="49" charset="-122"/>
                <a:sym typeface="+mn-ea"/>
              </a:rPr>
              <a:t>检测</a:t>
            </a:r>
            <a:endParaRPr lang="zh-CN" altLang="en-US" sz="4800" b="1" spc="1380" dirty="0">
              <a:latin typeface="楷体" panose="02010609060101010101" pitchFamily="49" charset="-122"/>
              <a:ea typeface="楷体" panose="02010609060101010101" pitchFamily="49" charset="-122"/>
              <a:sym typeface="+mn-ea"/>
            </a:endParaRPr>
          </a:p>
          <a:p>
            <a:endParaRPr lang="zh-CN" altLang="en-US" sz="3600" b="1" spc="1380" dirty="0">
              <a:latin typeface="楷体" panose="02010609060101010101" pitchFamily="49" charset="-122"/>
              <a:ea typeface="楷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Text Box 2"/>
          <p:cNvSpPr txBox="1"/>
          <p:nvPr/>
        </p:nvSpPr>
        <p:spPr>
          <a:xfrm>
            <a:off x="1487170" y="692785"/>
            <a:ext cx="3048000" cy="645160"/>
          </a:xfrm>
          <a:prstGeom prst="rect">
            <a:avLst/>
          </a:prstGeom>
          <a:noFill/>
          <a:ln w="9525">
            <a:noFill/>
          </a:ln>
        </p:spPr>
        <p:txBody>
          <a:bodyPr anchor="t" anchorCtr="0">
            <a:spAutoFit/>
          </a:bodyPr>
          <a:p>
            <a:r>
              <a:rPr lang="en-US" altLang="zh-CN" sz="3600" b="1" dirty="0">
                <a:solidFill>
                  <a:schemeClr val="tx1"/>
                </a:solidFill>
                <a:latin typeface="Times New Roman" panose="02020603050405020304" pitchFamily="18" charset="0"/>
                <a:ea typeface="华文新魏" panose="02010800040101010101" pitchFamily="2" charset="-122"/>
              </a:rPr>
              <a:t>2.</a:t>
            </a:r>
            <a:endParaRPr lang="en-US" altLang="zh-CN" sz="3600" b="1" dirty="0">
              <a:solidFill>
                <a:schemeClr val="tx1"/>
              </a:solidFill>
              <a:latin typeface="Times New Roman" panose="02020603050405020304" pitchFamily="18" charset="0"/>
              <a:ea typeface="华文新魏" panose="02010800040101010101" pitchFamily="2" charset="-122"/>
            </a:endParaRPr>
          </a:p>
        </p:txBody>
      </p:sp>
      <p:sp>
        <p:nvSpPr>
          <p:cNvPr id="33794" name="Text Box 3"/>
          <p:cNvSpPr txBox="1"/>
          <p:nvPr/>
        </p:nvSpPr>
        <p:spPr>
          <a:xfrm>
            <a:off x="1847850" y="765175"/>
            <a:ext cx="8424863" cy="3538220"/>
          </a:xfrm>
          <a:prstGeom prst="rect">
            <a:avLst/>
          </a:prstGeom>
          <a:noFill/>
          <a:ln w="9525">
            <a:noFill/>
          </a:ln>
        </p:spPr>
        <p:txBody>
          <a:bodyPr anchor="t" anchorCtr="0">
            <a:spAutoFit/>
          </a:bodyPr>
          <a:p>
            <a:r>
              <a:rPr lang="zh-CN" altLang="en-US" sz="3200" b="1" dirty="0">
                <a:latin typeface="Comic Sans MS" panose="030F0702030302020204" pitchFamily="66" charset="0"/>
                <a:ea typeface="宋体" panose="02010600030101010101" pitchFamily="2" charset="-122"/>
              </a:rPr>
              <a:t>如图：</a:t>
            </a:r>
            <a:r>
              <a:rPr lang="en-US" altLang="zh-CN" sz="3200" b="1" dirty="0">
                <a:latin typeface="Comic Sans MS" panose="030F0702030302020204" pitchFamily="66" charset="0"/>
                <a:ea typeface="宋体" panose="02010600030101010101" pitchFamily="2" charset="-122"/>
              </a:rPr>
              <a:t>ΔDEF</a:t>
            </a:r>
            <a:r>
              <a:rPr lang="zh-CN" altLang="en-US" sz="3200" b="1" dirty="0">
                <a:latin typeface="Comic Sans MS" panose="030F0702030302020204" pitchFamily="66" charset="0"/>
                <a:ea typeface="宋体" panose="02010600030101010101" pitchFamily="2" charset="-122"/>
              </a:rPr>
              <a:t>可以看作</a:t>
            </a:r>
            <a:r>
              <a:rPr lang="en-US" altLang="zh-CN" sz="3200" b="1" dirty="0">
                <a:latin typeface="Comic Sans MS" panose="030F0702030302020204" pitchFamily="66" charset="0"/>
                <a:ea typeface="宋体" panose="02010600030101010101" pitchFamily="2" charset="-122"/>
              </a:rPr>
              <a:t>ΔABC</a:t>
            </a:r>
            <a:r>
              <a:rPr lang="zh-CN" altLang="en-US" sz="3200" b="1" dirty="0">
                <a:latin typeface="Comic Sans MS" panose="030F0702030302020204" pitchFamily="66" charset="0"/>
                <a:ea typeface="宋体" panose="02010600030101010101" pitchFamily="2" charset="-122"/>
              </a:rPr>
              <a:t>平移得到</a:t>
            </a:r>
            <a:endParaRPr lang="zh-CN" altLang="en-US" sz="3200" b="1" dirty="0">
              <a:latin typeface="Comic Sans MS" panose="030F0702030302020204" pitchFamily="66" charset="0"/>
              <a:ea typeface="宋体" panose="02010600030101010101" pitchFamily="2" charset="-122"/>
            </a:endParaRPr>
          </a:p>
          <a:p>
            <a:r>
              <a:rPr lang="en-US" altLang="zh-CN" sz="3200" b="1" dirty="0">
                <a:latin typeface="Comic Sans MS" panose="030F0702030302020204" pitchFamily="66" charset="0"/>
                <a:ea typeface="宋体" panose="02010600030101010101" pitchFamily="2" charset="-122"/>
              </a:rPr>
              <a:t>1</a:t>
            </a:r>
            <a:r>
              <a:rPr lang="zh-CN" altLang="en-US" sz="3200" b="1" dirty="0">
                <a:latin typeface="Comic Sans MS" panose="030F0702030302020204" pitchFamily="66" charset="0"/>
                <a:ea typeface="宋体" panose="02010600030101010101" pitchFamily="2" charset="-122"/>
              </a:rPr>
              <a:t>）平移的方向是</a:t>
            </a:r>
            <a:r>
              <a:rPr lang="zh-CN" altLang="en-US" sz="3200" b="1" u="sng" dirty="0">
                <a:latin typeface="Comic Sans MS" panose="030F0702030302020204" pitchFamily="66" charset="0"/>
                <a:ea typeface="宋体" panose="02010600030101010101" pitchFamily="2" charset="-122"/>
              </a:rPr>
              <a:t>      </a:t>
            </a:r>
            <a:r>
              <a:rPr lang="zh-CN" altLang="en-US" sz="3200" b="1" dirty="0">
                <a:latin typeface="Comic Sans MS" panose="030F0702030302020204" pitchFamily="66" charset="0"/>
                <a:ea typeface="宋体" panose="02010600030101010101" pitchFamily="2" charset="-122"/>
              </a:rPr>
              <a:t>； 平移的距离是</a:t>
            </a:r>
            <a:r>
              <a:rPr lang="zh-CN" altLang="en-US" sz="3200" b="1" u="sng"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a:t>
            </a:r>
            <a:endParaRPr lang="en-US" altLang="zh-CN" sz="3200" b="1" dirty="0">
              <a:latin typeface="Comic Sans MS" panose="030F0702030302020204" pitchFamily="66" charset="0"/>
              <a:ea typeface="宋体" panose="02010600030101010101" pitchFamily="2" charset="-122"/>
            </a:endParaRPr>
          </a:p>
          <a:p>
            <a:r>
              <a:rPr lang="en-US" altLang="zh-CN" sz="3200" b="1" dirty="0">
                <a:latin typeface="Comic Sans MS" panose="030F0702030302020204" pitchFamily="66" charset="0"/>
                <a:ea typeface="宋体" panose="02010600030101010101" pitchFamily="2" charset="-122"/>
              </a:rPr>
              <a:t>2</a:t>
            </a:r>
            <a:r>
              <a:rPr lang="zh-CN" altLang="en-US" sz="3200" b="1" dirty="0">
                <a:latin typeface="Comic Sans MS" panose="030F0702030302020204" pitchFamily="66" charset="0"/>
                <a:ea typeface="宋体" panose="02010600030101010101" pitchFamily="2" charset="-122"/>
              </a:rPr>
              <a:t>）</a:t>
            </a:r>
            <a:r>
              <a:rPr lang="en-US" altLang="zh-CN" sz="3200" b="1" dirty="0">
                <a:latin typeface="Comic Sans MS" panose="030F0702030302020204" pitchFamily="66" charset="0"/>
                <a:ea typeface="宋体" panose="02010600030101010101" pitchFamily="2" charset="-122"/>
              </a:rPr>
              <a:t>AB∥</a:t>
            </a:r>
            <a:r>
              <a:rPr lang="en-US" altLang="zh-CN" sz="3200" b="1" u="sng"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 </a:t>
            </a:r>
            <a:r>
              <a:rPr lang="zh-CN" altLang="en-US" sz="3200" b="1" dirty="0">
                <a:latin typeface="Comic Sans MS" panose="030F0702030302020204" pitchFamily="66" charset="0"/>
                <a:ea typeface="宋体" panose="02010600030101010101" pitchFamily="2" charset="-122"/>
              </a:rPr>
              <a:t>； </a:t>
            </a:r>
            <a:r>
              <a:rPr lang="zh-CN" altLang="en-US" sz="3200" b="1" u="sng" dirty="0">
                <a:latin typeface="Comic Sans MS" panose="030F0702030302020204" pitchFamily="66" charset="0"/>
                <a:ea typeface="宋体" panose="02010600030101010101" pitchFamily="2" charset="-122"/>
              </a:rPr>
              <a:t>     </a:t>
            </a:r>
            <a:r>
              <a:rPr lang="zh-CN" altLang="en-US" sz="3200" b="1" dirty="0">
                <a:latin typeface="Comic Sans MS" panose="030F0702030302020204" pitchFamily="66" charset="0"/>
                <a:ea typeface="宋体" panose="02010600030101010101" pitchFamily="2" charset="-122"/>
              </a:rPr>
              <a:t>∥</a:t>
            </a:r>
            <a:r>
              <a:rPr lang="zh-CN" altLang="en-US" sz="3200" b="1" u="sng" dirty="0">
                <a:latin typeface="Comic Sans MS" panose="030F0702030302020204" pitchFamily="66" charset="0"/>
                <a:ea typeface="宋体" panose="02010600030101010101" pitchFamily="2" charset="-122"/>
              </a:rPr>
              <a:t>     </a:t>
            </a:r>
            <a:r>
              <a:rPr lang="zh-CN" altLang="en-US" sz="3200" b="1"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a:t>
            </a:r>
            <a:endParaRPr lang="en-US" altLang="zh-CN" sz="3200" b="1" dirty="0">
              <a:latin typeface="Comic Sans MS" panose="030F0702030302020204" pitchFamily="66" charset="0"/>
              <a:ea typeface="宋体" panose="02010600030101010101" pitchFamily="2" charset="-122"/>
            </a:endParaRPr>
          </a:p>
          <a:p>
            <a:r>
              <a:rPr lang="en-US" altLang="zh-CN" sz="3200" b="1" dirty="0">
                <a:latin typeface="Comic Sans MS" panose="030F0702030302020204" pitchFamily="66" charset="0"/>
                <a:ea typeface="宋体" panose="02010600030101010101" pitchFamily="2" charset="-122"/>
              </a:rPr>
              <a:t>3</a:t>
            </a:r>
            <a:r>
              <a:rPr lang="zh-CN" altLang="en-US" sz="3200" b="1" dirty="0">
                <a:latin typeface="Comic Sans MS" panose="030F0702030302020204" pitchFamily="66" charset="0"/>
                <a:ea typeface="宋体" panose="02010600030101010101" pitchFamily="2" charset="-122"/>
              </a:rPr>
              <a:t>）若</a:t>
            </a:r>
            <a:r>
              <a:rPr lang="en-US" altLang="zh-CN" sz="3200" b="1" dirty="0">
                <a:latin typeface="Comic Sans MS" panose="030F0702030302020204" pitchFamily="66" charset="0"/>
                <a:ea typeface="宋体" panose="02010600030101010101" pitchFamily="2" charset="-122"/>
              </a:rPr>
              <a:t>BC=5cm</a:t>
            </a:r>
            <a:r>
              <a:rPr lang="zh-CN" altLang="en-US" sz="3200" b="1" dirty="0">
                <a:latin typeface="Comic Sans MS" panose="030F0702030302020204" pitchFamily="66" charset="0"/>
                <a:ea typeface="宋体" panose="02010600030101010101" pitchFamily="2" charset="-122"/>
              </a:rPr>
              <a:t>，</a:t>
            </a:r>
            <a:r>
              <a:rPr lang="en-US" altLang="zh-CN" sz="3200" b="1" dirty="0">
                <a:latin typeface="Comic Sans MS" panose="030F0702030302020204" pitchFamily="66" charset="0"/>
                <a:ea typeface="宋体" panose="02010600030101010101" pitchFamily="2" charset="-122"/>
              </a:rPr>
              <a:t>CF=3cm</a:t>
            </a:r>
            <a:r>
              <a:rPr lang="zh-CN" altLang="en-US" sz="3200" b="1" dirty="0">
                <a:latin typeface="Comic Sans MS" panose="030F0702030302020204" pitchFamily="66" charset="0"/>
                <a:ea typeface="宋体" panose="02010600030101010101" pitchFamily="2" charset="-122"/>
              </a:rPr>
              <a:t>，</a:t>
            </a:r>
            <a:endParaRPr lang="zh-CN" altLang="en-US" sz="3200" b="1" dirty="0">
              <a:latin typeface="Comic Sans MS" panose="030F0702030302020204" pitchFamily="66" charset="0"/>
              <a:ea typeface="宋体" panose="02010600030101010101" pitchFamily="2" charset="-122"/>
            </a:endParaRPr>
          </a:p>
          <a:p>
            <a:r>
              <a:rPr lang="zh-CN" altLang="en-US" sz="3200" b="1" dirty="0">
                <a:latin typeface="Comic Sans MS" panose="030F0702030302020204" pitchFamily="66" charset="0"/>
                <a:ea typeface="宋体" panose="02010600030101010101" pitchFamily="2" charset="-122"/>
              </a:rPr>
              <a:t>则</a:t>
            </a:r>
            <a:r>
              <a:rPr lang="en-US" altLang="zh-CN" sz="3200" b="1" dirty="0">
                <a:latin typeface="Comic Sans MS" panose="030F0702030302020204" pitchFamily="66" charset="0"/>
                <a:ea typeface="宋体" panose="02010600030101010101" pitchFamily="2" charset="-122"/>
              </a:rPr>
              <a:t>BE=</a:t>
            </a:r>
            <a:r>
              <a:rPr lang="en-US" altLang="zh-CN" sz="3200" b="1" u="sng"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cm</a:t>
            </a:r>
            <a:r>
              <a:rPr lang="zh-CN" altLang="en-US" sz="3200" b="1" dirty="0">
                <a:latin typeface="Comic Sans MS" panose="030F0702030302020204" pitchFamily="66" charset="0"/>
                <a:ea typeface="宋体" panose="02010600030101010101" pitchFamily="2" charset="-122"/>
              </a:rPr>
              <a:t>，</a:t>
            </a:r>
            <a:r>
              <a:rPr lang="en-US" altLang="zh-CN" sz="3200" b="1" dirty="0">
                <a:latin typeface="Comic Sans MS" panose="030F0702030302020204" pitchFamily="66" charset="0"/>
                <a:ea typeface="宋体" panose="02010600030101010101" pitchFamily="2" charset="-122"/>
              </a:rPr>
              <a:t>CE=</a:t>
            </a:r>
            <a:r>
              <a:rPr lang="en-US" altLang="zh-CN" sz="3200" b="1" u="sng"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cm</a:t>
            </a:r>
            <a:r>
              <a:rPr lang="zh-CN" altLang="en-US" sz="3200" b="1" dirty="0">
                <a:latin typeface="Comic Sans MS" panose="030F0702030302020204" pitchFamily="66" charset="0"/>
                <a:ea typeface="宋体" panose="02010600030101010101" pitchFamily="2" charset="-122"/>
              </a:rPr>
              <a:t>，</a:t>
            </a:r>
            <a:r>
              <a:rPr lang="en-US" altLang="zh-CN" sz="3200" b="1" dirty="0">
                <a:latin typeface="Comic Sans MS" panose="030F0702030302020204" pitchFamily="66" charset="0"/>
                <a:ea typeface="宋体" panose="02010600030101010101" pitchFamily="2" charset="-122"/>
              </a:rPr>
              <a:t>EF=</a:t>
            </a:r>
            <a:r>
              <a:rPr lang="en-US" altLang="zh-CN" sz="3200" b="1" u="sng"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cm.</a:t>
            </a:r>
            <a:endParaRPr lang="en-US" altLang="zh-CN" sz="3200" b="1" dirty="0">
              <a:latin typeface="Comic Sans MS" panose="030F0702030302020204" pitchFamily="66" charset="0"/>
              <a:ea typeface="宋体" panose="02010600030101010101" pitchFamily="2" charset="-122"/>
            </a:endParaRPr>
          </a:p>
          <a:p>
            <a:r>
              <a:rPr lang="en-US" altLang="zh-CN" sz="3200" b="1" dirty="0">
                <a:latin typeface="Comic Sans MS" panose="030F0702030302020204" pitchFamily="66" charset="0"/>
                <a:ea typeface="宋体" panose="02010600030101010101" pitchFamily="2" charset="-122"/>
              </a:rPr>
              <a:t>4</a:t>
            </a:r>
            <a:r>
              <a:rPr lang="zh-CN" altLang="en-US" sz="3200" b="1" dirty="0">
                <a:latin typeface="Comic Sans MS" panose="030F0702030302020204" pitchFamily="66" charset="0"/>
                <a:ea typeface="宋体" panose="02010600030101010101" pitchFamily="2" charset="-122"/>
              </a:rPr>
              <a:t>）若连结</a:t>
            </a:r>
            <a:r>
              <a:rPr lang="en-US" altLang="zh-CN" sz="3200" b="1" dirty="0">
                <a:latin typeface="Comic Sans MS" panose="030F0702030302020204" pitchFamily="66" charset="0"/>
                <a:ea typeface="宋体" panose="02010600030101010101" pitchFamily="2" charset="-122"/>
              </a:rPr>
              <a:t>AD</a:t>
            </a:r>
            <a:r>
              <a:rPr lang="zh-CN" altLang="en-US" sz="3200" b="1" dirty="0">
                <a:latin typeface="Comic Sans MS" panose="030F0702030302020204" pitchFamily="66" charset="0"/>
                <a:ea typeface="宋体" panose="02010600030101010101" pitchFamily="2" charset="-122"/>
              </a:rPr>
              <a:t>，与</a:t>
            </a:r>
            <a:r>
              <a:rPr lang="en-US" altLang="zh-CN" sz="3200" b="1" dirty="0">
                <a:latin typeface="Comic Sans MS" panose="030F0702030302020204" pitchFamily="66" charset="0"/>
                <a:ea typeface="宋体" panose="02010600030101010101" pitchFamily="2" charset="-122"/>
              </a:rPr>
              <a:t>AD</a:t>
            </a:r>
            <a:r>
              <a:rPr lang="zh-CN" altLang="en-US" sz="3200" b="1" dirty="0">
                <a:latin typeface="Comic Sans MS" panose="030F0702030302020204" pitchFamily="66" charset="0"/>
                <a:ea typeface="宋体" panose="02010600030101010101" pitchFamily="2" charset="-122"/>
              </a:rPr>
              <a:t>相等的线段是：</a:t>
            </a:r>
            <a:r>
              <a:rPr lang="zh-CN" altLang="en-US" sz="3200" b="1" u="sng" dirty="0">
                <a:latin typeface="Comic Sans MS" panose="030F0702030302020204" pitchFamily="66" charset="0"/>
                <a:ea typeface="宋体" panose="02010600030101010101" pitchFamily="2" charset="-122"/>
              </a:rPr>
              <a:t>             </a:t>
            </a:r>
            <a:r>
              <a:rPr lang="zh-CN" altLang="en-US" sz="3200" b="1" dirty="0">
                <a:latin typeface="Comic Sans MS" panose="030F0702030302020204" pitchFamily="66" charset="0"/>
                <a:ea typeface="宋体" panose="02010600030101010101" pitchFamily="2" charset="-122"/>
              </a:rPr>
              <a:t> </a:t>
            </a:r>
            <a:r>
              <a:rPr lang="en-US" altLang="zh-CN" sz="3200" b="1" dirty="0">
                <a:latin typeface="Comic Sans MS" panose="030F0702030302020204" pitchFamily="66" charset="0"/>
                <a:ea typeface="宋体" panose="02010600030101010101" pitchFamily="2" charset="-122"/>
              </a:rPr>
              <a:t>.</a:t>
            </a:r>
            <a:endParaRPr lang="en-US" altLang="zh-CN" sz="3200" b="1" dirty="0">
              <a:latin typeface="Comic Sans MS" panose="030F0702030302020204" pitchFamily="66" charset="0"/>
              <a:ea typeface="宋体" panose="02010600030101010101" pitchFamily="2" charset="-122"/>
            </a:endParaRPr>
          </a:p>
        </p:txBody>
      </p:sp>
      <p:pic>
        <p:nvPicPr>
          <p:cNvPr id="33795" name="Picture 4"/>
          <p:cNvPicPr>
            <a:picLocks noChangeAspect="1"/>
          </p:cNvPicPr>
          <p:nvPr/>
        </p:nvPicPr>
        <p:blipFill>
          <a:blip r:embed="rId1"/>
          <a:stretch>
            <a:fillRect/>
          </a:stretch>
        </p:blipFill>
        <p:spPr>
          <a:xfrm>
            <a:off x="5664200" y="3860800"/>
            <a:ext cx="3887788" cy="2520950"/>
          </a:xfrm>
          <a:prstGeom prst="rect">
            <a:avLst/>
          </a:prstGeom>
          <a:noFill/>
          <a:ln w="9525">
            <a:noFill/>
          </a:ln>
        </p:spPr>
      </p:pic>
      <p:sp>
        <p:nvSpPr>
          <p:cNvPr id="2" name="文本框 1"/>
          <p:cNvSpPr txBox="1"/>
          <p:nvPr/>
        </p:nvSpPr>
        <p:spPr>
          <a:xfrm>
            <a:off x="4872038" y="1412875"/>
            <a:ext cx="2771775" cy="398780"/>
          </a:xfrm>
          <a:prstGeom prst="rect">
            <a:avLst/>
          </a:prstGeom>
          <a:noFill/>
          <a:ln w="9525">
            <a:noFill/>
          </a:ln>
        </p:spPr>
        <p:txBody>
          <a:bodyPr wrap="square" anchor="t" anchorCtr="0">
            <a:spAutoFit/>
          </a:bodyPr>
          <a:p>
            <a:r>
              <a:rPr lang="zh-CN" altLang="en-US" sz="2000" b="1">
                <a:solidFill>
                  <a:srgbClr val="FF0000"/>
                </a:solidFill>
                <a:latin typeface="Arial" panose="020B0604020202020204" pitchFamily="34" charset="0"/>
                <a:ea typeface="宋体" panose="02010600030101010101" pitchFamily="2" charset="-122"/>
              </a:rPr>
              <a:t>点</a:t>
            </a:r>
            <a:r>
              <a:rPr lang="en-US" altLang="zh-CN" sz="2000" b="1">
                <a:solidFill>
                  <a:srgbClr val="FF0000"/>
                </a:solidFill>
                <a:latin typeface="Arial" panose="020B0604020202020204" pitchFamily="34" charset="0"/>
                <a:ea typeface="宋体" panose="02010600030101010101" pitchFamily="2" charset="-122"/>
              </a:rPr>
              <a:t>B</a:t>
            </a:r>
            <a:r>
              <a:rPr lang="zh-CN" altLang="zh-CN" sz="2000" b="1">
                <a:solidFill>
                  <a:srgbClr val="FF0000"/>
                </a:solidFill>
                <a:latin typeface="Arial" panose="020B0604020202020204" pitchFamily="34" charset="0"/>
                <a:ea typeface="宋体" panose="02010600030101010101" pitchFamily="2" charset="-122"/>
              </a:rPr>
              <a:t>到</a:t>
            </a:r>
            <a:r>
              <a:rPr lang="zh-CN" altLang="en-US" sz="2000" b="1">
                <a:solidFill>
                  <a:srgbClr val="FF0000"/>
                </a:solidFill>
                <a:latin typeface="Arial" panose="020B0604020202020204" pitchFamily="34" charset="0"/>
                <a:ea typeface="宋体" panose="02010600030101010101" pitchFamily="2" charset="-122"/>
              </a:rPr>
              <a:t>点</a:t>
            </a:r>
            <a:r>
              <a:rPr lang="en-US" altLang="zh-CN" sz="2000" b="1">
                <a:solidFill>
                  <a:srgbClr val="FF0000"/>
                </a:solidFill>
                <a:latin typeface="Arial" panose="020B0604020202020204" pitchFamily="34" charset="0"/>
                <a:ea typeface="宋体" panose="02010600030101010101" pitchFamily="2" charset="-122"/>
              </a:rPr>
              <a:t>E</a:t>
            </a:r>
            <a:r>
              <a:rPr lang="zh-CN" altLang="en-US" sz="2000" b="1">
                <a:solidFill>
                  <a:srgbClr val="FF0000"/>
                </a:solidFill>
                <a:latin typeface="Arial" panose="020B0604020202020204" pitchFamily="34" charset="0"/>
                <a:ea typeface="宋体" panose="02010600030101010101" pitchFamily="2" charset="-122"/>
              </a:rPr>
              <a:t>的方向</a:t>
            </a:r>
            <a:endParaRPr lang="zh-CN" altLang="en-US" sz="2000" b="1">
              <a:solidFill>
                <a:srgbClr val="FF0000"/>
              </a:solidFill>
              <a:latin typeface="Arial" panose="020B0604020202020204" pitchFamily="34" charset="0"/>
              <a:ea typeface="宋体" panose="02010600030101010101" pitchFamily="2" charset="-122"/>
            </a:endParaRPr>
          </a:p>
        </p:txBody>
      </p:sp>
      <p:sp>
        <p:nvSpPr>
          <p:cNvPr id="3" name="文本框 2"/>
          <p:cNvSpPr txBox="1"/>
          <p:nvPr/>
        </p:nvSpPr>
        <p:spPr>
          <a:xfrm>
            <a:off x="8905875" y="1412875"/>
            <a:ext cx="1812290" cy="398780"/>
          </a:xfrm>
          <a:prstGeom prst="rect">
            <a:avLst/>
          </a:prstGeom>
          <a:noFill/>
          <a:ln w="9525">
            <a:noFill/>
          </a:ln>
        </p:spPr>
        <p:txBody>
          <a:bodyPr wrap="none" anchor="t" anchorCtr="0">
            <a:spAutoFit/>
          </a:bodyPr>
          <a:p>
            <a:r>
              <a:rPr lang="zh-CN" altLang="en-US" sz="2000" b="1">
                <a:solidFill>
                  <a:srgbClr val="FF0000"/>
                </a:solidFill>
                <a:latin typeface="Arial" panose="020B0604020202020204" pitchFamily="34" charset="0"/>
                <a:ea typeface="宋体" panose="02010600030101010101" pitchFamily="2" charset="-122"/>
              </a:rPr>
              <a:t>线段</a:t>
            </a:r>
            <a:r>
              <a:rPr lang="en-US" altLang="zh-CN" sz="2000" b="1">
                <a:solidFill>
                  <a:srgbClr val="FF0000"/>
                </a:solidFill>
                <a:latin typeface="Arial" panose="020B0604020202020204" pitchFamily="34" charset="0"/>
                <a:ea typeface="宋体" panose="02010600030101010101" pitchFamily="2" charset="-122"/>
              </a:rPr>
              <a:t>BE</a:t>
            </a:r>
            <a:r>
              <a:rPr lang="zh-CN" altLang="en-US" sz="2000" b="1">
                <a:solidFill>
                  <a:srgbClr val="FF0000"/>
                </a:solidFill>
                <a:latin typeface="Arial" panose="020B0604020202020204" pitchFamily="34" charset="0"/>
                <a:ea typeface="宋体" panose="02010600030101010101" pitchFamily="2" charset="-122"/>
              </a:rPr>
              <a:t>的长度</a:t>
            </a:r>
            <a:endParaRPr lang="zh-CN" altLang="en-US" sz="2000" b="1">
              <a:solidFill>
                <a:srgbClr val="FF0000"/>
              </a:solidFill>
              <a:latin typeface="Arial" panose="020B0604020202020204" pitchFamily="34" charset="0"/>
              <a:ea typeface="宋体" panose="02010600030101010101" pitchFamily="2" charset="-122"/>
            </a:endParaRPr>
          </a:p>
        </p:txBody>
      </p:sp>
      <p:sp>
        <p:nvSpPr>
          <p:cNvPr id="4" name="文本框 3"/>
          <p:cNvSpPr txBox="1"/>
          <p:nvPr/>
        </p:nvSpPr>
        <p:spPr>
          <a:xfrm>
            <a:off x="3503613" y="1773238"/>
            <a:ext cx="747395" cy="583565"/>
          </a:xfrm>
          <a:prstGeom prst="rect">
            <a:avLst/>
          </a:prstGeom>
          <a:noFill/>
          <a:ln w="9525">
            <a:noFill/>
          </a:ln>
        </p:spPr>
        <p:txBody>
          <a:bodyPr wrap="none" anchor="t" anchorCtr="0">
            <a:spAutoFit/>
          </a:bodyPr>
          <a:p>
            <a:r>
              <a:rPr lang="en-US" altLang="zh-CN" sz="3200" b="1">
                <a:solidFill>
                  <a:srgbClr val="FF0000"/>
                </a:solidFill>
                <a:latin typeface="Arial" panose="020B0604020202020204" pitchFamily="34" charset="0"/>
                <a:ea typeface="宋体" panose="02010600030101010101" pitchFamily="2" charset="-122"/>
              </a:rPr>
              <a:t>DE</a:t>
            </a:r>
            <a:endParaRPr lang="en-US" altLang="zh-CN" sz="3200" b="1">
              <a:solidFill>
                <a:srgbClr val="FF0000"/>
              </a:solidFill>
              <a:latin typeface="Arial" panose="020B0604020202020204" pitchFamily="34" charset="0"/>
              <a:ea typeface="宋体" panose="02010600030101010101" pitchFamily="2" charset="-122"/>
            </a:endParaRPr>
          </a:p>
        </p:txBody>
      </p:sp>
      <p:sp>
        <p:nvSpPr>
          <p:cNvPr id="5" name="文本框 4"/>
          <p:cNvSpPr txBox="1"/>
          <p:nvPr/>
        </p:nvSpPr>
        <p:spPr>
          <a:xfrm>
            <a:off x="5519738" y="1773238"/>
            <a:ext cx="769620" cy="583565"/>
          </a:xfrm>
          <a:prstGeom prst="rect">
            <a:avLst/>
          </a:prstGeom>
          <a:noFill/>
          <a:ln w="9525">
            <a:noFill/>
          </a:ln>
        </p:spPr>
        <p:txBody>
          <a:bodyPr wrap="none" anchor="t" anchorCtr="0">
            <a:spAutoFit/>
          </a:bodyPr>
          <a:p>
            <a:r>
              <a:rPr lang="en-US" altLang="zh-CN" sz="3200" b="1">
                <a:solidFill>
                  <a:srgbClr val="FF0000"/>
                </a:solidFill>
                <a:latin typeface="Arial" panose="020B0604020202020204" pitchFamily="34" charset="0"/>
                <a:ea typeface="宋体" panose="02010600030101010101" pitchFamily="2" charset="-122"/>
              </a:rPr>
              <a:t>AC</a:t>
            </a:r>
            <a:endParaRPr lang="en-US" altLang="zh-CN" sz="3200" b="1">
              <a:solidFill>
                <a:srgbClr val="FF0000"/>
              </a:solidFill>
              <a:latin typeface="Arial" panose="020B0604020202020204" pitchFamily="34" charset="0"/>
              <a:ea typeface="宋体" panose="02010600030101010101" pitchFamily="2" charset="-122"/>
            </a:endParaRPr>
          </a:p>
        </p:txBody>
      </p:sp>
      <p:sp>
        <p:nvSpPr>
          <p:cNvPr id="6" name="文本框 5"/>
          <p:cNvSpPr txBox="1"/>
          <p:nvPr/>
        </p:nvSpPr>
        <p:spPr>
          <a:xfrm>
            <a:off x="6745288" y="1773238"/>
            <a:ext cx="724535" cy="583565"/>
          </a:xfrm>
          <a:prstGeom prst="rect">
            <a:avLst/>
          </a:prstGeom>
          <a:noFill/>
          <a:ln w="9525">
            <a:noFill/>
          </a:ln>
        </p:spPr>
        <p:txBody>
          <a:bodyPr wrap="none" anchor="t" anchorCtr="0">
            <a:spAutoFit/>
          </a:bodyPr>
          <a:p>
            <a:r>
              <a:rPr lang="en-US" altLang="zh-CN" sz="3200" b="1">
                <a:solidFill>
                  <a:srgbClr val="FF0000"/>
                </a:solidFill>
                <a:latin typeface="Arial" panose="020B0604020202020204" pitchFamily="34" charset="0"/>
                <a:ea typeface="宋体" panose="02010600030101010101" pitchFamily="2" charset="-122"/>
              </a:rPr>
              <a:t>DF</a:t>
            </a:r>
            <a:endParaRPr lang="en-US" altLang="zh-CN" sz="3200" b="1">
              <a:solidFill>
                <a:srgbClr val="FF0000"/>
              </a:solidFill>
              <a:latin typeface="Arial" panose="020B0604020202020204" pitchFamily="34" charset="0"/>
              <a:ea typeface="宋体" panose="02010600030101010101" pitchFamily="2" charset="-122"/>
            </a:endParaRPr>
          </a:p>
        </p:txBody>
      </p:sp>
      <p:sp>
        <p:nvSpPr>
          <p:cNvPr id="7" name="文本框 6"/>
          <p:cNvSpPr txBox="1"/>
          <p:nvPr/>
        </p:nvSpPr>
        <p:spPr>
          <a:xfrm>
            <a:off x="3187700" y="2743200"/>
            <a:ext cx="330200" cy="645160"/>
          </a:xfrm>
          <a:prstGeom prst="rect">
            <a:avLst/>
          </a:prstGeom>
          <a:noFill/>
          <a:ln w="9525">
            <a:noFill/>
          </a:ln>
        </p:spPr>
        <p:txBody>
          <a:bodyPr wrap="square" anchor="t" anchorCtr="0">
            <a:spAutoFit/>
          </a:bodyPr>
          <a:p>
            <a:r>
              <a:rPr lang="en-US" altLang="zh-CN" sz="3600" b="1">
                <a:solidFill>
                  <a:srgbClr val="FF0000"/>
                </a:solidFill>
                <a:latin typeface="Arial" panose="020B0604020202020204" pitchFamily="34" charset="0"/>
                <a:ea typeface="宋体" panose="02010600030101010101" pitchFamily="2" charset="-122"/>
              </a:rPr>
              <a:t>3</a:t>
            </a:r>
            <a:endParaRPr lang="en-US" altLang="zh-CN" sz="3600" b="1">
              <a:solidFill>
                <a:srgbClr val="FF0000"/>
              </a:solidFill>
              <a:latin typeface="Arial" panose="020B0604020202020204" pitchFamily="34" charset="0"/>
              <a:ea typeface="宋体" panose="02010600030101010101" pitchFamily="2" charset="-122"/>
            </a:endParaRPr>
          </a:p>
        </p:txBody>
      </p:sp>
      <p:sp>
        <p:nvSpPr>
          <p:cNvPr id="8" name="文本框 7"/>
          <p:cNvSpPr txBox="1"/>
          <p:nvPr/>
        </p:nvSpPr>
        <p:spPr>
          <a:xfrm>
            <a:off x="5822950" y="2698750"/>
            <a:ext cx="436880" cy="645160"/>
          </a:xfrm>
          <a:prstGeom prst="rect">
            <a:avLst/>
          </a:prstGeom>
          <a:noFill/>
          <a:ln w="9525">
            <a:noFill/>
          </a:ln>
        </p:spPr>
        <p:txBody>
          <a:bodyPr wrap="none" anchor="t" anchorCtr="0">
            <a:spAutoFit/>
          </a:bodyPr>
          <a:p>
            <a:r>
              <a:rPr lang="en-US" altLang="zh-CN" sz="3600" b="1">
                <a:solidFill>
                  <a:srgbClr val="FF0000"/>
                </a:solidFill>
                <a:latin typeface="Arial" panose="020B0604020202020204" pitchFamily="34" charset="0"/>
                <a:ea typeface="宋体" panose="02010600030101010101" pitchFamily="2" charset="-122"/>
              </a:rPr>
              <a:t>2</a:t>
            </a:r>
            <a:endParaRPr lang="en-US" altLang="zh-CN" sz="3600" b="1">
              <a:solidFill>
                <a:srgbClr val="FF0000"/>
              </a:solidFill>
              <a:latin typeface="Arial" panose="020B0604020202020204" pitchFamily="34" charset="0"/>
              <a:ea typeface="宋体" panose="02010600030101010101" pitchFamily="2" charset="-122"/>
            </a:endParaRPr>
          </a:p>
        </p:txBody>
      </p:sp>
      <p:sp>
        <p:nvSpPr>
          <p:cNvPr id="9" name="文本框 8"/>
          <p:cNvSpPr txBox="1"/>
          <p:nvPr/>
        </p:nvSpPr>
        <p:spPr>
          <a:xfrm>
            <a:off x="8162925" y="2686050"/>
            <a:ext cx="436880" cy="645160"/>
          </a:xfrm>
          <a:prstGeom prst="rect">
            <a:avLst/>
          </a:prstGeom>
          <a:noFill/>
          <a:ln w="9525">
            <a:noFill/>
          </a:ln>
        </p:spPr>
        <p:txBody>
          <a:bodyPr wrap="none" anchor="t" anchorCtr="0">
            <a:spAutoFit/>
          </a:bodyPr>
          <a:p>
            <a:r>
              <a:rPr lang="en-US" altLang="zh-CN" sz="3600" b="1">
                <a:solidFill>
                  <a:srgbClr val="FF0000"/>
                </a:solidFill>
                <a:latin typeface="Arial" panose="020B0604020202020204" pitchFamily="34" charset="0"/>
                <a:ea typeface="宋体" panose="02010600030101010101" pitchFamily="2" charset="-122"/>
              </a:rPr>
              <a:t>5</a:t>
            </a:r>
            <a:endParaRPr lang="en-US" altLang="zh-CN" sz="3600" b="1">
              <a:solidFill>
                <a:srgbClr val="FF0000"/>
              </a:solidFill>
              <a:latin typeface="Arial" panose="020B0604020202020204" pitchFamily="34" charset="0"/>
              <a:ea typeface="宋体" panose="02010600030101010101" pitchFamily="2" charset="-122"/>
            </a:endParaRPr>
          </a:p>
        </p:txBody>
      </p:sp>
      <p:sp>
        <p:nvSpPr>
          <p:cNvPr id="10" name="文本框 9"/>
          <p:cNvSpPr txBox="1"/>
          <p:nvPr/>
        </p:nvSpPr>
        <p:spPr>
          <a:xfrm>
            <a:off x="2749550" y="3695700"/>
            <a:ext cx="1628140" cy="583565"/>
          </a:xfrm>
          <a:prstGeom prst="rect">
            <a:avLst/>
          </a:prstGeom>
          <a:noFill/>
          <a:ln w="9525">
            <a:noFill/>
          </a:ln>
        </p:spPr>
        <p:txBody>
          <a:bodyPr wrap="none" anchor="t" anchorCtr="0">
            <a:spAutoFit/>
          </a:bodyPr>
          <a:p>
            <a:r>
              <a:rPr lang="en-US" altLang="zh-CN" sz="3200" b="1">
                <a:solidFill>
                  <a:srgbClr val="FF0000"/>
                </a:solidFill>
                <a:latin typeface="Arial" panose="020B0604020202020204" pitchFamily="34" charset="0"/>
                <a:ea typeface="宋体" panose="02010600030101010101" pitchFamily="2" charset="-122"/>
              </a:rPr>
              <a:t>BE   CF</a:t>
            </a:r>
            <a:endParaRPr lang="en-US" altLang="zh-CN" sz="3200" b="1">
              <a:solidFill>
                <a:srgbClr val="FF0000"/>
              </a:solidFill>
              <a:latin typeface="Arial" panose="020B0604020202020204" pitchFamily="34" charset="0"/>
              <a:ea typeface="宋体" panose="02010600030101010101" pitchFamily="2"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charRg st="0" end="9"/>
                                            </p:txEl>
                                          </p:spTgt>
                                        </p:tgtEl>
                                        <p:attrNameLst>
                                          <p:attrName>style.visibility</p:attrName>
                                        </p:attrNameLst>
                                      </p:cBhvr>
                                      <p:to>
                                        <p:strVal val="visible"/>
                                      </p:to>
                                    </p:set>
                                    <p:anim calcmode="lin" valueType="num">
                                      <p:cBhvr>
                                        <p:cTn id="7" dur="500"/>
                                        <p:tgtEl>
                                          <p:spTgt spid="2">
                                            <p:txEl>
                                              <p:charRg st="0" end="9"/>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charRg st="0" end="9"/>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charRg st="0" end="8"/>
                                            </p:txEl>
                                          </p:spTgt>
                                        </p:tgtEl>
                                        <p:attrNameLst>
                                          <p:attrName>style.visibility</p:attrName>
                                        </p:attrNameLst>
                                      </p:cBhvr>
                                      <p:to>
                                        <p:strVal val="visible"/>
                                      </p:to>
                                    </p:set>
                                    <p:anim calcmode="lin" valueType="num">
                                      <p:cBhvr>
                                        <p:cTn id="13" dur="500"/>
                                        <p:tgtEl>
                                          <p:spTgt spid="3">
                                            <p:txEl>
                                              <p:charRg st="0" end="8"/>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charRg st="0" end="8"/>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6">
                                            <p:txEl>
                                              <p:charRg st="0" end="3"/>
                                            </p:txEl>
                                          </p:spTgt>
                                        </p:tgtEl>
                                        <p:attrNameLst>
                                          <p:attrName>style.visibility</p:attrName>
                                        </p:attrNameLst>
                                      </p:cBhvr>
                                      <p:to>
                                        <p:strVal val="visible"/>
                                      </p:to>
                                    </p:set>
                                    <p:animEffect transition="in" filter="randombar(horizontal)">
                                      <p:cBhvr>
                                        <p:cTn id="30" dur="500"/>
                                        <p:tgtEl>
                                          <p:spTgt spid="6">
                                            <p:txEl>
                                              <p:charRg st="0"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p:tgtEl>
                                          <p:spTgt spid="7"/>
                                        </p:tgtEl>
                                        <p:attrNameLst>
                                          <p:attrName>ppt_y</p:attrName>
                                        </p:attrNameLst>
                                      </p:cBhvr>
                                      <p:tavLst>
                                        <p:tav tm="0">
                                          <p:val>
                                            <p:strVal val="#ppt_y+#ppt_h*1.125000"/>
                                          </p:val>
                                        </p:tav>
                                        <p:tav tm="100000">
                                          <p:val>
                                            <p:strVal val="#ppt_y"/>
                                          </p:val>
                                        </p:tav>
                                      </p:tavLst>
                                    </p:anim>
                                    <p:animEffect transition="in" filter="wipe(up)">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8">
                                            <p:txEl>
                                              <p:charRg st="0" end="2"/>
                                            </p:txEl>
                                          </p:spTgt>
                                        </p:tgtEl>
                                        <p:attrNameLst>
                                          <p:attrName>style.visibility</p:attrName>
                                        </p:attrNameLst>
                                      </p:cBhvr>
                                      <p:to>
                                        <p:strVal val="visible"/>
                                      </p:to>
                                    </p:set>
                                    <p:anim calcmode="lin" valueType="num">
                                      <p:cBhvr>
                                        <p:cTn id="41" dur="500"/>
                                        <p:tgtEl>
                                          <p:spTgt spid="8">
                                            <p:txEl>
                                              <p:charRg st="0" end="2"/>
                                            </p:txEl>
                                          </p:spTgt>
                                        </p:tgtEl>
                                        <p:attrNameLst>
                                          <p:attrName>ppt_y</p:attrName>
                                        </p:attrNameLst>
                                      </p:cBhvr>
                                      <p:tavLst>
                                        <p:tav tm="0">
                                          <p:val>
                                            <p:strVal val="#ppt_y+#ppt_h*1.125000"/>
                                          </p:val>
                                        </p:tav>
                                        <p:tav tm="100000">
                                          <p:val>
                                            <p:strVal val="#ppt_y"/>
                                          </p:val>
                                        </p:tav>
                                      </p:tavLst>
                                    </p:anim>
                                    <p:animEffect transition="in" filter="wipe(up)">
                                      <p:cBhvr>
                                        <p:cTn id="42" dur="500"/>
                                        <p:tgtEl>
                                          <p:spTgt spid="8">
                                            <p:txEl>
                                              <p:charRg st="0"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9">
                                            <p:txEl>
                                              <p:charRg st="0" end="2"/>
                                            </p:txEl>
                                          </p:spTgt>
                                        </p:tgtEl>
                                        <p:attrNameLst>
                                          <p:attrName>style.visibility</p:attrName>
                                        </p:attrNameLst>
                                      </p:cBhvr>
                                      <p:to>
                                        <p:strVal val="visible"/>
                                      </p:to>
                                    </p:set>
                                    <p:anim calcmode="lin" valueType="num">
                                      <p:cBhvr>
                                        <p:cTn id="47" dur="500"/>
                                        <p:tgtEl>
                                          <p:spTgt spid="9">
                                            <p:txEl>
                                              <p:charRg st="0" end="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9">
                                            <p:txEl>
                                              <p:charRg st="0"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0" presetClass="entr" presetSubtype="0" fill="hold" nodeType="clickEffect">
                                  <p:stCondLst>
                                    <p:cond delay="0"/>
                                  </p:stCondLst>
                                  <p:childTnLst>
                                    <p:set>
                                      <p:cBhvr>
                                        <p:cTn id="52" dur="1" fill="hold">
                                          <p:stCondLst>
                                            <p:cond delay="0"/>
                                          </p:stCondLst>
                                        </p:cTn>
                                        <p:tgtEl>
                                          <p:spTgt spid="10">
                                            <p:txEl>
                                              <p:charRg st="0" end="8"/>
                                            </p:txEl>
                                          </p:spTgt>
                                        </p:tgtEl>
                                        <p:attrNameLst>
                                          <p:attrName>style.visibility</p:attrName>
                                        </p:attrNameLst>
                                      </p:cBhvr>
                                      <p:to>
                                        <p:strVal val="visible"/>
                                      </p:to>
                                    </p:set>
                                    <p:animEffect transition="in" filter="wedge">
                                      <p:cBhvr>
                                        <p:cTn id="53" dur="2000"/>
                                        <p:tgtEl>
                                          <p:spTgt spid="10">
                                            <p:txEl>
                                              <p:charRg st="0"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46917" y="95536"/>
            <a:ext cx="2237222" cy="461665"/>
          </a:xfrm>
          <a:prstGeom prst="rect">
            <a:avLst/>
          </a:prstGeom>
        </p:spPr>
        <p:txBody>
          <a:bodyPr wrap="square">
            <a:spAutoFit/>
          </a:bodyPr>
          <a:lstStyle/>
          <a:p>
            <a:pPr algn="ctr"/>
            <a:r>
              <a:rPr lang="zh-CN" altLang="en-US" sz="2400" b="1"/>
              <a:t>当堂检测</a:t>
            </a:r>
            <a:endParaRPr lang="en-US" altLang="zh-CN" sz="2400" b="1"/>
          </a:p>
        </p:txBody>
      </p:sp>
      <p:sp>
        <p:nvSpPr>
          <p:cNvPr id="25612" name="文本框 82958"/>
          <p:cNvSpPr txBox="1"/>
          <p:nvPr/>
        </p:nvSpPr>
        <p:spPr>
          <a:xfrm>
            <a:off x="2257425" y="606425"/>
            <a:ext cx="184150" cy="366713"/>
          </a:xfrm>
          <a:prstGeom prst="rect">
            <a:avLst/>
          </a:prstGeom>
          <a:noFill/>
          <a:ln w="9525">
            <a:noFill/>
          </a:ln>
        </p:spPr>
        <p:txBody>
          <a:bodyPr wrap="none" anchor="t">
            <a:spAutoFit/>
          </a:bodyPr>
          <a:lstStyle/>
          <a:p>
            <a:pPr eaLnBrk="0" hangingPunct="0"/>
            <a:endParaRPr lang="zh-CN" altLang="en-US">
              <a:latin typeface="Arial" panose="020B0604020202020204" pitchFamily="34" charset="0"/>
              <a:ea typeface="宋体" panose="02010600030101010101" pitchFamily="2" charset="-122"/>
            </a:endParaRPr>
          </a:p>
        </p:txBody>
      </p:sp>
      <p:sp>
        <p:nvSpPr>
          <p:cNvPr id="11" name="文本框 10"/>
          <p:cNvSpPr txBox="1"/>
          <p:nvPr>
            <p:custDataLst>
              <p:tags r:id="rId1"/>
            </p:custDataLst>
          </p:nvPr>
        </p:nvSpPr>
        <p:spPr>
          <a:xfrm>
            <a:off x="121920" y="1416050"/>
            <a:ext cx="10226675" cy="2030095"/>
          </a:xfrm>
          <a:prstGeom prst="rect">
            <a:avLst/>
          </a:prstGeom>
          <a:noFill/>
          <a:ln w="9525">
            <a:noFill/>
          </a:ln>
        </p:spPr>
        <p:txBody>
          <a:bodyPr wrap="square">
            <a:spAutoFit/>
          </a:bodyPr>
          <a:p>
            <a:pPr>
              <a:lnSpc>
                <a:spcPct val="150000"/>
              </a:lnSpc>
            </a:pPr>
            <a:r>
              <a:rPr lang="en-US"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3.</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如图</a:t>
            </a:r>
            <a:r>
              <a:rPr lang="zh-CN"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将△</a:t>
            </a:r>
            <a:r>
              <a:rPr sz="2800" i="1">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ABC</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沿</a:t>
            </a:r>
            <a:r>
              <a:rPr sz="2800" i="1">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BC</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方向平移2cm得到△</a:t>
            </a:r>
            <a:r>
              <a:rPr sz="2800" i="1">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DEF</a:t>
            </a:r>
            <a:r>
              <a:rPr lang="zh-CN"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若△</a:t>
            </a:r>
            <a:r>
              <a:rPr sz="2800" i="1">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ABC</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的周长为16cm</a:t>
            </a:r>
            <a:r>
              <a:rPr lang="zh-CN"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则四边形</a:t>
            </a:r>
            <a:r>
              <a:rPr sz="2800" i="1">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ABFD</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的周长为(　    　)</a:t>
            </a:r>
            <a:endPar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endParaRPr>
          </a:p>
          <a:p>
            <a:pPr>
              <a:lnSpc>
                <a:spcPct val="150000"/>
              </a:lnSpc>
            </a:pP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A</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a:t>
            </a:r>
            <a:r>
              <a:rPr lang="en-US"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 </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16 cm  B</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a:t>
            </a:r>
            <a:r>
              <a:rPr lang="en-US"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 </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18 cm   C</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a:t>
            </a:r>
            <a:r>
              <a:rPr lang="en-US"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 </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20 cm	D</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a:t>
            </a:r>
            <a:r>
              <a:rPr lang="en-US"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sym typeface="+mn-ea"/>
              </a:rPr>
              <a:t> </a:t>
            </a:r>
            <a:r>
              <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rPr>
              <a:t>22 cm</a:t>
            </a:r>
            <a:endParaRPr sz="2800">
              <a:solidFill>
                <a:schemeClr val="tx1"/>
              </a:solidFill>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2291" name="H18XCZTBLA7XHSSX80.eps"/>
          <p:cNvPicPr>
            <a:picLocks noChangeAspect="1" noChangeArrowheads="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bwMode="auto">
          <a:xfrm>
            <a:off x="8379460" y="2814955"/>
            <a:ext cx="2715260" cy="148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custDataLst>
              <p:tags r:id="rId4"/>
            </p:custDataLst>
          </p:nvPr>
        </p:nvSpPr>
        <p:spPr>
          <a:xfrm>
            <a:off x="6096303" y="2306337"/>
            <a:ext cx="627902" cy="607695"/>
          </a:xfrm>
          <a:prstGeom prst="rect">
            <a:avLst/>
          </a:prstGeom>
          <a:noFill/>
          <a:ln w="9525">
            <a:noFill/>
          </a:ln>
        </p:spPr>
        <p:txBody>
          <a:bodyPr wrap="square">
            <a:spAutoFit/>
          </a:bodyPr>
          <a:lstStyle>
            <a:defPPr>
              <a:defRPr lang="zh-CN"/>
            </a:defPPr>
            <a:lvl1pPr algn="ctr">
              <a:lnSpc>
                <a:spcPct val="120000"/>
              </a:lnSpc>
              <a:defRPr sz="2800" b="1">
                <a:solidFill>
                  <a:srgbClr val="FF0000"/>
                </a:solidFill>
                <a:latin typeface="Times New Roman" panose="02020603050405020304" pitchFamily="18" charset="0"/>
                <a:ea typeface="微软雅黑" panose="020B0503020204020204" charset="-122"/>
              </a:defRPr>
            </a:lvl1pPr>
            <a:lvl2pPr>
              <a:defRPr sz="1800">
                <a:latin typeface="+mn-lt"/>
                <a:ea typeface="+mn-ea"/>
              </a:defRPr>
            </a:lvl2pPr>
            <a:lvl3pPr>
              <a:defRPr sz="1800">
                <a:latin typeface="+mn-lt"/>
                <a:ea typeface="+mn-ea"/>
              </a:defRPr>
            </a:lvl3pPr>
            <a:lvl4pPr>
              <a:defRPr sz="1800">
                <a:latin typeface="+mn-lt"/>
                <a:ea typeface="+mn-ea"/>
              </a:defRPr>
            </a:lvl4pPr>
            <a:lvl5pPr>
              <a:defRPr sz="1800">
                <a:latin typeface="+mn-lt"/>
                <a:ea typeface="+mn-ea"/>
              </a:defRPr>
            </a:lvl5pPr>
            <a:lvl6pPr>
              <a:defRPr sz="1800">
                <a:latin typeface="+mn-lt"/>
                <a:ea typeface="+mn-ea"/>
              </a:defRPr>
            </a:lvl6pPr>
            <a:lvl7pPr>
              <a:defRPr sz="1800">
                <a:latin typeface="+mn-lt"/>
                <a:ea typeface="+mn-ea"/>
              </a:defRPr>
            </a:lvl7pPr>
            <a:lvl8pPr>
              <a:defRPr sz="1800">
                <a:latin typeface="+mn-lt"/>
                <a:ea typeface="+mn-ea"/>
              </a:defRPr>
            </a:lvl8pPr>
            <a:lvl9pPr>
              <a:defRPr sz="1800">
                <a:latin typeface="+mn-lt"/>
                <a:ea typeface="+mn-ea"/>
              </a:defRPr>
            </a:lvl9pPr>
          </a:lstStyle>
          <a:p>
            <a:r>
              <a:rPr lang="en-US" altLang="zh-CN" b="0">
                <a:ea typeface="宋体" panose="02010600030101010101" pitchFamily="2" charset="-122"/>
                <a:cs typeface="Times New Roman" panose="02020603050405020304" pitchFamily="18" charset="0"/>
              </a:rPr>
              <a:t>C</a:t>
            </a:r>
            <a:endParaRPr lang="en-US" altLang="zh-CN" b="0">
              <a:ea typeface="宋体" panose="02010600030101010101" pitchFamily="2" charset="-122"/>
              <a:cs typeface="Times New Roman" panose="02020603050405020304" pitchFamily="18" charset="0"/>
            </a:endParaRPr>
          </a:p>
        </p:txBody>
      </p:sp>
      <p:sp>
        <p:nvSpPr>
          <p:cNvPr id="4" name="文本框 3"/>
          <p:cNvSpPr txBox="1"/>
          <p:nvPr/>
        </p:nvSpPr>
        <p:spPr>
          <a:xfrm>
            <a:off x="121920" y="4499610"/>
            <a:ext cx="11869420" cy="521970"/>
          </a:xfrm>
          <a:prstGeom prst="rect">
            <a:avLst/>
          </a:prstGeom>
          <a:noFill/>
        </p:spPr>
        <p:txBody>
          <a:bodyPr wrap="square" rtlCol="0" anchor="t">
            <a:spAutoFit/>
          </a:bodyPr>
          <a:p>
            <a:r>
              <a:rPr lang="en-US" altLang="zh-CN" sz="2800">
                <a:solidFill>
                  <a:srgbClr val="000000">
                    <a:alpha val="100000"/>
                  </a:srgbClr>
                </a:solidFill>
                <a:latin typeface="Times New Roman" panose="02020603050405020304" pitchFamily="18" charset="0"/>
                <a:ea typeface="华文中宋" panose="02010600040101010101" charset="-122"/>
                <a:cs typeface="Times New Roman" panose="02020603050405020304" pitchFamily="18" charset="0"/>
                <a:sym typeface="+mn-ea"/>
              </a:rPr>
              <a:t>4.</a:t>
            </a:r>
            <a:r>
              <a:rPr lang="zh-CN" altLang="en-US" sz="2800">
                <a:solidFill>
                  <a:srgbClr val="000000">
                    <a:alpha val="100000"/>
                  </a:srgbClr>
                </a:solidFill>
                <a:latin typeface="Times New Roman" panose="02020603050405020304" pitchFamily="18" charset="0"/>
                <a:ea typeface="华文中宋" panose="02010600040101010101" charset="-122"/>
                <a:cs typeface="Times New Roman" panose="02020603050405020304" pitchFamily="18" charset="0"/>
                <a:sym typeface="+mn-ea"/>
              </a:rPr>
              <a:t>如图，经过平移，</a:t>
            </a:r>
            <a:r>
              <a:rPr lang="zh-CN" altLang="en-US" sz="2800" b="1">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i="1">
                <a:latin typeface="Times New Roman" panose="02020603050405020304" pitchFamily="18" charset="0"/>
                <a:ea typeface="黑体" panose="02010609060101010101" pitchFamily="49" charset="-122"/>
                <a:cs typeface="Times New Roman" panose="02020603050405020304" pitchFamily="18" charset="0"/>
                <a:sym typeface="+mn-ea"/>
              </a:rPr>
              <a:t>ABC</a:t>
            </a:r>
            <a:r>
              <a:rPr lang="zh-CN" altLang="en-US" sz="2800">
                <a:solidFill>
                  <a:srgbClr val="000000">
                    <a:alpha val="100000"/>
                  </a:srgbClr>
                </a:solidFill>
                <a:latin typeface="Times New Roman" panose="02020603050405020304" pitchFamily="18" charset="0"/>
                <a:ea typeface="华文中宋" panose="02010600040101010101" charset="-122"/>
                <a:cs typeface="Times New Roman" panose="02020603050405020304" pitchFamily="18" charset="0"/>
                <a:sym typeface="+mn-ea"/>
              </a:rPr>
              <a:t>的顶点A移到了点D，作出平移后的</a:t>
            </a:r>
            <a:r>
              <a:rPr lang="zh-CN" altLang="en-US" sz="2800">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a:latin typeface="Times New Roman" panose="02020603050405020304" pitchFamily="18" charset="0"/>
                <a:ea typeface="黑体" panose="02010609060101010101" pitchFamily="49" charset="-122"/>
                <a:cs typeface="Times New Roman" panose="02020603050405020304" pitchFamily="18" charset="0"/>
                <a:sym typeface="+mn-ea"/>
              </a:rPr>
              <a:t>DEF</a:t>
            </a:r>
            <a:endParaRPr lang="en-US" altLang="zh-CN" sz="2800">
              <a:latin typeface="Times New Roman" panose="02020603050405020304" pitchFamily="18" charset="0"/>
              <a:ea typeface="黑体" panose="02010609060101010101" pitchFamily="49" charset="-122"/>
              <a:cs typeface="Times New Roman" panose="02020603050405020304" pitchFamily="18" charset="0"/>
              <a:sym typeface="+mn-ea"/>
            </a:endParaRPr>
          </a:p>
        </p:txBody>
      </p:sp>
      <p:pic>
        <p:nvPicPr>
          <p:cNvPr id="5" name="图片 4"/>
          <p:cNvPicPr>
            <a:picLocks noChangeAspect="1"/>
          </p:cNvPicPr>
          <p:nvPr>
            <p:custDataLst>
              <p:tags r:id="rId5"/>
            </p:custDataLst>
          </p:nvPr>
        </p:nvPicPr>
        <p:blipFill>
          <a:blip r:embed="rId6"/>
          <a:stretch>
            <a:fillRect/>
          </a:stretch>
        </p:blipFill>
        <p:spPr>
          <a:xfrm>
            <a:off x="3055620" y="4898390"/>
            <a:ext cx="3312795" cy="193103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8" name="Text Box 9"/>
          <p:cNvSpPr txBox="1"/>
          <p:nvPr/>
        </p:nvSpPr>
        <p:spPr>
          <a:xfrm>
            <a:off x="8696325" y="211138"/>
            <a:ext cx="549275" cy="3352800"/>
          </a:xfrm>
          <a:prstGeom prst="rect">
            <a:avLst/>
          </a:prstGeom>
          <a:noFill/>
          <a:ln w="9525">
            <a:noFill/>
          </a:ln>
        </p:spPr>
        <p:txBody>
          <a:bodyPr vert="eaVert">
            <a:spAutoFit/>
          </a:bodyPr>
          <a:lstStyle/>
          <a:p>
            <a:pPr defTabSz="914400" eaLnBrk="1" hangingPunct="1">
              <a:spcBef>
                <a:spcPct val="50000"/>
              </a:spcBef>
            </a:pPr>
            <a:endParaRPr lang="zh-CN" altLang="zh-CN" sz="2400">
              <a:latin typeface="Tahoma" panose="020B0604030504040204" pitchFamily="34" charset="0"/>
            </a:endParaRPr>
          </a:p>
        </p:txBody>
      </p:sp>
      <p:cxnSp>
        <p:nvCxnSpPr>
          <p:cNvPr id="6153" name="直接箭头连接符 8"/>
          <p:cNvCxnSpPr/>
          <p:nvPr>
            <p:custDataLst>
              <p:tags r:id="rId1"/>
            </p:custDataLst>
          </p:nvPr>
        </p:nvCxnSpPr>
        <p:spPr>
          <a:xfrm flipH="1">
            <a:off x="2018983" y="4579620"/>
            <a:ext cx="0" cy="0"/>
          </a:xfrm>
          <a:prstGeom prst="straightConnector1">
            <a:avLst/>
          </a:prstGeom>
          <a:ln w="9525" cap="flat" cmpd="sng">
            <a:solidFill>
              <a:schemeClr val="tx1"/>
            </a:solidFill>
            <a:prstDash val="solid"/>
            <a:round/>
            <a:headEnd type="none" w="med" len="med"/>
            <a:tailEnd type="arrow" w="med" len="med"/>
          </a:ln>
        </p:spPr>
      </p:cxnSp>
      <p:pic>
        <p:nvPicPr>
          <p:cNvPr id="234648" name="Picture 152"/>
          <p:cNvPicPr>
            <a:picLocks noChangeAspect="1"/>
          </p:cNvPicPr>
          <p:nvPr>
            <p:custDataLst>
              <p:tags r:id="rId2"/>
            </p:custDataLst>
          </p:nvPr>
        </p:nvPicPr>
        <p:blipFill>
          <a:blip r:embed="rId3"/>
          <a:stretch>
            <a:fillRect/>
          </a:stretch>
        </p:blipFill>
        <p:spPr>
          <a:xfrm>
            <a:off x="9869170" y="5242878"/>
            <a:ext cx="1387475" cy="1484312"/>
          </a:xfrm>
          <a:prstGeom prst="rect">
            <a:avLst/>
          </a:prstGeom>
          <a:noFill/>
          <a:ln w="9525">
            <a:noFill/>
          </a:ln>
        </p:spPr>
      </p:pic>
      <p:sp>
        <p:nvSpPr>
          <p:cNvPr id="7" name="形状1"/>
          <p:cNvSpPr txBox="1"/>
          <p:nvPr>
            <p:custDataLst>
              <p:tags r:id="rId4"/>
            </p:custDataLst>
          </p:nvPr>
        </p:nvSpPr>
        <p:spPr>
          <a:xfrm>
            <a:off x="6079931" y="5037014"/>
            <a:ext cx="407987" cy="492125"/>
          </a:xfrm>
          <a:prstGeom prst="rect">
            <a:avLst/>
          </a:prstGeom>
          <a:solidFill>
            <a:srgbClr val="FFFFFF">
              <a:alpha val="0"/>
            </a:srgbClr>
          </a:solidFill>
          <a:ln w="57150">
            <a:solidFill>
              <a:srgbClr val="FFFFFF">
                <a:alpha val="0"/>
              </a:srgbClr>
            </a:solidFill>
          </a:ln>
        </p:spPr>
        <p:txBody>
          <a:bodyPr anchor="t"/>
          <a:p>
            <a:pPr marL="0" algn="l">
              <a:lnSpc>
                <a:spcPts val="3100"/>
              </a:lnSpc>
            </a:pPr>
            <a:r>
              <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rPr>
              <a:t>B</a:t>
            </a:r>
            <a:endPar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endParaRPr>
          </a:p>
        </p:txBody>
      </p:sp>
      <p:sp>
        <p:nvSpPr>
          <p:cNvPr id="8" name="形状2"/>
          <p:cNvSpPr txBox="1"/>
          <p:nvPr>
            <p:custDataLst>
              <p:tags r:id="rId5"/>
            </p:custDataLst>
          </p:nvPr>
        </p:nvSpPr>
        <p:spPr>
          <a:xfrm>
            <a:off x="8239049" y="4333678"/>
            <a:ext cx="425450" cy="492125"/>
          </a:xfrm>
          <a:prstGeom prst="rect">
            <a:avLst/>
          </a:prstGeom>
          <a:solidFill>
            <a:srgbClr val="FFFFFF">
              <a:alpha val="0"/>
            </a:srgbClr>
          </a:solidFill>
          <a:ln w="57150">
            <a:solidFill>
              <a:srgbClr val="FFFFFF">
                <a:alpha val="0"/>
              </a:srgbClr>
            </a:solidFill>
          </a:ln>
        </p:spPr>
        <p:txBody>
          <a:bodyPr anchor="t"/>
          <a:p>
            <a:pPr marL="0" algn="l">
              <a:lnSpc>
                <a:spcPts val="3100"/>
              </a:lnSpc>
            </a:pPr>
            <a:r>
              <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rPr>
              <a:t>C</a:t>
            </a:r>
            <a:endPar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endParaRPr>
          </a:p>
        </p:txBody>
      </p:sp>
      <p:sp>
        <p:nvSpPr>
          <p:cNvPr id="11" name="形状4"/>
          <p:cNvSpPr txBox="1"/>
          <p:nvPr>
            <p:custDataLst>
              <p:tags r:id="rId6"/>
            </p:custDataLst>
          </p:nvPr>
        </p:nvSpPr>
        <p:spPr>
          <a:xfrm>
            <a:off x="8825875" y="5137617"/>
            <a:ext cx="407987" cy="492125"/>
          </a:xfrm>
          <a:prstGeom prst="rect">
            <a:avLst/>
          </a:prstGeom>
          <a:solidFill>
            <a:srgbClr val="FFFFFF">
              <a:alpha val="0"/>
            </a:srgbClr>
          </a:solidFill>
          <a:ln w="57150">
            <a:solidFill>
              <a:srgbClr val="FFFFFF">
                <a:alpha val="0"/>
              </a:srgbClr>
            </a:solidFill>
          </a:ln>
        </p:spPr>
        <p:txBody>
          <a:bodyPr anchor="t"/>
          <a:p>
            <a:pPr marL="0" algn="l">
              <a:lnSpc>
                <a:spcPts val="3100"/>
              </a:lnSpc>
            </a:pPr>
            <a:r>
              <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rPr>
              <a:t>E</a:t>
            </a:r>
            <a:endPar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endParaRPr>
          </a:p>
        </p:txBody>
      </p:sp>
      <p:sp>
        <p:nvSpPr>
          <p:cNvPr id="12" name="形状5"/>
          <p:cNvSpPr txBox="1"/>
          <p:nvPr>
            <p:custDataLst>
              <p:tags r:id="rId7"/>
            </p:custDataLst>
          </p:nvPr>
        </p:nvSpPr>
        <p:spPr>
          <a:xfrm>
            <a:off x="10742219" y="4696704"/>
            <a:ext cx="388937" cy="492125"/>
          </a:xfrm>
          <a:prstGeom prst="rect">
            <a:avLst/>
          </a:prstGeom>
          <a:solidFill>
            <a:srgbClr val="FFFFFF">
              <a:alpha val="0"/>
            </a:srgbClr>
          </a:solidFill>
          <a:ln w="57150">
            <a:solidFill>
              <a:srgbClr val="FFFFFF">
                <a:alpha val="0"/>
              </a:srgbClr>
            </a:solidFill>
          </a:ln>
        </p:spPr>
        <p:txBody>
          <a:bodyPr anchor="t"/>
          <a:p>
            <a:pPr marL="0" algn="l">
              <a:lnSpc>
                <a:spcPts val="3100"/>
              </a:lnSpc>
            </a:pPr>
            <a:r>
              <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rPr>
              <a:t>F</a:t>
            </a:r>
            <a:endPar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endParaRPr>
          </a:p>
        </p:txBody>
      </p:sp>
      <p:sp>
        <p:nvSpPr>
          <p:cNvPr id="13" name="形状6"/>
          <p:cNvSpPr txBox="1"/>
          <p:nvPr>
            <p:custDataLst>
              <p:tags r:id="rId8"/>
            </p:custDataLst>
          </p:nvPr>
        </p:nvSpPr>
        <p:spPr>
          <a:xfrm>
            <a:off x="9916719" y="2926201"/>
            <a:ext cx="425450" cy="492125"/>
          </a:xfrm>
          <a:prstGeom prst="rect">
            <a:avLst/>
          </a:prstGeom>
          <a:solidFill>
            <a:srgbClr val="FFFFFF">
              <a:alpha val="0"/>
            </a:srgbClr>
          </a:solidFill>
          <a:ln w="57150">
            <a:solidFill>
              <a:srgbClr val="FFFFFF">
                <a:alpha val="0"/>
              </a:srgbClr>
            </a:solidFill>
          </a:ln>
        </p:spPr>
        <p:txBody>
          <a:bodyPr anchor="t"/>
          <a:p>
            <a:pPr marL="0" algn="l">
              <a:lnSpc>
                <a:spcPts val="3100"/>
              </a:lnSpc>
            </a:pPr>
            <a:r>
              <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rPr>
              <a:t>D</a:t>
            </a:r>
            <a:endPar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endParaRPr>
          </a:p>
        </p:txBody>
      </p:sp>
      <p:sp>
        <p:nvSpPr>
          <p:cNvPr id="14" name="形状7"/>
          <p:cNvSpPr txBox="1"/>
          <p:nvPr>
            <p:custDataLst>
              <p:tags r:id="rId9"/>
            </p:custDataLst>
          </p:nvPr>
        </p:nvSpPr>
        <p:spPr>
          <a:xfrm>
            <a:off x="6487719" y="5123296"/>
            <a:ext cx="3928737" cy="1191"/>
          </a:xfrm>
          <a:prstGeom prst="line">
            <a:avLst/>
          </a:prstGeom>
          <a:ln w="47625">
            <a:solidFill>
              <a:srgbClr val="FF0000">
                <a:alpha val="100000"/>
              </a:srgbClr>
            </a:solidFill>
            <a:prstDash val="sysDash"/>
          </a:ln>
        </p:spPr>
        <p:txBody>
          <a:bodyPr anchor="ctr"/>
          <a:p>
            <a:pPr marL="0" algn="ctr"/>
          </a:p>
        </p:txBody>
      </p:sp>
      <p:sp>
        <p:nvSpPr>
          <p:cNvPr id="15" name="形状8"/>
          <p:cNvSpPr txBox="1"/>
          <p:nvPr>
            <p:custDataLst>
              <p:tags r:id="rId10"/>
            </p:custDataLst>
          </p:nvPr>
        </p:nvSpPr>
        <p:spPr>
          <a:xfrm>
            <a:off x="8254648" y="4724608"/>
            <a:ext cx="3463816" cy="1191"/>
          </a:xfrm>
          <a:prstGeom prst="line">
            <a:avLst/>
          </a:prstGeom>
          <a:ln w="47625">
            <a:solidFill>
              <a:srgbClr val="FF0000">
                <a:alpha val="100000"/>
              </a:srgbClr>
            </a:solidFill>
            <a:prstDash val="sysDash"/>
          </a:ln>
        </p:spPr>
        <p:txBody>
          <a:bodyPr anchor="ctr"/>
          <a:p>
            <a:pPr marL="0" algn="ctr"/>
          </a:p>
        </p:txBody>
      </p:sp>
      <p:sp>
        <p:nvSpPr>
          <p:cNvPr id="16" name="形状9"/>
          <p:cNvSpPr txBox="1"/>
          <p:nvPr>
            <p:custDataLst>
              <p:tags r:id="rId11"/>
            </p:custDataLst>
          </p:nvPr>
        </p:nvSpPr>
        <p:spPr>
          <a:xfrm rot="16200000" flipH="1">
            <a:off x="8664181" y="1989576"/>
            <a:ext cx="1588" cy="2514600"/>
          </a:xfrm>
          <a:prstGeom prst="line">
            <a:avLst/>
          </a:prstGeom>
          <a:ln w="47625">
            <a:solidFill>
              <a:srgbClr val="FF0000">
                <a:alpha val="100000"/>
              </a:srgbClr>
            </a:solidFill>
            <a:prstDash val="sysDash"/>
          </a:ln>
        </p:spPr>
        <p:txBody>
          <a:bodyPr anchor="ctr"/>
          <a:p>
            <a:pPr marL="0" algn="ctr"/>
          </a:p>
        </p:txBody>
      </p:sp>
      <p:sp>
        <p:nvSpPr>
          <p:cNvPr id="17" name="形状10"/>
          <p:cNvSpPr txBox="1"/>
          <p:nvPr>
            <p:custDataLst>
              <p:tags r:id="rId12"/>
            </p:custDataLst>
          </p:nvPr>
        </p:nvSpPr>
        <p:spPr>
          <a:xfrm rot="16200000" flipH="1">
            <a:off x="9588766" y="3560541"/>
            <a:ext cx="1533108" cy="885141"/>
          </a:xfrm>
          <a:prstGeom prst="line">
            <a:avLst/>
          </a:prstGeom>
          <a:ln w="28575">
            <a:solidFill>
              <a:srgbClr val="000000">
                <a:alpha val="100000"/>
              </a:srgbClr>
            </a:solidFill>
            <a:prstDash val="solid"/>
          </a:ln>
        </p:spPr>
        <p:txBody>
          <a:bodyPr anchor="ctr"/>
          <a:p>
            <a:pPr marL="0" algn="ctr"/>
          </a:p>
        </p:txBody>
      </p:sp>
      <p:sp>
        <p:nvSpPr>
          <p:cNvPr id="18" name="形状11"/>
          <p:cNvSpPr txBox="1"/>
          <p:nvPr>
            <p:custDataLst>
              <p:tags r:id="rId13"/>
            </p:custDataLst>
          </p:nvPr>
        </p:nvSpPr>
        <p:spPr>
          <a:xfrm rot="10800000" flipV="1">
            <a:off x="9002319" y="4743645"/>
            <a:ext cx="1801669" cy="379655"/>
          </a:xfrm>
          <a:prstGeom prst="line">
            <a:avLst/>
          </a:prstGeom>
          <a:ln w="28575">
            <a:solidFill>
              <a:srgbClr val="000000">
                <a:alpha val="100000"/>
              </a:srgbClr>
            </a:solidFill>
            <a:prstDash val="solid"/>
          </a:ln>
        </p:spPr>
        <p:txBody>
          <a:bodyPr anchor="ctr"/>
          <a:p>
            <a:pPr marL="0" algn="ctr"/>
          </a:p>
        </p:txBody>
      </p:sp>
      <p:sp>
        <p:nvSpPr>
          <p:cNvPr id="19" name="形状12"/>
          <p:cNvSpPr txBox="1"/>
          <p:nvPr>
            <p:custDataLst>
              <p:tags r:id="rId14"/>
            </p:custDataLst>
          </p:nvPr>
        </p:nvSpPr>
        <p:spPr>
          <a:xfrm rot="5400000">
            <a:off x="8513846" y="3751239"/>
            <a:ext cx="1894536" cy="890572"/>
          </a:xfrm>
          <a:prstGeom prst="line">
            <a:avLst/>
          </a:prstGeom>
          <a:ln w="28575">
            <a:solidFill>
              <a:srgbClr val="000000">
                <a:alpha val="100000"/>
              </a:srgbClr>
            </a:solidFill>
            <a:prstDash val="solid"/>
          </a:ln>
        </p:spPr>
        <p:txBody>
          <a:bodyPr anchor="ctr"/>
          <a:p>
            <a:pPr marL="0" algn="ctr"/>
          </a:p>
        </p:txBody>
      </p:sp>
      <p:sp>
        <p:nvSpPr>
          <p:cNvPr id="27" name="文本4"/>
          <p:cNvSpPr txBox="1"/>
          <p:nvPr>
            <p:custDataLst>
              <p:tags r:id="rId15"/>
            </p:custDataLst>
          </p:nvPr>
        </p:nvSpPr>
        <p:spPr>
          <a:xfrm>
            <a:off x="86360" y="3186430"/>
            <a:ext cx="7153910" cy="741680"/>
          </a:xfrm>
          <a:prstGeom prst="rect">
            <a:avLst/>
          </a:prstGeom>
          <a:noFill/>
        </p:spPr>
        <p:txBody>
          <a:bodyPr anchor="t"/>
          <a:p>
            <a:pPr marL="358775" algn="l">
              <a:lnSpc>
                <a:spcPts val="4700"/>
              </a:lnSpc>
            </a:pPr>
            <a:r>
              <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rPr>
              <a:t>2、过B、C点分别做线段AD的平行线；</a:t>
            </a:r>
            <a:endPar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 name="形状3"/>
          <p:cNvSpPr txBox="1"/>
          <p:nvPr>
            <p:custDataLst>
              <p:tags r:id="rId16"/>
            </p:custDataLst>
          </p:nvPr>
        </p:nvSpPr>
        <p:spPr>
          <a:xfrm>
            <a:off x="6990956" y="2964301"/>
            <a:ext cx="425450" cy="492125"/>
          </a:xfrm>
          <a:prstGeom prst="rect">
            <a:avLst/>
          </a:prstGeom>
          <a:solidFill>
            <a:srgbClr val="FFFFFF">
              <a:alpha val="0"/>
            </a:srgbClr>
          </a:solidFill>
          <a:ln w="57150">
            <a:solidFill>
              <a:srgbClr val="FFFFFF">
                <a:alpha val="0"/>
              </a:srgbClr>
            </a:solidFill>
          </a:ln>
        </p:spPr>
        <p:txBody>
          <a:bodyPr anchor="t"/>
          <a:p>
            <a:pPr marL="0" algn="l">
              <a:lnSpc>
                <a:spcPts val="3100"/>
              </a:lnSpc>
            </a:pPr>
            <a:r>
              <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rPr>
              <a:t>A</a:t>
            </a:r>
            <a:endParaRPr lang="zh-CN" altLang="en-US" sz="2600" b="1" i="0">
              <a:solidFill>
                <a:srgbClr val="000000">
                  <a:alpha val="100000"/>
                </a:srgbClr>
              </a:solidFill>
              <a:latin typeface="Times New Roman" panose="02020603050405020304" pitchFamily="18" charset="0"/>
              <a:ea typeface="Times New Roman" panose="02020603050405020304"/>
              <a:cs typeface="Times New Roman" panose="02020603050405020304" pitchFamily="18" charset="0"/>
            </a:endParaRPr>
          </a:p>
        </p:txBody>
      </p:sp>
      <p:grpSp>
        <p:nvGrpSpPr>
          <p:cNvPr id="20" name="组合1"/>
          <p:cNvGrpSpPr/>
          <p:nvPr>
            <p:custDataLst>
              <p:tags r:id="rId17"/>
            </p:custDataLst>
          </p:nvPr>
        </p:nvGrpSpPr>
        <p:grpSpPr>
          <a:xfrm>
            <a:off x="6473431" y="3248463"/>
            <a:ext cx="1804621" cy="1873250"/>
            <a:chOff x="0" y="0"/>
            <a:chExt cx="1804621" cy="1873250"/>
          </a:xfrm>
        </p:grpSpPr>
        <p:sp>
          <p:nvSpPr>
            <p:cNvPr id="21" name="形状20"/>
            <p:cNvSpPr txBox="1"/>
            <p:nvPr>
              <p:custDataLst>
                <p:tags r:id="rId18"/>
              </p:custDataLst>
            </p:nvPr>
          </p:nvSpPr>
          <p:spPr>
            <a:xfrm flipH="1">
              <a:off x="0" y="7131"/>
              <a:ext cx="916793" cy="1866118"/>
            </a:xfrm>
            <a:prstGeom prst="line">
              <a:avLst/>
            </a:prstGeom>
            <a:ln w="28575">
              <a:solidFill>
                <a:srgbClr val="000000">
                  <a:alpha val="100000"/>
                </a:srgbClr>
              </a:solidFill>
              <a:prstDash val="solid"/>
            </a:ln>
          </p:spPr>
          <p:txBody>
            <a:bodyPr anchor="ctr"/>
            <a:p>
              <a:pPr marL="0" algn="ctr"/>
            </a:p>
          </p:txBody>
        </p:sp>
        <p:sp>
          <p:nvSpPr>
            <p:cNvPr id="22" name="形状21"/>
            <p:cNvSpPr txBox="1"/>
            <p:nvPr>
              <p:custDataLst>
                <p:tags r:id="rId19"/>
              </p:custDataLst>
            </p:nvPr>
          </p:nvSpPr>
          <p:spPr>
            <a:xfrm flipV="1">
              <a:off x="0" y="1495181"/>
              <a:ext cx="1804621" cy="378069"/>
            </a:xfrm>
            <a:prstGeom prst="line">
              <a:avLst/>
            </a:prstGeom>
            <a:ln w="28575">
              <a:solidFill>
                <a:srgbClr val="000000">
                  <a:alpha val="100000"/>
                </a:srgbClr>
              </a:solidFill>
              <a:prstDash val="solid"/>
            </a:ln>
          </p:spPr>
          <p:txBody>
            <a:bodyPr anchor="ctr"/>
            <a:p>
              <a:pPr marL="0" algn="ctr"/>
            </a:p>
          </p:txBody>
        </p:sp>
        <p:sp>
          <p:nvSpPr>
            <p:cNvPr id="23" name="形状22"/>
            <p:cNvSpPr txBox="1"/>
            <p:nvPr>
              <p:custDataLst>
                <p:tags r:id="rId20"/>
              </p:custDataLst>
            </p:nvPr>
          </p:nvSpPr>
          <p:spPr>
            <a:xfrm flipH="1" flipV="1">
              <a:off x="936625" y="0"/>
              <a:ext cx="863600" cy="1512887"/>
            </a:xfrm>
            <a:prstGeom prst="line">
              <a:avLst/>
            </a:prstGeom>
            <a:ln w="28575">
              <a:solidFill>
                <a:srgbClr val="000000">
                  <a:alpha val="100000"/>
                </a:srgbClr>
              </a:solidFill>
              <a:prstDash val="solid"/>
            </a:ln>
          </p:spPr>
          <p:txBody>
            <a:bodyPr anchor="ctr"/>
            <a:p>
              <a:pPr marL="0" algn="ctr"/>
            </a:p>
          </p:txBody>
        </p:sp>
      </p:grpSp>
      <p:sp>
        <p:nvSpPr>
          <p:cNvPr id="24" name="圆角矩形 31"/>
          <p:cNvSpPr/>
          <p:nvPr>
            <p:custDataLst>
              <p:tags r:id="rId21"/>
            </p:custDataLst>
          </p:nvPr>
        </p:nvSpPr>
        <p:spPr>
          <a:xfrm>
            <a:off x="214313" y="1956435"/>
            <a:ext cx="1309687" cy="428625"/>
          </a:xfrm>
          <a:prstGeom prst="roundRect">
            <a:avLst>
              <a:gd name="adj" fmla="val 16667"/>
            </a:avLst>
          </a:prstGeom>
          <a:solidFill>
            <a:srgbClr val="FFFFD9"/>
          </a:solidFill>
          <a:ln w="25400" cap="flat" cmpd="sng">
            <a:solidFill>
              <a:srgbClr val="0099FF"/>
            </a:solidFill>
            <a:prstDash val="solid"/>
            <a:round/>
            <a:headEnd type="none" w="med" len="med"/>
            <a:tailEnd type="none" w="med" len="med"/>
          </a:ln>
        </p:spPr>
        <p:txBody>
          <a:bodyPr anchor="t" anchorCtr="0"/>
          <a:p>
            <a:pPr algn="ctr"/>
            <a:r>
              <a:rPr lang="zh-CN" altLang="en-US" sz="2400" b="1">
                <a:latin typeface="黑体" panose="02010609060101010101" pitchFamily="49" charset="-122"/>
                <a:ea typeface="黑体" panose="02010609060101010101" pitchFamily="49" charset="-122"/>
                <a:sym typeface="微软雅黑" panose="020B0503020204020204" charset="-122"/>
              </a:rPr>
              <a:t>作法</a:t>
            </a:r>
            <a:endParaRPr lang="zh-CN" altLang="en-US" sz="2400" b="1">
              <a:latin typeface="黑体" panose="02010609060101010101" pitchFamily="49" charset="-122"/>
              <a:ea typeface="黑体" panose="02010609060101010101" pitchFamily="49" charset="-122"/>
              <a:sym typeface="微软雅黑" panose="020B0503020204020204" charset="-122"/>
            </a:endParaRPr>
          </a:p>
        </p:txBody>
      </p:sp>
      <p:sp>
        <p:nvSpPr>
          <p:cNvPr id="26" name="文本3"/>
          <p:cNvSpPr txBox="1"/>
          <p:nvPr>
            <p:custDataLst>
              <p:tags r:id="rId22"/>
            </p:custDataLst>
          </p:nvPr>
        </p:nvSpPr>
        <p:spPr>
          <a:xfrm>
            <a:off x="86360" y="2513330"/>
            <a:ext cx="4074795" cy="742315"/>
          </a:xfrm>
          <a:prstGeom prst="rect">
            <a:avLst/>
          </a:prstGeom>
          <a:noFill/>
        </p:spPr>
        <p:txBody>
          <a:bodyPr anchor="t"/>
          <a:p>
            <a:pPr marL="358775" algn="l">
              <a:lnSpc>
                <a:spcPts val="4700"/>
              </a:lnSpc>
            </a:pPr>
            <a:r>
              <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rPr>
              <a:t>1、连接AD；</a:t>
            </a:r>
            <a:endPar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文本5"/>
          <p:cNvSpPr txBox="1"/>
          <p:nvPr>
            <p:custDataLst>
              <p:tags r:id="rId23"/>
            </p:custDataLst>
          </p:nvPr>
        </p:nvSpPr>
        <p:spPr>
          <a:xfrm>
            <a:off x="439782" y="4067927"/>
            <a:ext cx="6691408" cy="628618"/>
          </a:xfrm>
          <a:prstGeom prst="rect">
            <a:avLst/>
          </a:prstGeom>
          <a:noFill/>
        </p:spPr>
        <p:txBody>
          <a:bodyPr anchor="t"/>
          <a:p>
            <a:pPr marL="0" algn="l"/>
            <a:r>
              <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rPr>
              <a:t>3、在平行线上截取CF=AD,BE=AD;</a:t>
            </a:r>
            <a:endPar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文本6"/>
          <p:cNvSpPr txBox="1"/>
          <p:nvPr>
            <p:custDataLst>
              <p:tags r:id="rId24"/>
            </p:custDataLst>
          </p:nvPr>
        </p:nvSpPr>
        <p:spPr>
          <a:xfrm>
            <a:off x="86103" y="4724241"/>
            <a:ext cx="4780159" cy="791904"/>
          </a:xfrm>
          <a:prstGeom prst="rect">
            <a:avLst/>
          </a:prstGeom>
          <a:noFill/>
        </p:spPr>
        <p:txBody>
          <a:bodyPr anchor="t"/>
          <a:p>
            <a:pPr marL="358775" algn="l">
              <a:lnSpc>
                <a:spcPts val="4700"/>
              </a:lnSpc>
            </a:pPr>
            <a:r>
              <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rPr>
              <a:t>4、连接 DE、DF、EF.</a:t>
            </a:r>
            <a:endPar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文本7"/>
          <p:cNvSpPr txBox="1"/>
          <p:nvPr>
            <p:custDataLst>
              <p:tags r:id="rId25"/>
            </p:custDataLst>
          </p:nvPr>
        </p:nvSpPr>
        <p:spPr>
          <a:xfrm>
            <a:off x="329289" y="5516521"/>
            <a:ext cx="5429250" cy="791904"/>
          </a:xfrm>
          <a:prstGeom prst="rect">
            <a:avLst/>
          </a:prstGeom>
          <a:noFill/>
        </p:spPr>
        <p:txBody>
          <a:bodyPr anchor="t"/>
          <a:p>
            <a:pPr marL="358775" algn="l">
              <a:lnSpc>
                <a:spcPts val="4700"/>
              </a:lnSpc>
            </a:pPr>
            <a:r>
              <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rPr>
              <a:t>ΔDEF是ΔABC平移后的图形</a:t>
            </a:r>
            <a:endParaRPr lang="zh-CN" altLang="en-US" sz="3000" b="0" i="0">
              <a:solidFill>
                <a:schemeClr val="accent1">
                  <a:alpha val="10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形状13"/>
          <p:cNvSpPr txBox="1"/>
          <p:nvPr>
            <p:custDataLst>
              <p:tags r:id="rId26"/>
            </p:custDataLst>
          </p:nvPr>
        </p:nvSpPr>
        <p:spPr>
          <a:xfrm>
            <a:off x="7344969" y="3170676"/>
            <a:ext cx="109537" cy="107950"/>
          </a:xfrm>
          <a:custGeom>
            <a:avLst/>
            <a:gdLst>
              <a:gd name="connsiteX0" fmla="*/ 54769 w 109537"/>
              <a:gd name="connsiteY0" fmla="*/ 0 h 107950"/>
              <a:gd name="connsiteX1" fmla="*/ 85016 w 109537"/>
              <a:gd name="connsiteY1" fmla="*/ 0 h 107950"/>
              <a:gd name="connsiteX2" fmla="*/ 109537 w 109537"/>
              <a:gd name="connsiteY2" fmla="*/ 83785 h 107950"/>
              <a:gd name="connsiteX3" fmla="*/ 24521 w 109537"/>
              <a:gd name="connsiteY3" fmla="*/ 107950 h 107950"/>
              <a:gd name="connsiteX4" fmla="*/ 0 w 109537"/>
              <a:gd name="connsiteY4" fmla="*/ 2416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7" h="107950">
                <a:moveTo>
                  <a:pt x="54769" y="0"/>
                </a:moveTo>
                <a:cubicBezTo>
                  <a:pt x="85016" y="0"/>
                  <a:pt x="109537" y="24165"/>
                  <a:pt x="109537" y="53975"/>
                </a:cubicBezTo>
                <a:cubicBezTo>
                  <a:pt x="109537" y="83785"/>
                  <a:pt x="85016" y="107950"/>
                  <a:pt x="54769" y="107950"/>
                </a:cubicBezTo>
                <a:cubicBezTo>
                  <a:pt x="24521" y="107950"/>
                  <a:pt x="0" y="83785"/>
                  <a:pt x="0" y="53975"/>
                </a:cubicBezTo>
                <a:cubicBezTo>
                  <a:pt x="0" y="24165"/>
                  <a:pt x="24521" y="0"/>
                  <a:pt x="54769" y="0"/>
                </a:cubicBezTo>
                <a:close/>
              </a:path>
            </a:pathLst>
          </a:custGeom>
          <a:solidFill>
            <a:srgbClr val="000000">
              <a:alpha val="100000"/>
            </a:srgbClr>
          </a:solidFill>
          <a:ln w="9525">
            <a:solidFill>
              <a:srgbClr val="000000">
                <a:alpha val="100000"/>
              </a:srgbClr>
            </a:solidFill>
            <a:prstDash val="solid"/>
          </a:ln>
        </p:spPr>
        <p:txBody>
          <a:bodyPr anchor="ctr"/>
          <a:p>
            <a:pPr marL="0" algn="ctr"/>
            <a:endParaRPr>
              <a:latin typeface="Times New Roman" panose="02020603050405020304" pitchFamily="18" charset="0"/>
              <a:cs typeface="Times New Roman" panose="02020603050405020304" pitchFamily="18" charset="0"/>
            </a:endParaRPr>
          </a:p>
        </p:txBody>
      </p:sp>
      <p:sp>
        <p:nvSpPr>
          <p:cNvPr id="32" name="形状14"/>
          <p:cNvSpPr txBox="1"/>
          <p:nvPr>
            <p:custDataLst>
              <p:tags r:id="rId27"/>
            </p:custDataLst>
          </p:nvPr>
        </p:nvSpPr>
        <p:spPr>
          <a:xfrm>
            <a:off x="8202219" y="4670863"/>
            <a:ext cx="109537" cy="107950"/>
          </a:xfrm>
          <a:custGeom>
            <a:avLst/>
            <a:gdLst>
              <a:gd name="connsiteX0" fmla="*/ 54769 w 109537"/>
              <a:gd name="connsiteY0" fmla="*/ 0 h 107950"/>
              <a:gd name="connsiteX1" fmla="*/ 85016 w 109537"/>
              <a:gd name="connsiteY1" fmla="*/ 0 h 107950"/>
              <a:gd name="connsiteX2" fmla="*/ 109537 w 109537"/>
              <a:gd name="connsiteY2" fmla="*/ 83785 h 107950"/>
              <a:gd name="connsiteX3" fmla="*/ 24521 w 109537"/>
              <a:gd name="connsiteY3" fmla="*/ 107950 h 107950"/>
              <a:gd name="connsiteX4" fmla="*/ 0 w 109537"/>
              <a:gd name="connsiteY4" fmla="*/ 2416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7" h="107950">
                <a:moveTo>
                  <a:pt x="54769" y="0"/>
                </a:moveTo>
                <a:cubicBezTo>
                  <a:pt x="85016" y="0"/>
                  <a:pt x="109537" y="24165"/>
                  <a:pt x="109537" y="53975"/>
                </a:cubicBezTo>
                <a:cubicBezTo>
                  <a:pt x="109537" y="83785"/>
                  <a:pt x="85016" y="107950"/>
                  <a:pt x="54769" y="107950"/>
                </a:cubicBezTo>
                <a:cubicBezTo>
                  <a:pt x="24521" y="107950"/>
                  <a:pt x="0" y="83785"/>
                  <a:pt x="0" y="53975"/>
                </a:cubicBezTo>
                <a:cubicBezTo>
                  <a:pt x="0" y="24165"/>
                  <a:pt x="24521" y="0"/>
                  <a:pt x="54769" y="0"/>
                </a:cubicBezTo>
                <a:close/>
              </a:path>
            </a:pathLst>
          </a:custGeom>
          <a:solidFill>
            <a:srgbClr val="000000">
              <a:alpha val="100000"/>
            </a:srgbClr>
          </a:solidFill>
          <a:ln w="9525">
            <a:solidFill>
              <a:srgbClr val="000000">
                <a:alpha val="100000"/>
              </a:srgbClr>
            </a:solidFill>
            <a:prstDash val="solid"/>
          </a:ln>
        </p:spPr>
        <p:txBody>
          <a:bodyPr anchor="ctr"/>
          <a:p>
            <a:pPr marL="0" algn="ctr"/>
            <a:endParaRPr>
              <a:latin typeface="Times New Roman" panose="02020603050405020304" pitchFamily="18" charset="0"/>
              <a:cs typeface="Times New Roman" panose="02020603050405020304" pitchFamily="18" charset="0"/>
            </a:endParaRPr>
          </a:p>
        </p:txBody>
      </p:sp>
      <p:sp>
        <p:nvSpPr>
          <p:cNvPr id="34" name="形状15"/>
          <p:cNvSpPr txBox="1"/>
          <p:nvPr>
            <p:custDataLst>
              <p:tags r:id="rId28"/>
            </p:custDataLst>
          </p:nvPr>
        </p:nvSpPr>
        <p:spPr>
          <a:xfrm>
            <a:off x="6416281" y="5062976"/>
            <a:ext cx="109538" cy="107950"/>
          </a:xfrm>
          <a:custGeom>
            <a:avLst/>
            <a:gdLst>
              <a:gd name="connsiteX0" fmla="*/ 54769 w 109538"/>
              <a:gd name="connsiteY0" fmla="*/ 0 h 107950"/>
              <a:gd name="connsiteX1" fmla="*/ 85017 w 109538"/>
              <a:gd name="connsiteY1" fmla="*/ 0 h 107950"/>
              <a:gd name="connsiteX2" fmla="*/ 109538 w 109538"/>
              <a:gd name="connsiteY2" fmla="*/ 83785 h 107950"/>
              <a:gd name="connsiteX3" fmla="*/ 24521 w 109538"/>
              <a:gd name="connsiteY3" fmla="*/ 107950 h 107950"/>
              <a:gd name="connsiteX4" fmla="*/ 0 w 109538"/>
              <a:gd name="connsiteY4" fmla="*/ 2416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8" h="107950">
                <a:moveTo>
                  <a:pt x="54769" y="0"/>
                </a:moveTo>
                <a:cubicBezTo>
                  <a:pt x="85017" y="0"/>
                  <a:pt x="109538" y="24165"/>
                  <a:pt x="109538" y="53975"/>
                </a:cubicBezTo>
                <a:cubicBezTo>
                  <a:pt x="109538" y="83785"/>
                  <a:pt x="85017" y="107950"/>
                  <a:pt x="54769" y="107950"/>
                </a:cubicBezTo>
                <a:cubicBezTo>
                  <a:pt x="24521" y="107950"/>
                  <a:pt x="0" y="83785"/>
                  <a:pt x="0" y="53975"/>
                </a:cubicBezTo>
                <a:cubicBezTo>
                  <a:pt x="0" y="24165"/>
                  <a:pt x="24521" y="0"/>
                  <a:pt x="54769" y="0"/>
                </a:cubicBezTo>
                <a:close/>
              </a:path>
            </a:pathLst>
          </a:custGeom>
          <a:solidFill>
            <a:srgbClr val="000000">
              <a:alpha val="100000"/>
            </a:srgbClr>
          </a:solidFill>
          <a:ln w="9525">
            <a:solidFill>
              <a:srgbClr val="000000">
                <a:alpha val="100000"/>
              </a:srgbClr>
            </a:solidFill>
            <a:prstDash val="solid"/>
          </a:ln>
        </p:spPr>
        <p:txBody>
          <a:bodyPr anchor="ctr"/>
          <a:p>
            <a:pPr marL="0" algn="ctr"/>
            <a:endParaRPr>
              <a:latin typeface="Times New Roman" panose="02020603050405020304" pitchFamily="18" charset="0"/>
              <a:cs typeface="Times New Roman" panose="02020603050405020304" pitchFamily="18" charset="0"/>
            </a:endParaRPr>
          </a:p>
        </p:txBody>
      </p:sp>
      <p:sp>
        <p:nvSpPr>
          <p:cNvPr id="35" name="形状16"/>
          <p:cNvSpPr txBox="1"/>
          <p:nvPr>
            <p:custDataLst>
              <p:tags r:id="rId29"/>
            </p:custDataLst>
          </p:nvPr>
        </p:nvSpPr>
        <p:spPr>
          <a:xfrm>
            <a:off x="9870681" y="3170676"/>
            <a:ext cx="109538" cy="107950"/>
          </a:xfrm>
          <a:custGeom>
            <a:avLst/>
            <a:gdLst>
              <a:gd name="connsiteX0" fmla="*/ 54769 w 109538"/>
              <a:gd name="connsiteY0" fmla="*/ 0 h 107950"/>
              <a:gd name="connsiteX1" fmla="*/ 85017 w 109538"/>
              <a:gd name="connsiteY1" fmla="*/ 0 h 107950"/>
              <a:gd name="connsiteX2" fmla="*/ 109538 w 109538"/>
              <a:gd name="connsiteY2" fmla="*/ 83785 h 107950"/>
              <a:gd name="connsiteX3" fmla="*/ 24521 w 109538"/>
              <a:gd name="connsiteY3" fmla="*/ 107950 h 107950"/>
              <a:gd name="connsiteX4" fmla="*/ 0 w 109538"/>
              <a:gd name="connsiteY4" fmla="*/ 2416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8" h="107950">
                <a:moveTo>
                  <a:pt x="54769" y="0"/>
                </a:moveTo>
                <a:cubicBezTo>
                  <a:pt x="85017" y="0"/>
                  <a:pt x="109538" y="24165"/>
                  <a:pt x="109538" y="53975"/>
                </a:cubicBezTo>
                <a:cubicBezTo>
                  <a:pt x="109538" y="83785"/>
                  <a:pt x="85017" y="107950"/>
                  <a:pt x="54769" y="107950"/>
                </a:cubicBezTo>
                <a:cubicBezTo>
                  <a:pt x="24521" y="107950"/>
                  <a:pt x="0" y="83785"/>
                  <a:pt x="0" y="53975"/>
                </a:cubicBezTo>
                <a:cubicBezTo>
                  <a:pt x="0" y="24165"/>
                  <a:pt x="24521" y="0"/>
                  <a:pt x="54769" y="0"/>
                </a:cubicBezTo>
                <a:close/>
              </a:path>
            </a:pathLst>
          </a:custGeom>
          <a:solidFill>
            <a:srgbClr val="000000">
              <a:alpha val="100000"/>
            </a:srgbClr>
          </a:solidFill>
          <a:ln w="9525">
            <a:solidFill>
              <a:srgbClr val="000000">
                <a:alpha val="100000"/>
              </a:srgbClr>
            </a:solidFill>
            <a:prstDash val="solid"/>
          </a:ln>
        </p:spPr>
        <p:txBody>
          <a:bodyPr anchor="ctr"/>
          <a:p>
            <a:pPr marL="0" algn="ctr"/>
            <a:endParaRPr>
              <a:latin typeface="Times New Roman" panose="02020603050405020304" pitchFamily="18" charset="0"/>
              <a:cs typeface="Times New Roman" panose="02020603050405020304" pitchFamily="18" charset="0"/>
            </a:endParaRPr>
          </a:p>
        </p:txBody>
      </p:sp>
      <p:sp>
        <p:nvSpPr>
          <p:cNvPr id="36" name="形状17"/>
          <p:cNvSpPr txBox="1"/>
          <p:nvPr>
            <p:custDataLst>
              <p:tags r:id="rId30"/>
            </p:custDataLst>
          </p:nvPr>
        </p:nvSpPr>
        <p:spPr>
          <a:xfrm>
            <a:off x="8974372" y="5063493"/>
            <a:ext cx="109538" cy="107950"/>
          </a:xfrm>
          <a:custGeom>
            <a:avLst/>
            <a:gdLst>
              <a:gd name="connsiteX0" fmla="*/ 54769 w 109538"/>
              <a:gd name="connsiteY0" fmla="*/ 0 h 107950"/>
              <a:gd name="connsiteX1" fmla="*/ 85017 w 109538"/>
              <a:gd name="connsiteY1" fmla="*/ 0 h 107950"/>
              <a:gd name="connsiteX2" fmla="*/ 109538 w 109538"/>
              <a:gd name="connsiteY2" fmla="*/ 83785 h 107950"/>
              <a:gd name="connsiteX3" fmla="*/ 24521 w 109538"/>
              <a:gd name="connsiteY3" fmla="*/ 107950 h 107950"/>
              <a:gd name="connsiteX4" fmla="*/ 0 w 109538"/>
              <a:gd name="connsiteY4" fmla="*/ 2416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8" h="107950">
                <a:moveTo>
                  <a:pt x="54769" y="0"/>
                </a:moveTo>
                <a:cubicBezTo>
                  <a:pt x="85017" y="0"/>
                  <a:pt x="109538" y="24165"/>
                  <a:pt x="109538" y="53975"/>
                </a:cubicBezTo>
                <a:cubicBezTo>
                  <a:pt x="109538" y="83785"/>
                  <a:pt x="85017" y="107950"/>
                  <a:pt x="54769" y="107950"/>
                </a:cubicBezTo>
                <a:cubicBezTo>
                  <a:pt x="24521" y="107950"/>
                  <a:pt x="0" y="83785"/>
                  <a:pt x="0" y="53975"/>
                </a:cubicBezTo>
                <a:cubicBezTo>
                  <a:pt x="0" y="24165"/>
                  <a:pt x="24521" y="0"/>
                  <a:pt x="54769" y="0"/>
                </a:cubicBezTo>
                <a:close/>
              </a:path>
            </a:pathLst>
          </a:custGeom>
          <a:solidFill>
            <a:srgbClr val="000000">
              <a:alpha val="100000"/>
            </a:srgbClr>
          </a:solidFill>
          <a:ln w="9525">
            <a:solidFill>
              <a:srgbClr val="000000">
                <a:alpha val="100000"/>
              </a:srgbClr>
            </a:solidFill>
            <a:prstDash val="solid"/>
          </a:ln>
        </p:spPr>
        <p:txBody>
          <a:bodyPr anchor="ctr"/>
          <a:p>
            <a:pPr marL="0" algn="ctr"/>
            <a:endParaRPr>
              <a:latin typeface="Times New Roman" panose="02020603050405020304" pitchFamily="18" charset="0"/>
              <a:cs typeface="Times New Roman" panose="02020603050405020304" pitchFamily="18" charset="0"/>
            </a:endParaRPr>
          </a:p>
        </p:txBody>
      </p:sp>
      <p:sp>
        <p:nvSpPr>
          <p:cNvPr id="37" name="形状18"/>
          <p:cNvSpPr txBox="1"/>
          <p:nvPr>
            <p:custDataLst>
              <p:tags r:id="rId31"/>
            </p:custDataLst>
          </p:nvPr>
        </p:nvSpPr>
        <p:spPr>
          <a:xfrm>
            <a:off x="10742143" y="4670949"/>
            <a:ext cx="109538" cy="107950"/>
          </a:xfrm>
          <a:custGeom>
            <a:avLst/>
            <a:gdLst>
              <a:gd name="connsiteX0" fmla="*/ 54769 w 109538"/>
              <a:gd name="connsiteY0" fmla="*/ 0 h 107950"/>
              <a:gd name="connsiteX1" fmla="*/ 85017 w 109538"/>
              <a:gd name="connsiteY1" fmla="*/ 0 h 107950"/>
              <a:gd name="connsiteX2" fmla="*/ 109538 w 109538"/>
              <a:gd name="connsiteY2" fmla="*/ 83785 h 107950"/>
              <a:gd name="connsiteX3" fmla="*/ 24521 w 109538"/>
              <a:gd name="connsiteY3" fmla="*/ 107950 h 107950"/>
              <a:gd name="connsiteX4" fmla="*/ 0 w 109538"/>
              <a:gd name="connsiteY4" fmla="*/ 2416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8" h="107950">
                <a:moveTo>
                  <a:pt x="54769" y="0"/>
                </a:moveTo>
                <a:cubicBezTo>
                  <a:pt x="85017" y="0"/>
                  <a:pt x="109538" y="24165"/>
                  <a:pt x="109538" y="53975"/>
                </a:cubicBezTo>
                <a:cubicBezTo>
                  <a:pt x="109538" y="83785"/>
                  <a:pt x="85017" y="107950"/>
                  <a:pt x="54769" y="107950"/>
                </a:cubicBezTo>
                <a:cubicBezTo>
                  <a:pt x="24521" y="107950"/>
                  <a:pt x="0" y="83785"/>
                  <a:pt x="0" y="53975"/>
                </a:cubicBezTo>
                <a:cubicBezTo>
                  <a:pt x="0" y="24165"/>
                  <a:pt x="24521" y="0"/>
                  <a:pt x="54769" y="0"/>
                </a:cubicBezTo>
                <a:close/>
              </a:path>
            </a:pathLst>
          </a:custGeom>
          <a:solidFill>
            <a:srgbClr val="000000">
              <a:alpha val="100000"/>
            </a:srgbClr>
          </a:solidFill>
          <a:ln w="9525">
            <a:solidFill>
              <a:srgbClr val="000000">
                <a:alpha val="100000"/>
              </a:srgbClr>
            </a:solidFill>
            <a:prstDash val="solid"/>
          </a:ln>
        </p:spPr>
        <p:txBody>
          <a:bodyPr anchor="ctr"/>
          <a:p>
            <a:pPr marL="0" algn="ctr"/>
            <a:endParaRPr>
              <a:latin typeface="Times New Roman" panose="02020603050405020304" pitchFamily="18" charset="0"/>
              <a:cs typeface="Times New Roman" panose="02020603050405020304" pitchFamily="18" charset="0"/>
            </a:endParaRPr>
          </a:p>
        </p:txBody>
      </p:sp>
      <p:grpSp>
        <p:nvGrpSpPr>
          <p:cNvPr id="66" name="组合 65"/>
          <p:cNvGrpSpPr/>
          <p:nvPr>
            <p:custDataLst>
              <p:tags r:id="rId32"/>
            </p:custDataLst>
          </p:nvPr>
        </p:nvGrpSpPr>
        <p:grpSpPr>
          <a:xfrm>
            <a:off x="9281160" y="95250"/>
            <a:ext cx="2973070" cy="2264410"/>
            <a:chOff x="11423" y="4528"/>
            <a:chExt cx="7145" cy="5269"/>
          </a:xfrm>
        </p:grpSpPr>
        <p:sp>
          <p:nvSpPr>
            <p:cNvPr id="67" name="云形标注 66"/>
            <p:cNvSpPr/>
            <p:nvPr>
              <p:custDataLst>
                <p:tags r:id="rId33"/>
              </p:custDataLst>
            </p:nvPr>
          </p:nvSpPr>
          <p:spPr>
            <a:xfrm>
              <a:off x="11423" y="4528"/>
              <a:ext cx="5323" cy="2887"/>
            </a:xfrm>
            <a:prstGeom prst="cloudCallout">
              <a:avLst>
                <a:gd name="adj1" fmla="val 43965"/>
                <a:gd name="adj2" fmla="val 62499"/>
              </a:avLst>
            </a:prstGeom>
            <a:solidFill>
              <a:srgbClr val="009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8" name="文本框 67"/>
            <p:cNvSpPr txBox="1"/>
            <p:nvPr>
              <p:custDataLst>
                <p:tags r:id="rId34"/>
              </p:custDataLst>
            </p:nvPr>
          </p:nvSpPr>
          <p:spPr>
            <a:xfrm>
              <a:off x="12067" y="4892"/>
              <a:ext cx="4279" cy="1645"/>
            </a:xfrm>
            <a:prstGeom prst="rect">
              <a:avLst/>
            </a:prstGeom>
            <a:noFill/>
            <a:ln w="9525">
              <a:noFill/>
            </a:ln>
          </p:spPr>
          <p:txBody>
            <a:bodyPr wrap="square">
              <a:spAutoFit/>
            </a:bodyPr>
            <a:p>
              <a:pPr algn="ctr"/>
              <a:r>
                <a:rPr lang="zh-CN" sz="4000" b="1">
                  <a:solidFill>
                    <a:schemeClr val="bg1"/>
                  </a:solidFill>
                  <a:effectLst/>
                  <a:latin typeface="微软雅黑" panose="020B0503020204020204" charset="-122"/>
                  <a:ea typeface="微软雅黑" panose="020B0503020204020204" charset="-122"/>
                  <a:cs typeface="微软雅黑" panose="020B0503020204020204" charset="-122"/>
                  <a:sym typeface="+mn-ea"/>
                </a:rPr>
                <a:t>想一想</a:t>
              </a:r>
              <a:endParaRPr lang="zh-CN" sz="4000" b="1">
                <a:solidFill>
                  <a:schemeClr val="bg1"/>
                </a:solidFill>
                <a:effectLst/>
                <a:latin typeface="微软雅黑" panose="020B0503020204020204" charset="-122"/>
                <a:ea typeface="微软雅黑" panose="020B0503020204020204" charset="-122"/>
                <a:cs typeface="微软雅黑" panose="020B0503020204020204" charset="-122"/>
                <a:sym typeface="+mn-ea"/>
              </a:endParaRPr>
            </a:p>
          </p:txBody>
        </p:sp>
        <p:pic>
          <p:nvPicPr>
            <p:cNvPr id="69" name="图片 68" descr="对对鹿2"/>
            <p:cNvPicPr>
              <a:picLocks noChangeAspect="1"/>
            </p:cNvPicPr>
            <p:nvPr>
              <p:custDataLst>
                <p:tags r:id="rId35"/>
              </p:custDataLst>
            </p:nvPr>
          </p:nvPicPr>
          <p:blipFill>
            <a:blip r:embed="rId36"/>
            <a:stretch>
              <a:fillRect/>
            </a:stretch>
          </p:blipFill>
          <p:spPr>
            <a:xfrm>
              <a:off x="16746" y="6236"/>
              <a:ext cx="1822" cy="3561"/>
            </a:xfrm>
            <a:prstGeom prst="rect">
              <a:avLst/>
            </a:prstGeom>
            <a:noFill/>
            <a:ln w="9525">
              <a:noFill/>
            </a:ln>
          </p:spPr>
        </p:pic>
      </p:grpSp>
      <p:sp>
        <p:nvSpPr>
          <p:cNvPr id="2" name="文本框 1"/>
          <p:cNvSpPr txBox="1"/>
          <p:nvPr/>
        </p:nvSpPr>
        <p:spPr>
          <a:xfrm>
            <a:off x="456565" y="788035"/>
            <a:ext cx="6047740" cy="860425"/>
          </a:xfrm>
          <a:prstGeom prst="rect">
            <a:avLst/>
          </a:prstGeom>
          <a:noFill/>
        </p:spPr>
        <p:txBody>
          <a:bodyPr wrap="square" rtlCol="0">
            <a:spAutoFit/>
          </a:bodyPr>
          <a:p>
            <a:r>
              <a:rPr lang="zh-CN" altLang="en-US" sz="3200" b="1">
                <a:solidFill>
                  <a:srgbClr val="FF0000"/>
                </a:solidFill>
              </a:rPr>
              <a:t>解</a:t>
            </a:r>
            <a:r>
              <a:rPr lang="zh-CN" altLang="en-US"/>
              <a:t>：</a:t>
            </a:r>
            <a:r>
              <a:rPr lang="zh-CN" altLang="en-US" sz="2800" b="1"/>
              <a:t>如图所示</a:t>
            </a:r>
            <a:r>
              <a:rPr lang="en-US" altLang="zh-CN" sz="2800" b="1"/>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sym typeface="+mn-ea"/>
              </a:rPr>
              <a:t>DEF</a:t>
            </a:r>
            <a:r>
              <a:rPr lang="zh-CN" altLang="en-US" sz="2800" b="1">
                <a:latin typeface="Times New Roman" panose="02020603050405020304" pitchFamily="18" charset="0"/>
                <a:ea typeface="黑体" panose="02010609060101010101" pitchFamily="49" charset="-122"/>
                <a:cs typeface="Times New Roman" panose="02020603050405020304" pitchFamily="18" charset="0"/>
                <a:sym typeface="+mn-ea"/>
              </a:rPr>
              <a:t>即为所求三角形</a:t>
            </a:r>
            <a:endParaRPr lang="en-US" altLang="zh-CN">
              <a:latin typeface="Times New Roman" panose="02020603050405020304" pitchFamily="18" charset="0"/>
              <a:ea typeface="黑体" panose="02010609060101010101" pitchFamily="49" charset="-122"/>
              <a:cs typeface="Times New Roman" panose="02020603050405020304" pitchFamily="18" charset="0"/>
              <a:sym typeface="+mn-ea"/>
            </a:endParaRPr>
          </a:p>
          <a:p>
            <a:endParaRPr lang="en-US" altLang="zh-CN"/>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custDataLst>
              <p:tags r:id="rId1"/>
            </p:custDataLst>
          </p:nvPr>
        </p:nvSpPr>
        <p:spPr>
          <a:xfrm>
            <a:off x="3647123" y="908685"/>
            <a:ext cx="2936240" cy="832485"/>
          </a:xfrm>
          <a:prstGeom prst="rect">
            <a:avLst/>
          </a:prstGeom>
          <a:noFill/>
          <a:ln>
            <a:noFill/>
          </a:ln>
          <a:extLst>
            <a:ext uri="{909E8E84-426E-40DD-AFC4-6F175D3DCCD1}">
              <a14:hiddenFill xmlns:a14="http://schemas.microsoft.com/office/drawing/2010/main">
                <a:solidFill>
                  <a:srgbClr val="E21CC8"/>
                </a:solidFill>
              </a14:hiddenFill>
            </a:ext>
          </a:extLst>
        </p:spPr>
        <p:txBody>
          <a:bodyPr wrap="none" lIns="90170" tIns="46990" rIns="90170" bIns="46990" rtlCol="0" anchor="t">
            <a:spAutoFit/>
            <a:scene3d>
              <a:camera prst="obliqueBottomRight"/>
              <a:lightRig rig="flat" dir="t"/>
            </a:scene3d>
            <a:sp3d prstMaterial="matte">
              <a:extrusionClr>
                <a:srgbClr val="3C487F"/>
              </a:extrusionClr>
              <a:contourClr>
                <a:srgbClr val="3C487F"/>
              </a:contourClr>
            </a:sp3d>
          </a:bodyPr>
          <a:p>
            <a:pPr algn="ctr"/>
            <a:r>
              <a:rPr lang="en-US" altLang="zh-CN" sz="4800" b="1">
                <a:ln w="28575" cap="rnd" cmpd="sng">
                  <a:noFill/>
                  <a:prstDash val="sysDash"/>
                  <a:round/>
                </a:ln>
                <a:solidFill>
                  <a:srgbClr val="E21CC8"/>
                </a:solidFill>
                <a:effectLst>
                  <a:reflection blurRad="50800" stA="36000" endA="900" endPos="63000" dist="12700" dir="5400000" sy="-100000" algn="bl" rotWithShape="0"/>
                </a:effectLst>
                <a:latin typeface="汉仪雅酷黑 75W" panose="020B0804020202020204" charset="-122"/>
                <a:ea typeface="汉仪雅酷黑 75W" panose="020B0804020202020204" charset="-122"/>
              </a:rPr>
              <a:t> </a:t>
            </a:r>
            <a:r>
              <a:rPr lang="zh-CN" altLang="en-US" sz="4800" b="1">
                <a:ln w="28575" cap="rnd" cmpd="sng">
                  <a:noFill/>
                  <a:prstDash val="sysDash"/>
                  <a:round/>
                </a:ln>
                <a:solidFill>
                  <a:srgbClr val="E21CC8"/>
                </a:solidFill>
                <a:effectLst>
                  <a:reflection blurRad="50800" stA="36000" endA="900" endPos="63000" dist="12700" dir="5400000" sy="-100000" algn="bl" rotWithShape="0"/>
                </a:effectLst>
                <a:latin typeface="汉仪雅酷黑 75W" panose="020B0804020202020204" charset="-122"/>
                <a:ea typeface="汉仪雅酷黑 75W" panose="020B0804020202020204" charset="-122"/>
              </a:rPr>
              <a:t>畅谈</a:t>
            </a:r>
            <a:r>
              <a:rPr lang="zh-CN" altLang="en-US" sz="4800" b="1">
                <a:ln w="28575" cap="rnd" cmpd="sng">
                  <a:noFill/>
                  <a:prstDash val="sysDash"/>
                  <a:round/>
                </a:ln>
                <a:solidFill>
                  <a:srgbClr val="E21CC8"/>
                </a:solidFill>
                <a:effectLst>
                  <a:reflection blurRad="50800" stA="36000" endA="900" endPos="63000" dist="12700" dir="5400000" sy="-100000" algn="bl" rotWithShape="0"/>
                </a:effectLst>
                <a:latin typeface="汉仪雅酷黑 75W" panose="020B0804020202020204" charset="-122"/>
                <a:ea typeface="汉仪雅酷黑 75W" panose="020B0804020202020204" charset="-122"/>
              </a:rPr>
              <a:t>收获</a:t>
            </a:r>
            <a:endParaRPr lang="zh-CN" altLang="en-US" sz="4800" b="1">
              <a:ln w="28575" cap="rnd" cmpd="sng">
                <a:noFill/>
                <a:prstDash val="sysDash"/>
                <a:round/>
              </a:ln>
              <a:solidFill>
                <a:srgbClr val="E21CC8"/>
              </a:solidFill>
              <a:effectLst>
                <a:reflection blurRad="50800" stA="36000" endA="900" endPos="63000" dist="12700" dir="5400000" sy="-100000" algn="bl" rotWithShape="0"/>
              </a:effectLst>
              <a:latin typeface="汉仪雅酷黑 75W" panose="020B0804020202020204" charset="-122"/>
              <a:ea typeface="汉仪雅酷黑 75W" panose="020B0804020202020204" charset="-122"/>
            </a:endParaRPr>
          </a:p>
        </p:txBody>
      </p:sp>
      <p:sp>
        <p:nvSpPr>
          <p:cNvPr id="23611" name="Text Box 5"/>
          <p:cNvSpPr txBox="1"/>
          <p:nvPr/>
        </p:nvSpPr>
        <p:spPr>
          <a:xfrm>
            <a:off x="2238375" y="1989138"/>
            <a:ext cx="8863013" cy="1322070"/>
          </a:xfrm>
          <a:prstGeom prst="rect">
            <a:avLst/>
          </a:prstGeom>
          <a:noFill/>
          <a:ln w="9525">
            <a:noFill/>
          </a:ln>
        </p:spPr>
        <p:txBody>
          <a:bodyPr>
            <a:spAutoFit/>
          </a:bodyPr>
          <a:p>
            <a:pPr eaLnBrk="1" hangingPunct="1">
              <a:buFontTx/>
            </a:pPr>
            <a:r>
              <a:rPr lang="zh-CN" altLang="en-US" sz="4000" b="1" i="0" dirty="0">
                <a:solidFill>
                  <a:srgbClr val="990000"/>
                </a:solidFill>
                <a:latin typeface="Times New Roman" panose="02020603050405020304" pitchFamily="18" charset="0"/>
                <a:ea typeface="隶书" panose="02010509060101010101" pitchFamily="49" charset="-122"/>
              </a:rPr>
              <a:t> 这节课我学到了什么？</a:t>
            </a:r>
            <a:endParaRPr lang="zh-CN" altLang="en-US" sz="4000" b="1" i="0" dirty="0">
              <a:solidFill>
                <a:srgbClr val="990000"/>
              </a:solidFill>
              <a:latin typeface="Times New Roman" panose="02020603050405020304" pitchFamily="18" charset="0"/>
              <a:ea typeface="隶书" panose="02010509060101010101" pitchFamily="49" charset="-122"/>
            </a:endParaRPr>
          </a:p>
          <a:p>
            <a:pPr eaLnBrk="1" hangingPunct="1">
              <a:buFontTx/>
            </a:pPr>
            <a:r>
              <a:rPr lang="zh-CN" altLang="en-US" sz="4000" b="1" i="0" dirty="0">
                <a:solidFill>
                  <a:srgbClr val="990000"/>
                </a:solidFill>
                <a:latin typeface="Times New Roman" panose="02020603050405020304" pitchFamily="18" charset="0"/>
                <a:ea typeface="隶书" panose="02010509060101010101" pitchFamily="49" charset="-122"/>
              </a:rPr>
              <a:t>用到哪些数学思想？</a:t>
            </a:r>
            <a:endParaRPr lang="zh-CN" altLang="en-US" sz="4000" b="1" i="0" dirty="0">
              <a:solidFill>
                <a:srgbClr val="990000"/>
              </a:solidFill>
              <a:latin typeface="Times New Roman" panose="02020603050405020304" pitchFamily="18" charset="0"/>
              <a:ea typeface="隶书" panose="02010509060101010101" pitchFamily="49" charset="-122"/>
            </a:endParaRPr>
          </a:p>
        </p:txBody>
      </p:sp>
      <p:sp>
        <p:nvSpPr>
          <p:cNvPr id="23610" name="Text Box 4"/>
          <p:cNvSpPr txBox="1"/>
          <p:nvPr/>
        </p:nvSpPr>
        <p:spPr>
          <a:xfrm>
            <a:off x="2238058" y="3311208"/>
            <a:ext cx="8159750" cy="706755"/>
          </a:xfrm>
          <a:prstGeom prst="rect">
            <a:avLst/>
          </a:prstGeom>
          <a:noFill/>
          <a:ln w="9525">
            <a:noFill/>
          </a:ln>
        </p:spPr>
        <p:txBody>
          <a:bodyPr>
            <a:spAutoFit/>
          </a:bodyPr>
          <a:p>
            <a:pPr eaLnBrk="1" hangingPunct="1">
              <a:buFontTx/>
            </a:pPr>
            <a:r>
              <a:rPr lang="zh-CN" altLang="en-US" sz="4000" b="1" i="0" dirty="0">
                <a:solidFill>
                  <a:srgbClr val="0033CC"/>
                </a:solidFill>
                <a:latin typeface="Times New Roman" panose="02020603050405020304" pitchFamily="18" charset="0"/>
                <a:ea typeface="隶书" panose="02010509060101010101" pitchFamily="49" charset="-122"/>
              </a:rPr>
              <a:t>我的收获是</a:t>
            </a:r>
            <a:r>
              <a:rPr lang="en-US" altLang="zh-CN" sz="4000" b="1" i="0" dirty="0">
                <a:solidFill>
                  <a:srgbClr val="0033CC"/>
                </a:solidFill>
                <a:latin typeface="Times New Roman" panose="02020603050405020304" pitchFamily="18" charset="0"/>
                <a:ea typeface="隶书" panose="02010509060101010101" pitchFamily="49" charset="-122"/>
              </a:rPr>
              <a:t>……</a:t>
            </a:r>
            <a:endParaRPr lang="en-US" altLang="zh-CN" sz="4000" b="1" i="0" dirty="0">
              <a:solidFill>
                <a:srgbClr val="0033CC"/>
              </a:solidFill>
              <a:latin typeface="Times New Roman" panose="02020603050405020304" pitchFamily="18" charset="0"/>
              <a:ea typeface="隶书" panose="02010509060101010101" pitchFamily="49" charset="-122"/>
            </a:endParaRPr>
          </a:p>
        </p:txBody>
      </p:sp>
      <p:sp>
        <p:nvSpPr>
          <p:cNvPr id="23612" name="Text Box 6"/>
          <p:cNvSpPr txBox="1"/>
          <p:nvPr/>
        </p:nvSpPr>
        <p:spPr>
          <a:xfrm>
            <a:off x="2208213" y="4044950"/>
            <a:ext cx="8159750" cy="706755"/>
          </a:xfrm>
          <a:prstGeom prst="rect">
            <a:avLst/>
          </a:prstGeom>
          <a:noFill/>
          <a:ln w="9525">
            <a:noFill/>
          </a:ln>
        </p:spPr>
        <p:txBody>
          <a:bodyPr>
            <a:spAutoFit/>
          </a:bodyPr>
          <a:p>
            <a:pPr eaLnBrk="1" hangingPunct="1">
              <a:buFontTx/>
            </a:pPr>
            <a:r>
              <a:rPr lang="zh-CN" altLang="en-US" sz="4000" b="1" i="0" dirty="0">
                <a:solidFill>
                  <a:srgbClr val="008000"/>
                </a:solidFill>
                <a:latin typeface="Times New Roman" panose="02020603050405020304" pitchFamily="18" charset="0"/>
                <a:ea typeface="隶书" panose="02010509060101010101" pitchFamily="49" charset="-122"/>
              </a:rPr>
              <a:t> 我还有</a:t>
            </a:r>
            <a:r>
              <a:rPr lang="en-US" altLang="zh-CN" sz="4000" b="1" i="0" dirty="0">
                <a:solidFill>
                  <a:srgbClr val="008000"/>
                </a:solidFill>
                <a:latin typeface="Times New Roman" panose="02020603050405020304" pitchFamily="18" charset="0"/>
                <a:ea typeface="隶书" panose="02010509060101010101" pitchFamily="49" charset="-122"/>
              </a:rPr>
              <a:t>……</a:t>
            </a:r>
            <a:r>
              <a:rPr lang="zh-CN" altLang="en-US" sz="4000" b="1" i="0" dirty="0">
                <a:solidFill>
                  <a:srgbClr val="008000"/>
                </a:solidFill>
                <a:latin typeface="Times New Roman" panose="02020603050405020304" pitchFamily="18" charset="0"/>
                <a:ea typeface="隶书" panose="02010509060101010101" pitchFamily="49" charset="-122"/>
              </a:rPr>
              <a:t>的疑惑</a:t>
            </a:r>
            <a:endParaRPr lang="zh-CN" altLang="en-US" sz="4000" b="1" i="0" dirty="0">
              <a:solidFill>
                <a:srgbClr val="008000"/>
              </a:solidFill>
              <a:latin typeface="Times New Roman" panose="02020603050405020304" pitchFamily="18" charset="0"/>
              <a:ea typeface="隶书" panose="02010509060101010101" pitchFamily="49" charset="-122"/>
            </a:endParaRPr>
          </a:p>
        </p:txBody>
      </p:sp>
      <p:sp>
        <p:nvSpPr>
          <p:cNvPr id="54296" name="Rectangle 24"/>
          <p:cNvSpPr>
            <a:spLocks noChangeAspect="1" noChangeArrowheads="1"/>
          </p:cNvSpPr>
          <p:nvPr/>
        </p:nvSpPr>
        <p:spPr bwMode="auto">
          <a:xfrm>
            <a:off x="1703785" y="259172"/>
            <a:ext cx="1933162" cy="521970"/>
          </a:xfrm>
          <a:prstGeom prst="rect">
            <a:avLst/>
          </a:prstGeom>
          <a:noFill/>
          <a:ln>
            <a:noFill/>
          </a:ln>
          <a:effectLst/>
        </p:spPr>
        <p:txBody>
          <a:bodyPr anchor="ctr">
            <a:spAutoFit/>
          </a:bodyPr>
          <a:p>
            <a:pPr marL="0" marR="0" lvl="0" indent="0" algn="l" defTabSz="914400" rtl="0" eaLnBrk="1" fontAlgn="base" latinLnBrk="0" hangingPunct="1">
              <a:lnSpc>
                <a:spcPct val="100000"/>
              </a:lnSpc>
              <a:spcBef>
                <a:spcPct val="0"/>
              </a:spcBef>
              <a:spcAft>
                <a:spcPts val="1300"/>
              </a:spcAft>
              <a:buClrTx/>
              <a:buSzTx/>
              <a:buFontTx/>
              <a:buNone/>
              <a:defRPr/>
            </a:pPr>
            <a:r>
              <a:rPr kumimoji="0" lang="zh-CN" altLang="en-US" sz="2800" b="1" i="1" u="none" strike="noStrike" kern="1200" cap="none" spc="0" normalizeH="0" baseline="0" noProof="0">
                <a:ln>
                  <a:noFill/>
                </a:ln>
                <a:solidFill>
                  <a:srgbClr val="0000FF"/>
                </a:solidFill>
                <a:effectLst>
                  <a:outerShdw blurRad="38100" dist="38100" dir="2700000" algn="tl">
                    <a:srgbClr val="C0C0C0"/>
                  </a:outerShdw>
                </a:effectLst>
                <a:uLnTx/>
                <a:uFillTx/>
                <a:latin typeface="Times New Roman" panose="02020603050405020304" pitchFamily="18" charset="0"/>
                <a:ea typeface="黑体" panose="02010609060101010101" pitchFamily="49" charset="-122"/>
                <a:cs typeface="+mn-cs"/>
              </a:rPr>
              <a:t> 课堂小结</a:t>
            </a:r>
            <a:endParaRPr kumimoji="0" lang="zh-CN" altLang="en-US" sz="2800" b="1" i="1" u="none" strike="noStrike" kern="1200" cap="none" spc="0" normalizeH="0" baseline="0" noProof="0">
              <a:ln>
                <a:noFill/>
              </a:ln>
              <a:solidFill>
                <a:srgbClr val="0000FF"/>
              </a:solidFill>
              <a:effectLst>
                <a:outerShdw blurRad="38100" dist="38100" dir="2700000" algn="tl">
                  <a:srgbClr val="C0C0C0"/>
                </a:outerShdw>
              </a:effectLst>
              <a:uLnTx/>
              <a:uFillTx/>
              <a:latin typeface="Times New Roman" panose="02020603050405020304" pitchFamily="18" charset="0"/>
              <a:ea typeface="黑体" panose="02010609060101010101" pitchFamily="49" charset="-122"/>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622425" y="1844675"/>
            <a:ext cx="1881505" cy="460375"/>
          </a:xfrm>
          <a:prstGeom prst="rect">
            <a:avLst/>
          </a:prstGeom>
          <a:noFill/>
          <a:ln w="25400">
            <a:solidFill>
              <a:schemeClr val="bg1">
                <a:alpha val="54117"/>
              </a:schemeClr>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zh-CN" altLang="en-US" sz="2400">
                <a:latin typeface="黑体" panose="02010609060101010101" pitchFamily="49" charset="-122"/>
                <a:ea typeface="黑体" panose="02010609060101010101" pitchFamily="49" charset="-122"/>
              </a:rPr>
              <a:t>平移的特征</a:t>
            </a:r>
            <a:endParaRPr lang="en-US" altLang="zh-CN" sz="2400">
              <a:latin typeface="黑体" panose="02010609060101010101" pitchFamily="49" charset="-122"/>
              <a:ea typeface="黑体" panose="02010609060101010101" pitchFamily="49" charset="-122"/>
            </a:endParaRPr>
          </a:p>
        </p:txBody>
      </p:sp>
      <p:sp>
        <p:nvSpPr>
          <p:cNvPr id="27" name="TextBox 26"/>
          <p:cNvSpPr txBox="1"/>
          <p:nvPr/>
        </p:nvSpPr>
        <p:spPr>
          <a:xfrm>
            <a:off x="3575685" y="908685"/>
            <a:ext cx="5508625" cy="1753235"/>
          </a:xfrm>
          <a:prstGeom prst="rect">
            <a:avLst/>
          </a:prstGeom>
          <a:noFill/>
          <a:ln w="25400">
            <a:solidFill>
              <a:schemeClr val="tx1">
                <a:lumMod val="75000"/>
                <a:lumOff val="25000"/>
                <a:alpha val="54000"/>
              </a:schemeClr>
            </a:solidFill>
          </a:ln>
        </p:spPr>
        <p:txBody>
          <a:bodyPr>
            <a:spAutoFit/>
          </a:bodyPr>
          <a:lstStyle/>
          <a:p>
            <a:pPr>
              <a:lnSpc>
                <a:spcPct val="150000"/>
              </a:lnSpc>
              <a:defRPr/>
            </a:pPr>
            <a:r>
              <a:rPr lang="zh-CN" altLang="en-US" sz="2400" dirty="0">
                <a:solidFill>
                  <a:srgbClr val="FF0000"/>
                </a:solidFill>
                <a:latin typeface="黑体" panose="02010609060101010101" pitchFamily="49" charset="-122"/>
                <a:ea typeface="黑体" panose="02010609060101010101" pitchFamily="49" charset="-122"/>
              </a:rPr>
              <a:t>平移后的图形与原来图形的对应线段平行</a:t>
            </a:r>
            <a:r>
              <a:rPr lang="zh-CN" altLang="en-US" sz="2400">
                <a:solidFill>
                  <a:srgbClr val="FF0000"/>
                </a:solidFill>
                <a:latin typeface="黑体" panose="02010609060101010101" pitchFamily="49" charset="-122"/>
                <a:ea typeface="黑体" panose="02010609060101010101" pitchFamily="49" charset="-122"/>
                <a:cs typeface="+mn-ea"/>
                <a:sym typeface="+mn-ea"/>
              </a:rPr>
              <a:t>（或在同一直线上）</a:t>
            </a:r>
            <a:r>
              <a:rPr lang="zh-CN" altLang="en-US" sz="2400" dirty="0">
                <a:solidFill>
                  <a:srgbClr val="FF0000"/>
                </a:solidFill>
                <a:latin typeface="黑体" panose="02010609060101010101" pitchFamily="49" charset="-122"/>
                <a:ea typeface="黑体" panose="02010609060101010101" pitchFamily="49" charset="-122"/>
              </a:rPr>
              <a:t>并且相等，对应角相等，图形的形状与大小不变</a:t>
            </a:r>
            <a:r>
              <a:rPr lang="en-US" altLang="zh-CN" sz="2400" dirty="0">
                <a:solidFill>
                  <a:srgbClr val="FF0000"/>
                </a:solidFill>
                <a:latin typeface="黑体" panose="02010609060101010101" pitchFamily="49" charset="-122"/>
                <a:ea typeface="黑体" panose="02010609060101010101" pitchFamily="49" charset="-122"/>
              </a:rPr>
              <a:t>.</a:t>
            </a:r>
            <a:endParaRPr lang="en-US" altLang="zh-CN" sz="2400" dirty="0">
              <a:solidFill>
                <a:srgbClr val="FF0000"/>
              </a:solidFill>
              <a:latin typeface="黑体" panose="02010609060101010101" pitchFamily="49" charset="-122"/>
              <a:ea typeface="黑体" panose="02010609060101010101" pitchFamily="49" charset="-122"/>
            </a:endParaRPr>
          </a:p>
        </p:txBody>
      </p:sp>
      <p:sp>
        <p:nvSpPr>
          <p:cNvPr id="30" name="矩形 29"/>
          <p:cNvSpPr/>
          <p:nvPr/>
        </p:nvSpPr>
        <p:spPr>
          <a:xfrm>
            <a:off x="3647440" y="3036570"/>
            <a:ext cx="5508625" cy="829945"/>
          </a:xfrm>
          <a:prstGeom prst="rect">
            <a:avLst/>
          </a:prstGeom>
          <a:ln w="25400">
            <a:solidFill>
              <a:schemeClr val="tx1">
                <a:lumMod val="75000"/>
                <a:lumOff val="25000"/>
              </a:schemeClr>
            </a:solidFill>
          </a:ln>
        </p:spPr>
        <p:txBody>
          <a:bodyPr>
            <a:spAutoFit/>
          </a:bodyPr>
          <a:lstStyle/>
          <a:p>
            <a:pPr indent="76200"/>
            <a:r>
              <a:rPr lang="zh-CN" altLang="en-US" sz="2400" noProof="1">
                <a:solidFill>
                  <a:srgbClr val="FF0000"/>
                </a:solidFill>
                <a:latin typeface="黑体" panose="02010609060101010101" pitchFamily="49" charset="-122"/>
                <a:ea typeface="黑体" panose="02010609060101010101" pitchFamily="49" charset="-122"/>
                <a:cs typeface="+mn-ea"/>
                <a:sym typeface="+mn-ea"/>
              </a:rPr>
              <a:t>平移后对应点所连的线段平行并且相等（或在同一直线上）</a:t>
            </a:r>
            <a:r>
              <a:rPr lang="en-US" altLang="zh-CN" sz="2400" noProof="1">
                <a:solidFill>
                  <a:srgbClr val="FF0000"/>
                </a:solidFill>
                <a:latin typeface="黑体" panose="02010609060101010101" pitchFamily="49" charset="-122"/>
                <a:ea typeface="黑体" panose="02010609060101010101" pitchFamily="49" charset="-122"/>
                <a:cs typeface="+mn-ea"/>
                <a:sym typeface="+mn-ea"/>
              </a:rPr>
              <a:t>.</a:t>
            </a:r>
            <a:r>
              <a:rPr lang="zh-CN" altLang="en-US" sz="2400" noProof="1">
                <a:solidFill>
                  <a:srgbClr val="FF0000"/>
                </a:solidFill>
                <a:latin typeface="黑体" panose="02010609060101010101" pitchFamily="49" charset="-122"/>
                <a:ea typeface="黑体" panose="02010609060101010101" pitchFamily="49" charset="-122"/>
                <a:cs typeface="+mn-ea"/>
                <a:sym typeface="+mn-ea"/>
              </a:rPr>
              <a:t> </a:t>
            </a:r>
            <a:endParaRPr lang="en-US" altLang="zh-CN" sz="2400" dirty="0">
              <a:solidFill>
                <a:srgbClr val="FF0000"/>
              </a:solidFill>
              <a:latin typeface="黑体" panose="02010609060101010101" pitchFamily="49" charset="-122"/>
              <a:ea typeface="黑体" panose="02010609060101010101" pitchFamily="49" charset="-122"/>
            </a:endParaRPr>
          </a:p>
        </p:txBody>
      </p:sp>
      <p:sp>
        <p:nvSpPr>
          <p:cNvPr id="4" name="îŝlîḍê"/>
          <p:cNvSpPr/>
          <p:nvPr>
            <p:custDataLst>
              <p:tags r:id="rId1"/>
            </p:custDataLst>
          </p:nvPr>
        </p:nvSpPr>
        <p:spPr>
          <a:xfrm>
            <a:off x="1559243" y="116902"/>
            <a:ext cx="3838575" cy="1083883"/>
          </a:xfrm>
          <a:prstGeom prst="rect">
            <a:avLst/>
          </a:prstGeom>
        </p:spPr>
        <p:txBody>
          <a:bodyPr wrap="none" lIns="0" tIns="0" rIns="0" bIns="0">
            <a:noAutofit/>
          </a:bodyPr>
          <a:p>
            <a:pPr algn="ctr" fontAlgn="auto"/>
            <a:r>
              <a:rPr lang="zh-CN" altLang="en-US" sz="4800" b="1" strike="noStrike" spc="1380" noProof="1" dirty="0">
                <a:solidFill>
                  <a:schemeClr val="tx1"/>
                </a:solidFill>
                <a:latin typeface="楷体" panose="02010609060101010101" pitchFamily="49" charset="-122"/>
                <a:ea typeface="楷体" panose="02010609060101010101" pitchFamily="49" charset="-122"/>
                <a:cs typeface="+mn-cs"/>
              </a:rPr>
              <a:t>课堂</a:t>
            </a:r>
            <a:r>
              <a:rPr lang="zh-CN" altLang="en-US" sz="4800" b="1" strike="noStrike" spc="1380" noProof="1" dirty="0">
                <a:solidFill>
                  <a:schemeClr val="tx1"/>
                </a:solidFill>
                <a:latin typeface="楷体" panose="02010609060101010101" pitchFamily="49" charset="-122"/>
                <a:ea typeface="楷体" panose="02010609060101010101" pitchFamily="49" charset="-122"/>
                <a:cs typeface="+mn-cs"/>
              </a:rPr>
              <a:t>总结</a:t>
            </a:r>
            <a:endParaRPr lang="zh-CN" altLang="en-US" sz="4800" b="1" strike="noStrike" spc="1380" noProof="1" dirty="0">
              <a:solidFill>
                <a:schemeClr val="tx1"/>
              </a:solidFill>
              <a:latin typeface="楷体" panose="02010609060101010101" pitchFamily="49" charset="-122"/>
              <a:ea typeface="楷体" panose="02010609060101010101" pitchFamily="49" charset="-122"/>
              <a:cs typeface="+mn-cs"/>
            </a:endParaRPr>
          </a:p>
        </p:txBody>
      </p:sp>
      <p:sp>
        <p:nvSpPr>
          <p:cNvPr id="2" name="TextBox 2"/>
          <p:cNvSpPr txBox="1">
            <a:spLocks noChangeArrowheads="1"/>
          </p:cNvSpPr>
          <p:nvPr/>
        </p:nvSpPr>
        <p:spPr bwMode="auto">
          <a:xfrm>
            <a:off x="1765935" y="5012690"/>
            <a:ext cx="1881505" cy="460375"/>
          </a:xfrm>
          <a:prstGeom prst="rect">
            <a:avLst/>
          </a:prstGeom>
          <a:noFill/>
          <a:ln w="25400">
            <a:solidFill>
              <a:schemeClr val="bg1">
                <a:alpha val="54117"/>
              </a:schemeClr>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zh-CN" altLang="en-US" sz="2400">
                <a:latin typeface="黑体" panose="02010609060101010101" pitchFamily="49" charset="-122"/>
                <a:ea typeface="黑体" panose="02010609060101010101" pitchFamily="49" charset="-122"/>
              </a:rPr>
              <a:t>平移的作图</a:t>
            </a:r>
            <a:endParaRPr lang="zh-CN" altLang="en-US" sz="2400">
              <a:latin typeface="黑体" panose="02010609060101010101" pitchFamily="49" charset="-122"/>
              <a:ea typeface="黑体" panose="02010609060101010101" pitchFamily="49" charset="-122"/>
            </a:endParaRPr>
          </a:p>
        </p:txBody>
      </p:sp>
      <p:sp>
        <p:nvSpPr>
          <p:cNvPr id="5" name="左大括号 9"/>
          <p:cNvSpPr/>
          <p:nvPr/>
        </p:nvSpPr>
        <p:spPr bwMode="auto">
          <a:xfrm>
            <a:off x="3536315" y="4364990"/>
            <a:ext cx="114935" cy="2312035"/>
          </a:xfrm>
          <a:prstGeom prst="leftBrace">
            <a:avLst>
              <a:gd name="adj1" fmla="val 203956"/>
              <a:gd name="adj2" fmla="val 50000"/>
            </a:avLst>
          </a:prstGeom>
          <a:solidFill>
            <a:schemeClr val="accent1"/>
          </a:solidFill>
          <a:ln w="25400">
            <a:solidFill>
              <a:schemeClr val="tx1">
                <a:alpha val="29019"/>
              </a:schemeClr>
            </a:solidFill>
            <a:rou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7" name="TextBox 2"/>
          <p:cNvSpPr txBox="1">
            <a:spLocks noChangeArrowheads="1"/>
          </p:cNvSpPr>
          <p:nvPr/>
        </p:nvSpPr>
        <p:spPr bwMode="auto">
          <a:xfrm>
            <a:off x="4008120" y="4364990"/>
            <a:ext cx="4498340" cy="521970"/>
          </a:xfrm>
          <a:prstGeom prst="rect">
            <a:avLst/>
          </a:prstGeom>
          <a:noFill/>
          <a:ln w="25400">
            <a:solidFill>
              <a:schemeClr val="bg1">
                <a:alpha val="54117"/>
              </a:schemeClr>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zh-CN" altLang="en-US" sz="2800">
                <a:solidFill>
                  <a:srgbClr val="FF0000"/>
                </a:solidFill>
                <a:latin typeface="黑体" panose="02010609060101010101" pitchFamily="49" charset="-122"/>
                <a:ea typeface="黑体" panose="02010609060101010101" pitchFamily="49" charset="-122"/>
              </a:rPr>
              <a:t>定：定平移方向和距离</a:t>
            </a:r>
            <a:endParaRPr lang="zh-CN" altLang="en-US" sz="2800">
              <a:solidFill>
                <a:srgbClr val="FF0000"/>
              </a:solidFill>
              <a:latin typeface="黑体" panose="02010609060101010101" pitchFamily="49" charset="-122"/>
              <a:ea typeface="黑体" panose="02010609060101010101" pitchFamily="49" charset="-122"/>
            </a:endParaRPr>
          </a:p>
        </p:txBody>
      </p:sp>
      <p:sp>
        <p:nvSpPr>
          <p:cNvPr id="8" name="TextBox 2"/>
          <p:cNvSpPr txBox="1">
            <a:spLocks noChangeArrowheads="1"/>
          </p:cNvSpPr>
          <p:nvPr/>
        </p:nvSpPr>
        <p:spPr bwMode="auto">
          <a:xfrm>
            <a:off x="3935730" y="5372735"/>
            <a:ext cx="4647565" cy="521970"/>
          </a:xfrm>
          <a:prstGeom prst="rect">
            <a:avLst/>
          </a:prstGeom>
          <a:noFill/>
          <a:ln w="25400">
            <a:solidFill>
              <a:schemeClr val="bg1">
                <a:alpha val="54117"/>
              </a:schemeClr>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zh-CN" altLang="en-US" sz="2800">
                <a:solidFill>
                  <a:srgbClr val="FF0000"/>
                </a:solidFill>
                <a:latin typeface="黑体" panose="02010609060101010101" pitchFamily="49" charset="-122"/>
                <a:ea typeface="黑体" panose="02010609060101010101" pitchFamily="49" charset="-122"/>
              </a:rPr>
              <a:t>移：平移关键点的对应点</a:t>
            </a:r>
            <a:endParaRPr lang="zh-CN" altLang="en-US" sz="2800">
              <a:solidFill>
                <a:srgbClr val="FF0000"/>
              </a:solidFill>
              <a:latin typeface="黑体" panose="02010609060101010101" pitchFamily="49" charset="-122"/>
              <a:ea typeface="黑体" panose="02010609060101010101" pitchFamily="49" charset="-122"/>
            </a:endParaRPr>
          </a:p>
        </p:txBody>
      </p:sp>
      <p:sp>
        <p:nvSpPr>
          <p:cNvPr id="9" name="TextBox 2"/>
          <p:cNvSpPr txBox="1">
            <a:spLocks noChangeArrowheads="1"/>
          </p:cNvSpPr>
          <p:nvPr/>
        </p:nvSpPr>
        <p:spPr bwMode="auto">
          <a:xfrm>
            <a:off x="3936365" y="5825490"/>
            <a:ext cx="4498340" cy="475615"/>
          </a:xfrm>
          <a:prstGeom prst="rect">
            <a:avLst/>
          </a:prstGeom>
          <a:noFill/>
          <a:ln w="25400">
            <a:solidFill>
              <a:schemeClr val="bg1">
                <a:alpha val="54117"/>
              </a:schemeClr>
            </a:solidFill>
            <a:miter lim="800000"/>
          </a:ln>
          <a:extLst>
            <a:ext uri="{909E8E84-426E-40DD-AFC4-6F175D3DCCD1}">
              <a14:hiddenFill xmlns:a14="http://schemas.microsoft.com/office/drawing/2010/main">
                <a:solidFill>
                  <a:srgbClr val="FFFFFF"/>
                </a:solidFill>
              </a14:hiddenFill>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zh-CN" altLang="en-US" sz="2800">
                <a:solidFill>
                  <a:srgbClr val="FF0000"/>
                </a:solidFill>
                <a:latin typeface="黑体" panose="02010609060101010101" pitchFamily="49" charset="-122"/>
                <a:ea typeface="黑体" panose="02010609060101010101" pitchFamily="49" charset="-122"/>
              </a:rPr>
              <a:t>连：连</a:t>
            </a:r>
            <a:r>
              <a:rPr lang="zh-CN" altLang="en-US" sz="2800">
                <a:solidFill>
                  <a:srgbClr val="FF0000"/>
                </a:solidFill>
                <a:latin typeface="黑体" panose="02010609060101010101" pitchFamily="49" charset="-122"/>
                <a:ea typeface="黑体" panose="02010609060101010101" pitchFamily="49" charset="-122"/>
                <a:sym typeface="+mn-ea"/>
              </a:rPr>
              <a:t>关键点的对应点</a:t>
            </a:r>
            <a:endParaRPr lang="zh-CN" altLang="en-US" sz="2800">
              <a:solidFill>
                <a:srgbClr val="FF0000"/>
              </a:solidFill>
              <a:latin typeface="黑体" panose="02010609060101010101" pitchFamily="49" charset="-122"/>
              <a:ea typeface="黑体" panose="02010609060101010101" pitchFamily="49" charset="-122"/>
              <a:sym typeface="+mn-ea"/>
            </a:endParaRPr>
          </a:p>
          <a:p>
            <a:pPr algn="dist"/>
            <a:endParaRPr lang="zh-CN" altLang="en-US" sz="2800">
              <a:solidFill>
                <a:srgbClr val="FF0000"/>
              </a:solidFill>
              <a:latin typeface="黑体" panose="02010609060101010101" pitchFamily="49" charset="-122"/>
              <a:ea typeface="黑体" panose="02010609060101010101" pitchFamily="49" charset="-122"/>
              <a:sym typeface="+mn-ea"/>
            </a:endParaRPr>
          </a:p>
        </p:txBody>
      </p:sp>
      <p:sp>
        <p:nvSpPr>
          <p:cNvPr id="6" name="TextBox 2"/>
          <p:cNvSpPr txBox="1">
            <a:spLocks noChangeArrowheads="1"/>
          </p:cNvSpPr>
          <p:nvPr/>
        </p:nvSpPr>
        <p:spPr bwMode="auto">
          <a:xfrm>
            <a:off x="4007485" y="4899025"/>
            <a:ext cx="5149215" cy="521970"/>
          </a:xfrm>
          <a:prstGeom prst="rect">
            <a:avLst/>
          </a:prstGeom>
          <a:noFill/>
          <a:ln w="25400">
            <a:solidFill>
              <a:schemeClr val="bg1">
                <a:alpha val="54117"/>
              </a:schemeClr>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zh-CN" altLang="en-US" sz="2800">
                <a:solidFill>
                  <a:srgbClr val="FF0000"/>
                </a:solidFill>
                <a:latin typeface="黑体" panose="02010609060101010101" pitchFamily="49" charset="-122"/>
                <a:ea typeface="黑体" panose="02010609060101010101" pitchFamily="49" charset="-122"/>
              </a:rPr>
              <a:t>找</a:t>
            </a:r>
            <a:r>
              <a:rPr lang="zh-CN" altLang="en-US" sz="2800">
                <a:solidFill>
                  <a:srgbClr val="FF0000"/>
                </a:solidFill>
                <a:latin typeface="黑体" panose="02010609060101010101" pitchFamily="49" charset="-122"/>
                <a:ea typeface="黑体" panose="02010609060101010101" pitchFamily="49" charset="-122"/>
                <a:sym typeface="+mn-ea"/>
              </a:rPr>
              <a:t>：找</a:t>
            </a:r>
            <a:r>
              <a:rPr lang="zh-CN" altLang="en-US" sz="2800" b="1">
                <a:solidFill>
                  <a:srgbClr val="FF0000"/>
                </a:solidFill>
                <a:sym typeface="+mn-ea"/>
              </a:rPr>
              <a:t>平移前的图形的关键点</a:t>
            </a:r>
            <a:r>
              <a:rPr lang="en-US" altLang="zh-CN" sz="2800">
                <a:solidFill>
                  <a:srgbClr val="FF0000"/>
                </a:solidFill>
                <a:latin typeface="黑体" panose="02010609060101010101" pitchFamily="49" charset="-122"/>
                <a:ea typeface="黑体" panose="02010609060101010101" pitchFamily="49" charset="-122"/>
              </a:rPr>
              <a:t> </a:t>
            </a:r>
            <a:endParaRPr lang="en-US" altLang="zh-CN" sz="2800">
              <a:solidFill>
                <a:srgbClr val="FF0000"/>
              </a:solidFill>
              <a:latin typeface="黑体" panose="02010609060101010101" pitchFamily="49" charset="-122"/>
              <a:ea typeface="黑体" panose="02010609060101010101" pitchFamily="49" charset="-122"/>
            </a:endParaRPr>
          </a:p>
        </p:txBody>
      </p:sp>
      <p:sp>
        <p:nvSpPr>
          <p:cNvPr id="10" name="左大括号 9"/>
          <p:cNvSpPr/>
          <p:nvPr/>
        </p:nvSpPr>
        <p:spPr bwMode="auto">
          <a:xfrm>
            <a:off x="3359785" y="1196340"/>
            <a:ext cx="114935" cy="2312035"/>
          </a:xfrm>
          <a:prstGeom prst="leftBrace">
            <a:avLst>
              <a:gd name="adj1" fmla="val 203956"/>
              <a:gd name="adj2" fmla="val 50000"/>
            </a:avLst>
          </a:prstGeom>
          <a:solidFill>
            <a:schemeClr val="accent1"/>
          </a:solidFill>
          <a:ln w="25400">
            <a:solidFill>
              <a:schemeClr val="tx1">
                <a:alpha val="29019"/>
              </a:schemeClr>
            </a:solidFill>
            <a:rou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1" name="文本框 10"/>
          <p:cNvSpPr txBox="1"/>
          <p:nvPr/>
        </p:nvSpPr>
        <p:spPr>
          <a:xfrm>
            <a:off x="3979545" y="6301105"/>
            <a:ext cx="4455160" cy="534035"/>
          </a:xfrm>
          <a:prstGeom prst="rect">
            <a:avLst/>
          </a:prstGeom>
          <a:noFill/>
        </p:spPr>
        <p:txBody>
          <a:bodyPr wrap="square" rtlCol="0">
            <a:spAutoFit/>
          </a:bodyPr>
          <a:p>
            <a:pPr>
              <a:lnSpc>
                <a:spcPct val="120000"/>
              </a:lnSpc>
            </a:pPr>
            <a:r>
              <a:rPr lang="zh-CN" altLang="en-US" sz="2400">
                <a:solidFill>
                  <a:srgbClr val="FF0000"/>
                </a:solidFill>
                <a:latin typeface="+mj-ea"/>
                <a:ea typeface="+mj-ea"/>
                <a:sym typeface="+mn-ea"/>
              </a:rPr>
              <a:t>写</a:t>
            </a:r>
            <a:r>
              <a:rPr lang="zh-CN" altLang="en-US" sz="2400">
                <a:solidFill>
                  <a:srgbClr val="FF0000"/>
                </a:solidFill>
                <a:sym typeface="+mn-ea"/>
              </a:rPr>
              <a:t>：</a:t>
            </a:r>
            <a:r>
              <a:rPr lang="en-US" altLang="zh-CN" sz="2400">
                <a:solidFill>
                  <a:srgbClr val="FF0000"/>
                </a:solidFill>
                <a:sym typeface="+mn-ea"/>
              </a:rPr>
              <a:t>   </a:t>
            </a:r>
            <a:r>
              <a:rPr lang="zh-CN" altLang="en-US" sz="2400">
                <a:solidFill>
                  <a:srgbClr val="FF0000"/>
                </a:solidFill>
                <a:sym typeface="+mn-ea"/>
              </a:rPr>
              <a:t>写</a:t>
            </a:r>
            <a:r>
              <a:rPr lang="en-US" altLang="zh-CN" sz="2400">
                <a:solidFill>
                  <a:srgbClr val="FF0000"/>
                </a:solidFill>
                <a:sym typeface="+mn-ea"/>
              </a:rPr>
              <a:t> </a:t>
            </a:r>
            <a:r>
              <a:rPr lang="zh-CN" altLang="en-US" sz="2400">
                <a:solidFill>
                  <a:srgbClr val="FF0000"/>
                </a:solidFill>
                <a:sym typeface="+mn-ea"/>
              </a:rPr>
              <a:t>出</a:t>
            </a:r>
            <a:r>
              <a:rPr lang="en-US" altLang="zh-CN" sz="2400">
                <a:solidFill>
                  <a:srgbClr val="FF0000"/>
                </a:solidFill>
                <a:sym typeface="+mn-ea"/>
              </a:rPr>
              <a:t> </a:t>
            </a:r>
            <a:r>
              <a:rPr lang="zh-CN" altLang="en-US" sz="2400">
                <a:solidFill>
                  <a:srgbClr val="FF0000"/>
                </a:solidFill>
                <a:sym typeface="+mn-ea"/>
              </a:rPr>
              <a:t>结</a:t>
            </a:r>
            <a:r>
              <a:rPr lang="en-US" altLang="zh-CN" sz="2400">
                <a:solidFill>
                  <a:srgbClr val="FF0000"/>
                </a:solidFill>
                <a:sym typeface="+mn-ea"/>
              </a:rPr>
              <a:t> </a:t>
            </a:r>
            <a:r>
              <a:rPr lang="zh-CN" altLang="en-US" sz="2400">
                <a:solidFill>
                  <a:srgbClr val="FF0000"/>
                </a:solidFill>
                <a:sym typeface="+mn-ea"/>
              </a:rPr>
              <a:t>论</a:t>
            </a:r>
            <a:endParaRPr lang="zh-CN" altLang="en-US" sz="2400">
              <a:solidFill>
                <a:srgbClr val="FF0000"/>
              </a:solidFill>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
                                        </p:tgtEl>
                                        <p:attrNameLst>
                                          <p:attrName>ppt_y</p:attrName>
                                        </p:attrNameLst>
                                      </p:cBhvr>
                                      <p:tavLst>
                                        <p:tav tm="0">
                                          <p:val>
                                            <p:strVal val="#ppt_y"/>
                                          </p:val>
                                        </p:tav>
                                        <p:tav tm="100000">
                                          <p:val>
                                            <p:strVal val="#ppt_y"/>
                                          </p:val>
                                        </p:tav>
                                      </p:tavLst>
                                    </p:anim>
                                    <p:anim calcmode="lin" valueType="num">
                                      <p:cBhvr>
                                        <p:cTn id="1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dissolv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7" grpId="0" bldLvl="0" animBg="1"/>
      <p:bldP spid="30" grpId="0" bldLvl="0" animBg="1"/>
      <p:bldP spid="2" grpId="0" bldLvl="0" animBg="1"/>
      <p:bldP spid="5" grpId="0" bldLvl="0" animBg="1"/>
      <p:bldP spid="7" grpId="0" bldLvl="0" animBg="1"/>
      <p:bldP spid="6" grpId="0" bldLvl="0" animBg="1"/>
      <p:bldP spid="8" grpId="0" bldLvl="0" animBg="1"/>
      <p:bldP spid="9" grpId="0" bldLvl="0" animBg="1"/>
      <p:bldP spid="11" grpId="0"/>
      <p:bldP spid="1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p:nvPr/>
        </p:nvSpPr>
        <p:spPr bwMode="auto">
          <a:xfrm>
            <a:off x="763905" y="687070"/>
            <a:ext cx="11182985" cy="770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50000"/>
              </a:lnSpc>
              <a:spcBef>
                <a:spcPct val="20000"/>
              </a:spcBef>
              <a:spcAft>
                <a:spcPct val="0"/>
              </a:spcAft>
              <a:buClrTx/>
              <a:buSzTx/>
              <a:buFontTx/>
              <a:buNone/>
              <a:defRPr/>
            </a:pPr>
            <a:r>
              <a:rPr kumimoji="0" lang="zh-CN" altLang="en-US" sz="3200" b="1" i="0" u="none" strike="noStrike" kern="1200" cap="none" spc="0" normalizeH="0" baseline="0" noProof="0" dirty="0">
                <a:ln>
                  <a:noFill/>
                </a:ln>
                <a:solidFill>
                  <a:schemeClr val="tx1"/>
                </a:solidFill>
                <a:effectLst/>
                <a:uLnTx/>
                <a:uFillTx/>
                <a:latin typeface="+mn-lt"/>
                <a:ea typeface="+mn-ea"/>
                <a:cs typeface="+mn-cs"/>
              </a:rPr>
              <a:t>基础题：课本</a:t>
            </a:r>
            <a:r>
              <a:rPr lang="en-US" altLang="zh-CN" sz="3200" b="1" noProof="0" dirty="0">
                <a:ln>
                  <a:noFill/>
                </a:ln>
                <a:effectLst/>
                <a:uLnTx/>
                <a:uFillTx/>
                <a:latin typeface="+mn-lt"/>
                <a:ea typeface="+mn-ea"/>
                <a:sym typeface="+mn-ea"/>
              </a:rPr>
              <a:t>136</a:t>
            </a:r>
            <a:r>
              <a:rPr lang="zh-CN" altLang="en-US" sz="3200" b="1" noProof="0" dirty="0">
                <a:ln>
                  <a:noFill/>
                </a:ln>
                <a:effectLst/>
                <a:uLnTx/>
                <a:uFillTx/>
                <a:latin typeface="+mn-lt"/>
                <a:ea typeface="+mn-ea"/>
                <a:sym typeface="+mn-ea"/>
              </a:rPr>
              <a:t>页习题第</a:t>
            </a:r>
            <a:r>
              <a:rPr lang="en-US" altLang="zh-CN" sz="3200" b="1" noProof="0" dirty="0">
                <a:ln>
                  <a:noFill/>
                </a:ln>
                <a:effectLst/>
                <a:uLnTx/>
                <a:uFillTx/>
                <a:latin typeface="+mn-lt"/>
                <a:ea typeface="+mn-ea"/>
                <a:sym typeface="+mn-ea"/>
              </a:rPr>
              <a:t>2</a:t>
            </a:r>
            <a:r>
              <a:rPr lang="zh-CN" altLang="en-US" sz="3200" b="1" noProof="0" dirty="0">
                <a:ln>
                  <a:noFill/>
                </a:ln>
                <a:effectLst/>
                <a:uLnTx/>
                <a:uFillTx/>
                <a:latin typeface="+mn-lt"/>
                <a:ea typeface="+mn-ea"/>
                <a:sym typeface="+mn-ea"/>
              </a:rPr>
              <a:t>、</a:t>
            </a:r>
            <a:r>
              <a:rPr lang="en-US" altLang="zh-CN" sz="3200" b="1" noProof="0" dirty="0">
                <a:ln>
                  <a:noFill/>
                </a:ln>
                <a:effectLst/>
                <a:uLnTx/>
                <a:uFillTx/>
                <a:latin typeface="+mn-lt"/>
                <a:ea typeface="+mn-ea"/>
                <a:sym typeface="+mn-ea"/>
              </a:rPr>
              <a:t>3</a:t>
            </a:r>
            <a:r>
              <a:rPr lang="zh-CN" altLang="en-US" sz="3200" b="1" noProof="0" dirty="0">
                <a:ln>
                  <a:noFill/>
                </a:ln>
                <a:effectLst/>
                <a:uLnTx/>
                <a:uFillTx/>
                <a:latin typeface="+mn-lt"/>
                <a:ea typeface="+mn-ea"/>
                <a:sym typeface="+mn-ea"/>
              </a:rPr>
              <a:t>题；</a:t>
            </a:r>
            <a:endParaRPr lang="zh-CN" altLang="en-US" sz="3200" b="1" noProof="0" dirty="0">
              <a:ln>
                <a:noFill/>
              </a:ln>
              <a:effectLst/>
              <a:uLnTx/>
              <a:uFillTx/>
              <a:latin typeface="+mn-lt"/>
              <a:ea typeface="+mn-ea"/>
              <a:sym typeface="+mn-ea"/>
            </a:endParaRPr>
          </a:p>
          <a:p>
            <a:pPr marL="342900" marR="0" lvl="0" indent="-342900" algn="l" defTabSz="914400" rtl="0" eaLnBrk="1" fontAlgn="base" latinLnBrk="0" hangingPunct="1">
              <a:lnSpc>
                <a:spcPct val="150000"/>
              </a:lnSpc>
              <a:spcBef>
                <a:spcPct val="20000"/>
              </a:spcBef>
              <a:spcAft>
                <a:spcPct val="0"/>
              </a:spcAft>
              <a:buClrTx/>
              <a:buSzTx/>
              <a:buFontTx/>
              <a:buNone/>
              <a:defRPr/>
            </a:pPr>
            <a:r>
              <a:rPr lang="zh-CN" altLang="en-US" sz="3200" b="1" noProof="0" dirty="0">
                <a:ln>
                  <a:noFill/>
                </a:ln>
                <a:effectLst/>
                <a:uLnTx/>
                <a:uFillTx/>
                <a:latin typeface="+mn-lt"/>
                <a:ea typeface="+mn-ea"/>
                <a:sym typeface="+mn-ea"/>
              </a:rPr>
              <a:t>拔高题：课本</a:t>
            </a:r>
            <a:r>
              <a:rPr lang="en-US" altLang="zh-CN" sz="3200" b="1" noProof="0" dirty="0">
                <a:ln>
                  <a:noFill/>
                </a:ln>
                <a:effectLst/>
                <a:uLnTx/>
                <a:uFillTx/>
                <a:latin typeface="+mn-lt"/>
                <a:ea typeface="+mn-ea"/>
                <a:sym typeface="+mn-ea"/>
              </a:rPr>
              <a:t>137</a:t>
            </a:r>
            <a:r>
              <a:rPr lang="zh-CN" altLang="en-US" sz="3200" b="1" noProof="0" dirty="0">
                <a:ln>
                  <a:noFill/>
                </a:ln>
                <a:effectLst/>
                <a:uLnTx/>
                <a:uFillTx/>
                <a:latin typeface="+mn-lt"/>
                <a:ea typeface="+mn-ea"/>
                <a:sym typeface="+mn-ea"/>
              </a:rPr>
              <a:t>页习题第</a:t>
            </a:r>
            <a:r>
              <a:rPr lang="en-US" altLang="zh-CN" sz="3200" b="1" noProof="0" dirty="0">
                <a:ln>
                  <a:noFill/>
                </a:ln>
                <a:effectLst/>
                <a:uLnTx/>
                <a:uFillTx/>
                <a:latin typeface="+mn-lt"/>
                <a:ea typeface="+mn-ea"/>
                <a:sym typeface="+mn-ea"/>
              </a:rPr>
              <a:t>4</a:t>
            </a:r>
            <a:r>
              <a:rPr lang="zh-CN" altLang="en-US" sz="3200" b="1" noProof="0" dirty="0">
                <a:ln>
                  <a:noFill/>
                </a:ln>
                <a:effectLst/>
                <a:uLnTx/>
                <a:uFillTx/>
                <a:latin typeface="+mn-lt"/>
                <a:ea typeface="+mn-ea"/>
                <a:sym typeface="+mn-ea"/>
              </a:rPr>
              <a:t>、</a:t>
            </a:r>
            <a:r>
              <a:rPr lang="en-US" altLang="zh-CN" sz="3200" b="1" noProof="0" dirty="0">
                <a:ln>
                  <a:noFill/>
                </a:ln>
                <a:effectLst/>
                <a:uLnTx/>
                <a:uFillTx/>
                <a:latin typeface="+mn-lt"/>
                <a:ea typeface="+mn-ea"/>
                <a:sym typeface="+mn-ea"/>
              </a:rPr>
              <a:t>5</a:t>
            </a:r>
            <a:r>
              <a:rPr lang="zh-CN" altLang="en-US" sz="3200" b="1" noProof="0" dirty="0">
                <a:ln>
                  <a:noFill/>
                </a:ln>
                <a:effectLst/>
                <a:uLnTx/>
                <a:uFillTx/>
                <a:latin typeface="+mn-lt"/>
                <a:ea typeface="+mn-ea"/>
                <a:sym typeface="+mn-ea"/>
              </a:rPr>
              <a:t>题。</a:t>
            </a:r>
            <a:endParaRPr kumimoji="0" lang="zh-CN" altLang="en-US" sz="3200" b="1"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50000"/>
              </a:lnSpc>
              <a:spcBef>
                <a:spcPct val="20000"/>
              </a:spcBef>
              <a:spcAft>
                <a:spcPct val="0"/>
              </a:spcAft>
              <a:buClrTx/>
              <a:buSzTx/>
              <a:buFontTx/>
              <a:buNone/>
              <a:defRPr/>
            </a:pPr>
            <a:endParaRPr kumimoji="0" lang="zh-CN" altLang="en-US" sz="3200" b="1" i="0" u="none" strike="noStrike" kern="1200" cap="none" spc="0" normalizeH="0" baseline="0" noProof="0" dirty="0">
              <a:ln>
                <a:noFill/>
              </a:ln>
              <a:solidFill>
                <a:schemeClr val="tx1"/>
              </a:solidFill>
              <a:effectLst/>
              <a:uLnTx/>
              <a:uFillTx/>
              <a:latin typeface="+mn-lt"/>
              <a:ea typeface="+mn-ea"/>
              <a:cs typeface="+mn-cs"/>
            </a:endParaRPr>
          </a:p>
        </p:txBody>
      </p:sp>
      <p:sp>
        <p:nvSpPr>
          <p:cNvPr id="2" name="文本框 1"/>
          <p:cNvSpPr txBox="1"/>
          <p:nvPr/>
        </p:nvSpPr>
        <p:spPr>
          <a:xfrm>
            <a:off x="835660" y="2542540"/>
            <a:ext cx="6096000" cy="579120"/>
          </a:xfrm>
          <a:prstGeom prst="rect">
            <a:avLst/>
          </a:prstGeom>
          <a:noFill/>
        </p:spPr>
        <p:txBody>
          <a:bodyPr wrap="square" rtlCol="0" anchor="t">
            <a:spAutoFit/>
          </a:bodyPr>
          <a:p>
            <a:r>
              <a:rPr lang="zh-CN" altLang="en-US" sz="3200" b="1" noProof="0" dirty="0">
                <a:sym typeface="+mn-ea"/>
              </a:rPr>
              <a:t>选做（拓展题）：</a:t>
            </a:r>
            <a:endParaRPr lang="zh-CN" altLang="en-US" sz="3200" b="1" noProof="0" dirty="0">
              <a:sym typeface="+mn-ea"/>
            </a:endParaRPr>
          </a:p>
        </p:txBody>
      </p:sp>
      <p:sp>
        <p:nvSpPr>
          <p:cNvPr id="3" name="文本框 2"/>
          <p:cNvSpPr txBox="1"/>
          <p:nvPr/>
        </p:nvSpPr>
        <p:spPr>
          <a:xfrm>
            <a:off x="4019550" y="2546350"/>
            <a:ext cx="7274560" cy="946785"/>
          </a:xfrm>
          <a:prstGeom prst="rect">
            <a:avLst/>
          </a:prstGeom>
        </p:spPr>
        <p:txBody>
          <a:bodyPr wrap="square">
            <a:noAutofit/>
          </a:bodyPr>
          <a:p>
            <a:pPr indent="0" algn="just" defTabSz="266700">
              <a:spcBef>
                <a:spcPct val="0"/>
              </a:spcBef>
              <a:spcAft>
                <a:spcPct val="0"/>
              </a:spcAft>
            </a:pPr>
            <a:r>
              <a:rPr lang="zh-CN" altLang="en-US" sz="2000" b="1">
                <a:latin typeface="Calibri" panose="020F0502020204030204"/>
                <a:ea typeface="宋体" panose="02010600030101010101" pitchFamily="2" charset="-122"/>
              </a:rPr>
              <a:t>如图，</a:t>
            </a:r>
            <a:r>
              <a:rPr lang="en-US" altLang="en-US" sz="2000" b="1">
                <a:latin typeface="Calibri" panose="020F0502020204030204"/>
                <a:ea typeface="宋体" panose="02010600030101010101" pitchFamily="2" charset="-122"/>
              </a:rPr>
              <a:t>△</a:t>
            </a:r>
            <a:r>
              <a:rPr lang="en-US" altLang="zh-CN" sz="2000" b="1">
                <a:latin typeface="Calibri" panose="020F0502020204030204"/>
                <a:ea typeface="宋体" panose="02010600030101010101" pitchFamily="2" charset="-122"/>
              </a:rPr>
              <a:t>ABC</a:t>
            </a:r>
            <a:r>
              <a:rPr lang="zh-CN" altLang="en-US" sz="2000" b="1">
                <a:latin typeface="Calibri" panose="020F0502020204030204"/>
                <a:ea typeface="宋体" panose="02010600030101010101" pitchFamily="2" charset="-122"/>
              </a:rPr>
              <a:t>中，</a:t>
            </a:r>
            <a:r>
              <a:rPr lang="en-US" altLang="zh-CN" sz="2000" b="1">
                <a:latin typeface="Calibri" panose="020F0502020204030204"/>
                <a:ea typeface="宋体" panose="02010600030101010101" pitchFamily="2" charset="-122"/>
              </a:rPr>
              <a:t>BC</a:t>
            </a:r>
            <a:r>
              <a:rPr lang="zh-CN" altLang="en-US" sz="2000" b="1">
                <a:latin typeface="Calibri" panose="020F0502020204030204"/>
                <a:ea typeface="宋体" panose="02010600030101010101" pitchFamily="2" charset="-122"/>
              </a:rPr>
              <a:t>＝</a:t>
            </a:r>
            <a:r>
              <a:rPr lang="en-US" altLang="zh-CN" sz="2000" b="1">
                <a:latin typeface="Calibri" panose="020F0502020204030204"/>
                <a:ea typeface="宋体" panose="02010600030101010101" pitchFamily="2" charset="-122"/>
              </a:rPr>
              <a:t>4 cm.</a:t>
            </a:r>
            <a:r>
              <a:rPr lang="zh-CN" altLang="en-US" sz="2000" b="1">
                <a:latin typeface="Calibri" panose="020F0502020204030204"/>
                <a:ea typeface="宋体" panose="02010600030101010101" pitchFamily="2" charset="-122"/>
              </a:rPr>
              <a:t>现将</a:t>
            </a:r>
            <a:r>
              <a:rPr lang="en-US" altLang="en-US" sz="2000" b="1">
                <a:latin typeface="Calibri" panose="020F0502020204030204"/>
                <a:ea typeface="宋体" panose="02010600030101010101" pitchFamily="2" charset="-122"/>
              </a:rPr>
              <a:t>△</a:t>
            </a:r>
            <a:r>
              <a:rPr lang="en-US" altLang="zh-CN" sz="2000" b="1">
                <a:latin typeface="Calibri" panose="020F0502020204030204"/>
                <a:ea typeface="宋体" panose="02010600030101010101" pitchFamily="2" charset="-122"/>
              </a:rPr>
              <a:t>ABC</a:t>
            </a:r>
            <a:r>
              <a:rPr lang="zh-CN" altLang="en-US" sz="2000" b="1">
                <a:latin typeface="Calibri" panose="020F0502020204030204"/>
                <a:ea typeface="宋体" panose="02010600030101010101" pitchFamily="2" charset="-122"/>
              </a:rPr>
              <a:t>沿着垂直于</a:t>
            </a:r>
            <a:r>
              <a:rPr lang="en-US" altLang="zh-CN" sz="2000" b="1">
                <a:latin typeface="Calibri" panose="020F0502020204030204"/>
                <a:ea typeface="宋体" panose="02010600030101010101" pitchFamily="2" charset="-122"/>
              </a:rPr>
              <a:t>BC</a:t>
            </a:r>
            <a:r>
              <a:rPr lang="zh-CN" altLang="en-US" sz="2000" b="1">
                <a:latin typeface="Calibri" panose="020F0502020204030204"/>
                <a:ea typeface="宋体" panose="02010600030101010101" pitchFamily="2" charset="-122"/>
              </a:rPr>
              <a:t>的方向平移</a:t>
            </a:r>
            <a:r>
              <a:rPr lang="en-US" altLang="zh-CN" sz="2000" b="1">
                <a:latin typeface="Calibri" panose="020F0502020204030204"/>
                <a:ea typeface="宋体" panose="02010600030101010101" pitchFamily="2" charset="-122"/>
              </a:rPr>
              <a:t>5 cm</a:t>
            </a:r>
            <a:r>
              <a:rPr lang="zh-CN" altLang="en-US" sz="2000" b="1">
                <a:latin typeface="Calibri" panose="020F0502020204030204"/>
                <a:ea typeface="宋体" panose="02010600030101010101" pitchFamily="2" charset="-122"/>
              </a:rPr>
              <a:t>，到</a:t>
            </a:r>
            <a:r>
              <a:rPr lang="en-US" altLang="en-US" sz="2000" b="1">
                <a:latin typeface="Calibri" panose="020F0502020204030204"/>
                <a:ea typeface="宋体" panose="02010600030101010101" pitchFamily="2" charset="-122"/>
              </a:rPr>
              <a:t>△</a:t>
            </a:r>
            <a:r>
              <a:rPr lang="en-US" altLang="zh-CN" sz="2000" b="1">
                <a:latin typeface="Calibri" panose="020F0502020204030204"/>
                <a:ea typeface="宋体" panose="02010600030101010101" pitchFamily="2" charset="-122"/>
              </a:rPr>
              <a:t>DEF</a:t>
            </a:r>
            <a:r>
              <a:rPr lang="zh-CN" altLang="en-US" sz="2000" b="1">
                <a:latin typeface="Calibri" panose="020F0502020204030204"/>
                <a:ea typeface="宋体" panose="02010600030101010101" pitchFamily="2" charset="-122"/>
              </a:rPr>
              <a:t>的位置，则</a:t>
            </a:r>
            <a:r>
              <a:rPr lang="en-US" altLang="en-US" sz="2000" b="1">
                <a:latin typeface="Calibri" panose="020F0502020204030204"/>
                <a:ea typeface="宋体" panose="02010600030101010101" pitchFamily="2" charset="-122"/>
              </a:rPr>
              <a:t>△</a:t>
            </a:r>
            <a:r>
              <a:rPr lang="en-US" altLang="zh-CN" sz="2000" b="1">
                <a:latin typeface="Calibri" panose="020F0502020204030204"/>
                <a:ea typeface="宋体" panose="02010600030101010101" pitchFamily="2" charset="-122"/>
              </a:rPr>
              <a:t>ABC</a:t>
            </a:r>
            <a:r>
              <a:rPr lang="zh-CN" altLang="en-US" sz="2000" b="1">
                <a:latin typeface="Calibri" panose="020F0502020204030204"/>
                <a:ea typeface="宋体" panose="02010600030101010101" pitchFamily="2" charset="-122"/>
              </a:rPr>
              <a:t>的边</a:t>
            </a:r>
            <a:r>
              <a:rPr lang="en-US" altLang="zh-CN" sz="2000" b="1">
                <a:latin typeface="Calibri" panose="020F0502020204030204"/>
                <a:ea typeface="宋体" panose="02010600030101010101" pitchFamily="2" charset="-122"/>
              </a:rPr>
              <a:t>AC</a:t>
            </a:r>
            <a:r>
              <a:rPr lang="zh-CN" altLang="en-US" sz="2000" b="1">
                <a:latin typeface="Calibri" panose="020F0502020204030204"/>
                <a:ea typeface="宋体" panose="02010600030101010101" pitchFamily="2" charset="-122"/>
              </a:rPr>
              <a:t>，</a:t>
            </a:r>
            <a:r>
              <a:rPr lang="en-US" altLang="zh-CN" sz="2000" b="1">
                <a:latin typeface="Calibri" panose="020F0502020204030204"/>
                <a:ea typeface="宋体" panose="02010600030101010101" pitchFamily="2" charset="-122"/>
              </a:rPr>
              <a:t>AB</a:t>
            </a:r>
            <a:r>
              <a:rPr lang="zh-CN" altLang="en-US" sz="2000" b="1">
                <a:latin typeface="Calibri" panose="020F0502020204030204"/>
                <a:ea typeface="宋体" panose="02010600030101010101" pitchFamily="2" charset="-122"/>
              </a:rPr>
              <a:t>所扫过的面积是</a:t>
            </a:r>
            <a:r>
              <a:rPr lang="en-US" altLang="zh-CN" sz="2000" b="1">
                <a:latin typeface="Calibri" panose="020F0502020204030204"/>
                <a:ea typeface="宋体" panose="02010600030101010101" pitchFamily="2" charset="-122"/>
              </a:rPr>
              <a:t>________</a:t>
            </a:r>
            <a:endParaRPr lang="en-US" altLang="zh-CN" sz="2000" b="1">
              <a:latin typeface="Calibri" panose="020F0502020204030204"/>
              <a:ea typeface="宋体" panose="02010600030101010101" pitchFamily="2" charset="-122"/>
            </a:endParaRPr>
          </a:p>
          <a:p>
            <a:pPr indent="0" algn="just" defTabSz="266700">
              <a:spcBef>
                <a:spcPct val="0"/>
              </a:spcBef>
              <a:spcAft>
                <a:spcPct val="0"/>
              </a:spcAft>
            </a:pPr>
            <a:endParaRPr lang="zh-CN" altLang="en-US" sz="2000" b="1">
              <a:latin typeface="Calibri" panose="020F0502020204030204"/>
              <a:ea typeface="宋体" panose="02010600030101010101" pitchFamily="2" charset="-122"/>
            </a:endParaRPr>
          </a:p>
        </p:txBody>
      </p:sp>
      <p:sp>
        <p:nvSpPr>
          <p:cNvPr id="9" name="流程图: 可选过程 8"/>
          <p:cNvSpPr/>
          <p:nvPr/>
        </p:nvSpPr>
        <p:spPr>
          <a:xfrm>
            <a:off x="104775" y="0"/>
            <a:ext cx="2779395" cy="687070"/>
          </a:xfrm>
          <a:prstGeom prst="flowChartAlternateProcess">
            <a:avLst/>
          </a:prstGeom>
          <a:solidFill>
            <a:schemeClr val="tx2">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3600" dirty="0">
                <a:solidFill>
                  <a:schemeClr val="tx1"/>
                </a:solidFill>
                <a:latin typeface="华文新魏" panose="02010800040101010101" pitchFamily="2" charset="-122"/>
                <a:ea typeface="华文新魏" panose="02010800040101010101" pitchFamily="2" charset="-122"/>
                <a:cs typeface="+mn-ea"/>
                <a:sym typeface="+mn-ea"/>
              </a:rPr>
              <a:t>布置作业</a:t>
            </a:r>
            <a:endParaRPr lang="zh-CN" altLang="en-US" sz="3600" dirty="0">
              <a:solidFill>
                <a:schemeClr val="tx1"/>
              </a:solidFill>
              <a:latin typeface="华文新魏" panose="02010800040101010101" pitchFamily="2" charset="-122"/>
              <a:ea typeface="华文新魏" panose="02010800040101010101" pitchFamily="2" charset="-122"/>
              <a:cs typeface="+mn-ea"/>
              <a:sym typeface="+mn-ea"/>
            </a:endParaRPr>
          </a:p>
        </p:txBody>
      </p:sp>
      <p:pic>
        <p:nvPicPr>
          <p:cNvPr id="10" name="图片 9" descr="06fd55ab062f218368994b51c074f4c"/>
          <p:cNvPicPr>
            <a:picLocks noChangeAspect="1"/>
          </p:cNvPicPr>
          <p:nvPr/>
        </p:nvPicPr>
        <p:blipFill>
          <a:blip r:embed="rId1"/>
          <a:srcRect l="-1575" r="31992" b="3540"/>
          <a:stretch>
            <a:fillRect/>
          </a:stretch>
        </p:blipFill>
        <p:spPr>
          <a:xfrm rot="16200000">
            <a:off x="6337935" y="1003935"/>
            <a:ext cx="1880870" cy="9827260"/>
          </a:xfrm>
          <a:prstGeom prst="rect">
            <a:avLst/>
          </a:prstGeom>
        </p:spPr>
      </p:pic>
      <p:sp>
        <p:nvSpPr>
          <p:cNvPr id="11" name="文本框 10"/>
          <p:cNvSpPr txBox="1"/>
          <p:nvPr/>
        </p:nvSpPr>
        <p:spPr>
          <a:xfrm>
            <a:off x="1588770" y="4581525"/>
            <a:ext cx="4064000" cy="1198880"/>
          </a:xfrm>
          <a:prstGeom prst="rect">
            <a:avLst/>
          </a:prstGeom>
          <a:noFill/>
        </p:spPr>
        <p:txBody>
          <a:bodyPr wrap="square" rtlCol="0">
            <a:spAutoFit/>
          </a:bodyPr>
          <a:p>
            <a:r>
              <a:rPr lang="zh-CN" altLang="en-US" sz="2400" b="1"/>
              <a:t>利用如图所示的图形，通过平移在给出的方格图中设计图案。</a:t>
            </a:r>
            <a:endParaRPr lang="zh-CN" altLang="en-US" sz="2400" b="1"/>
          </a:p>
        </p:txBody>
      </p:sp>
      <p:cxnSp>
        <p:nvCxnSpPr>
          <p:cNvPr id="12" name="直接连接符 11"/>
          <p:cNvCxnSpPr/>
          <p:nvPr/>
        </p:nvCxnSpPr>
        <p:spPr>
          <a:xfrm>
            <a:off x="9168765" y="2929890"/>
            <a:ext cx="824230" cy="0"/>
          </a:xfrm>
          <a:prstGeom prst="line">
            <a:avLst/>
          </a:prstGeom>
        </p:spPr>
        <p:style>
          <a:lnRef idx="2">
            <a:schemeClr val="accent1"/>
          </a:lnRef>
          <a:fillRef idx="0">
            <a:srgbClr val="FFFFFF"/>
          </a:fillRef>
          <a:effectRef idx="0">
            <a:srgbClr val="FFFFFF"/>
          </a:effectRef>
          <a:fontRef idx="minor">
            <a:schemeClr val="tx1"/>
          </a:fontRef>
        </p:style>
      </p:cxnSp>
      <p:pic>
        <p:nvPicPr>
          <p:cNvPr id="14" name="图片 9" descr="23QHS7SJA74.TIF"/>
          <p:cNvPicPr>
            <a:picLocks noChangeAspect="1"/>
          </p:cNvPicPr>
          <p:nvPr/>
        </p:nvPicPr>
        <p:blipFill>
          <a:blip r:embed="rId2" r:link="rId3"/>
          <a:stretch>
            <a:fillRect/>
          </a:stretch>
        </p:blipFill>
        <p:spPr>
          <a:xfrm>
            <a:off x="5548630" y="3303905"/>
            <a:ext cx="1614170" cy="1094740"/>
          </a:xfrm>
          <a:prstGeom prst="rect">
            <a:avLst/>
          </a:prstGeom>
          <a:noFill/>
          <a:ln w="9525">
            <a:noFill/>
          </a:ln>
        </p:spPr>
      </p:pic>
    </p:spTree>
  </p:cSld>
  <p:clrMapOvr>
    <a:masterClrMapping/>
  </p:clrMapOvr>
  <p:transition/>
</p:sld>
</file>

<file path=ppt/tags/tag1.xml><?xml version="1.0" encoding="utf-8"?>
<p:tagLst xmlns:p="http://schemas.openxmlformats.org/presentationml/2006/main">
  <p:tag name="AS_UNIQUEID" val="593"/>
</p:tagLst>
</file>

<file path=ppt/tags/tag2.xml><?xml version="1.0" encoding="utf-8"?>
<p:tagLst xmlns:p="http://schemas.openxmlformats.org/presentationml/2006/main">
  <p:tag name="AS_UNIQUEID" val="594"/>
</p:tagLst>
</file>

<file path=ppt/tags/tag3.xml><?xml version="1.0" encoding="utf-8"?>
<p:tagLst xmlns:p="http://schemas.openxmlformats.org/presentationml/2006/main">
  <p:tag name="AS_UNIQUEID" val="595"/>
</p:tagLst>
</file>

<file path=ppt/tags/tag4.xml><?xml version="1.0" encoding="utf-8"?>
<p:tagLst xmlns:p="http://schemas.openxmlformats.org/presentationml/2006/main">
  <p:tag name="AS_UNIQUEID" val="590"/>
</p:tagLst>
</file>

<file path=ppt/tags/tag5.xml><?xml version="1.0" encoding="utf-8"?>
<p:tagLst xmlns:p="http://schemas.openxmlformats.org/presentationml/2006/main">
  <p:tag name="AS_UNIQUEID" val="591"/>
</p:tagLst>
</file>

<file path=ppt/tags/tag6.xml><?xml version="1.0" encoding="utf-8"?>
<p:tagLst xmlns:p="http://schemas.openxmlformats.org/presentationml/2006/main">
  <p:tag name="AS_UNIQUEID" val="592"/>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AS_UNIQUEID" val="922"/>
</p:tagLst>
</file>

<file path=ppt/tags/tag9.xml><?xml version="1.0" encoding="utf-8"?>
<p:tagLst xmlns:p="http://schemas.openxmlformats.org/presentationml/2006/main">
  <p:tag name="AS_UNIQUEID" val="926"/>
</p:tagLst>
</file>

<file path=ppt/tags/tag10.xml><?xml version="1.0" encoding="utf-8"?>
<p:tagLst xmlns:p="http://schemas.openxmlformats.org/presentationml/2006/main">
  <p:tag name="AS_UNIQUEID" val="925"/>
  <p:tag name="PICID" val="{693602fb-60fe-4fab-b4e9-d8375f7f9618}"/>
</p:tagLst>
</file>

<file path=ppt/tags/tag11.xml><?xml version="1.0" encoding="utf-8"?>
<p:tagLst xmlns:p="http://schemas.openxmlformats.org/presentationml/2006/main">
  <p:tag name="AS_UNIQUEID" val="937"/>
</p:tagLst>
</file>

<file path=ppt/tags/tag12.xml><?xml version="1.0" encoding="utf-8"?>
<p:tagLst xmlns:p="http://schemas.openxmlformats.org/presentationml/2006/main">
  <p:tag name="AS_UNIQUEID" val="930"/>
</p:tagLst>
</file>

<file path=ppt/tags/tag13.xml><?xml version="1.0" encoding="utf-8"?>
<p:tagLst xmlns:p="http://schemas.openxmlformats.org/presentationml/2006/main">
  <p:tag name="AS_UNIQUEID" val="927"/>
</p:tagLst>
</file>

<file path=ppt/tags/tag14.xml><?xml version="1.0" encoding="utf-8"?>
<p:tagLst xmlns:p="http://schemas.openxmlformats.org/presentationml/2006/main">
  <p:tag name="AS_UNIQUEID" val="931"/>
</p:tagLst>
</file>

<file path=ppt/tags/tag15.xml><?xml version="1.0" encoding="utf-8"?>
<p:tagLst xmlns:p="http://schemas.openxmlformats.org/presentationml/2006/main">
  <p:tag name="AS_UNIQUEID" val="935"/>
</p:tagLst>
</file>

<file path=ppt/tags/tag16.xml><?xml version="1.0" encoding="utf-8"?>
<p:tagLst xmlns:p="http://schemas.openxmlformats.org/presentationml/2006/main">
  <p:tag name="AS_UNIQUEID" val="941"/>
</p:tagLst>
</file>

<file path=ppt/tags/tag17.xml><?xml version="1.0" encoding="utf-8"?>
<p:tagLst xmlns:p="http://schemas.openxmlformats.org/presentationml/2006/main">
  <p:tag name="AS_UNIQUEID" val="943"/>
</p:tagLst>
</file>

<file path=ppt/tags/tag18.xml><?xml version="1.0" encoding="utf-8"?>
<p:tagLst xmlns:p="http://schemas.openxmlformats.org/presentationml/2006/main">
  <p:tag name="AS_UNIQUEID" val="949"/>
</p:tagLst>
</file>

<file path=ppt/tags/tag19.xml><?xml version="1.0" encoding="utf-8"?>
<p:tagLst xmlns:p="http://schemas.openxmlformats.org/presentationml/2006/main">
  <p:tag name="AS_UNIQUEID" val="950"/>
</p:tagLst>
</file>

<file path=ppt/tags/tag20.xml><?xml version="1.0" encoding="utf-8"?>
<p:tagLst xmlns:p="http://schemas.openxmlformats.org/presentationml/2006/main">
  <p:tag name="AS_UNIQUEID" val="977"/>
</p:tagLst>
</file>

<file path=ppt/tags/tag21.xml><?xml version="1.0" encoding="utf-8"?>
<p:tagLst xmlns:p="http://schemas.openxmlformats.org/presentationml/2006/main">
  <p:tag name="AS_UNIQUEID" val="944"/>
</p:tagLst>
</file>

<file path=ppt/tags/tag22.xml><?xml version="1.0" encoding="utf-8"?>
<p:tagLst xmlns:p="http://schemas.openxmlformats.org/presentationml/2006/main">
  <p:tag name="AS_UNIQUEID" val="945"/>
</p:tagLst>
</file>

<file path=ppt/tags/tag23.xml><?xml version="1.0" encoding="utf-8"?>
<p:tagLst xmlns:p="http://schemas.openxmlformats.org/presentationml/2006/main">
  <p:tag name="AS_UNIQUEID" val="946"/>
</p:tagLst>
</file>

<file path=ppt/tags/tag24.xml><?xml version="1.0" encoding="utf-8"?>
<p:tagLst xmlns:p="http://schemas.openxmlformats.org/presentationml/2006/main">
  <p:tag name="AS_UNIQUEID" val="947"/>
</p:tagLst>
</file>

<file path=ppt/tags/tag25.xml><?xml version="1.0" encoding="utf-8"?>
<p:tagLst xmlns:p="http://schemas.openxmlformats.org/presentationml/2006/main">
  <p:tag name="AS_UNIQUEID" val="948"/>
</p:tagLst>
</file>

<file path=ppt/tags/tag26.xml><?xml version="1.0" encoding="utf-8"?>
<p:tagLst xmlns:p="http://schemas.openxmlformats.org/presentationml/2006/main">
  <p:tag name="AS_UNIQUEID" val="952"/>
</p:tagLst>
</file>

<file path=ppt/tags/tag27.xml><?xml version="1.0" encoding="utf-8"?>
<p:tagLst xmlns:p="http://schemas.openxmlformats.org/presentationml/2006/main">
  <p:tag name="AS_UNIQUEID" val="953"/>
</p:tagLst>
</file>

<file path=ppt/tags/tag28.xml><?xml version="1.0" encoding="utf-8"?>
<p:tagLst xmlns:p="http://schemas.openxmlformats.org/presentationml/2006/main">
  <p:tag name="AS_UNIQUEID" val="954"/>
</p:tagLst>
</file>

<file path=ppt/tags/tag29.xml><?xml version="1.0" encoding="utf-8"?>
<p:tagLst xmlns:p="http://schemas.openxmlformats.org/presentationml/2006/main">
  <p:tag name="AS_UNIQUEID" val="955"/>
</p:tagLst>
</file>

<file path=ppt/tags/tag30.xml><?xml version="1.0" encoding="utf-8"?>
<p:tagLst xmlns:p="http://schemas.openxmlformats.org/presentationml/2006/main">
  <p:tag name="AS_UNIQUEID" val="956"/>
</p:tagLst>
</file>

<file path=ppt/tags/tag31.xml><?xml version="1.0" encoding="utf-8"?>
<p:tagLst xmlns:p="http://schemas.openxmlformats.org/presentationml/2006/main">
  <p:tag name="AS_UNIQUEID" val="957"/>
</p:tagLst>
</file>

<file path=ppt/tags/tag32.xml><?xml version="1.0" encoding="utf-8"?>
<p:tagLst xmlns:p="http://schemas.openxmlformats.org/presentationml/2006/main">
  <p:tag name="AS_UNIQUEID" val="958"/>
</p:tagLst>
</file>

<file path=ppt/tags/tag33.xml><?xml version="1.0" encoding="utf-8"?>
<p:tagLst xmlns:p="http://schemas.openxmlformats.org/presentationml/2006/main">
  <p:tag name="AS_UNIQUEID" val="959"/>
</p:tagLst>
</file>

<file path=ppt/tags/tag34.xml><?xml version="1.0" encoding="utf-8"?>
<p:tagLst xmlns:p="http://schemas.openxmlformats.org/presentationml/2006/main">
  <p:tag name="AS_UNIQUEID" val="960"/>
</p:tagLst>
</file>

<file path=ppt/tags/tag35.xml><?xml version="1.0" encoding="utf-8"?>
<p:tagLst xmlns:p="http://schemas.openxmlformats.org/presentationml/2006/main">
  <p:tag name="AS_UNIQUEID" val="961"/>
</p:tagLst>
</file>

<file path=ppt/tags/tag36.xml><?xml version="1.0" encoding="utf-8"?>
<p:tagLst xmlns:p="http://schemas.openxmlformats.org/presentationml/2006/main">
  <p:tag name="AS_UNIQUEID" val="962"/>
</p:tagLst>
</file>

<file path=ppt/tags/tag37.xml><?xml version="1.0" encoding="utf-8"?>
<p:tagLst xmlns:p="http://schemas.openxmlformats.org/presentationml/2006/main">
  <p:tag name="AS_UNIQUEID" val="963"/>
</p:tagLst>
</file>

<file path=ppt/tags/tag38.xml><?xml version="1.0" encoding="utf-8"?>
<p:tagLst xmlns:p="http://schemas.openxmlformats.org/presentationml/2006/main">
  <p:tag name="AS_UNIQUEID" val="964"/>
</p:tagLst>
</file>

<file path=ppt/tags/tag39.xml><?xml version="1.0" encoding="utf-8"?>
<p:tagLst xmlns:p="http://schemas.openxmlformats.org/presentationml/2006/main">
  <p:tag name="AS_UNIQUEID" val="965"/>
</p:tagLst>
</file>

<file path=ppt/tags/tag40.xml><?xml version="1.0" encoding="utf-8"?>
<p:tagLst xmlns:p="http://schemas.openxmlformats.org/presentationml/2006/main">
  <p:tag name="AS_UNIQUEID" val="966"/>
</p:tagLst>
</file>

<file path=ppt/tags/tag41.xml><?xml version="1.0" encoding="utf-8"?>
<p:tagLst xmlns:p="http://schemas.openxmlformats.org/presentationml/2006/main">
  <p:tag name="AS_UNIQUEID" val="967"/>
</p:tagLst>
</file>

<file path=ppt/tags/tag42.xml><?xml version="1.0" encoding="utf-8"?>
<p:tagLst xmlns:p="http://schemas.openxmlformats.org/presentationml/2006/main">
  <p:tag name="AS_UNIQUEID" val="968"/>
</p:tagLst>
</file>

<file path=ppt/tags/tag43.xml><?xml version="1.0" encoding="utf-8"?>
<p:tagLst xmlns:p="http://schemas.openxmlformats.org/presentationml/2006/main">
  <p:tag name="AS_UNIQUEID" val="969"/>
</p:tagLst>
</file>

<file path=ppt/tags/tag44.xml><?xml version="1.0" encoding="utf-8"?>
<p:tagLst xmlns:p="http://schemas.openxmlformats.org/presentationml/2006/main">
  <p:tag name="AS_UNIQUEID" val="970"/>
</p:tagLst>
</file>

<file path=ppt/tags/tag45.xml><?xml version="1.0" encoding="utf-8"?>
<p:tagLst xmlns:p="http://schemas.openxmlformats.org/presentationml/2006/main">
  <p:tag name="AS_UNIQUEID" val="971"/>
</p:tagLst>
</file>

<file path=ppt/tags/tag46.xml><?xml version="1.0" encoding="utf-8"?>
<p:tagLst xmlns:p="http://schemas.openxmlformats.org/presentationml/2006/main">
  <p:tag name="AS_UNIQUEID" val="972"/>
</p:tagLst>
</file>

<file path=ppt/tags/tag47.xml><?xml version="1.0" encoding="utf-8"?>
<p:tagLst xmlns:p="http://schemas.openxmlformats.org/presentationml/2006/main">
  <p:tag name="AS_UNIQUEID" val="973"/>
</p:tagLst>
</file>

<file path=ppt/tags/tag48.xml><?xml version="1.0" encoding="utf-8"?>
<p:tagLst xmlns:p="http://schemas.openxmlformats.org/presentationml/2006/main">
  <p:tag name="AS_UNIQUEID" val="974"/>
</p:tagLst>
</file>

<file path=ppt/tags/tag49.xml><?xml version="1.0" encoding="utf-8"?>
<p:tagLst xmlns:p="http://schemas.openxmlformats.org/presentationml/2006/main">
  <p:tag name="AS_UNIQUEID" val="975"/>
</p:tagLst>
</file>

<file path=ppt/tags/tag50.xml><?xml version="1.0" encoding="utf-8"?>
<p:tagLst xmlns:p="http://schemas.openxmlformats.org/presentationml/2006/main">
  <p:tag name="AS_UNIQUEID" val="671"/>
</p:tagLst>
</file>

<file path=ppt/tags/tag51.xml><?xml version="1.0" encoding="utf-8"?>
<p:tagLst xmlns:p="http://schemas.openxmlformats.org/presentationml/2006/main">
  <p:tag name="AS_UNIQUEID" val="672"/>
  <p:tag name="KSO_WM_BEAUTIFY_FLAG" val=""/>
</p:tagLst>
</file>

<file path=ppt/tags/tag52.xml><?xml version="1.0" encoding="utf-8"?>
<p:tagLst xmlns:p="http://schemas.openxmlformats.org/presentationml/2006/main">
  <p:tag name="AS_UNIQUEID" val="673"/>
  <p:tag name="KSO_WM_BEAUTIFY_FLAG" val=""/>
</p:tagLst>
</file>

<file path=ppt/tags/tag53.xml><?xml version="1.0" encoding="utf-8"?>
<p:tagLst xmlns:p="http://schemas.openxmlformats.org/presentationml/2006/main">
  <p:tag name="AS_UNIQUEID" val="674"/>
  <p:tag name="KSO_WM_BEAUTIFY_FLAG" val=""/>
</p:tagLst>
</file>

<file path=ppt/tags/tag54.xml><?xml version="1.0" encoding="utf-8"?>
<p:tagLst xmlns:p="http://schemas.openxmlformats.org/presentationml/2006/main">
  <p:tag name="AS_UNIQUEID" val="951"/>
</p:tagLst>
</file>

<file path=ppt/tags/tag55.xml><?xml version="1.0" encoding="utf-8"?>
<p:tagLst xmlns:p="http://schemas.openxmlformats.org/presentationml/2006/main">
  <p:tag name="AS_UNIQUEID" val="977"/>
</p:tagLst>
</file>

<file path=ppt/tags/tag56.xml><?xml version="1.0" encoding="utf-8"?>
<p:tagLst xmlns:p="http://schemas.openxmlformats.org/presentationml/2006/main">
  <p:tag name="AS_UNIQUEID" val="948"/>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AS_UNIQUEID" val="1008"/>
</p:tagLst>
</file>

<file path=ppt/tags/tag60.xml><?xml version="1.0" encoding="utf-8"?>
<p:tagLst xmlns:p="http://schemas.openxmlformats.org/presentationml/2006/main">
  <p:tag name="AS_UNIQUEID" val="982"/>
</p:tagLst>
</file>

<file path=ppt/tags/tag61.xml><?xml version="1.0" encoding="utf-8"?>
<p:tagLst xmlns:p="http://schemas.openxmlformats.org/presentationml/2006/main">
  <p:tag name="AS_UNIQUEID" val="984"/>
</p:tagLst>
</file>

<file path=ppt/tags/tag62.xml><?xml version="1.0" encoding="utf-8"?>
<p:tagLst xmlns:p="http://schemas.openxmlformats.org/presentationml/2006/main">
  <p:tag name="AS_UNIQUEID" val="986"/>
</p:tagLst>
</file>

<file path=ppt/tags/tag63.xml><?xml version="1.0" encoding="utf-8"?>
<p:tagLst xmlns:p="http://schemas.openxmlformats.org/presentationml/2006/main">
  <p:tag name="AS_UNIQUEID" val="988"/>
</p:tagLst>
</file>

<file path=ppt/tags/tag64.xml><?xml version="1.0" encoding="utf-8"?>
<p:tagLst xmlns:p="http://schemas.openxmlformats.org/presentationml/2006/main">
  <p:tag name="AS_UNIQUEID" val="994"/>
</p:tagLst>
</file>

<file path=ppt/tags/tag65.xml><?xml version="1.0" encoding="utf-8"?>
<p:tagLst xmlns:p="http://schemas.openxmlformats.org/presentationml/2006/main">
  <p:tag name="AS_UNIQUEID" val="995"/>
</p:tagLst>
</file>

<file path=ppt/tags/tag66.xml><?xml version="1.0" encoding="utf-8"?>
<p:tagLst xmlns:p="http://schemas.openxmlformats.org/presentationml/2006/main">
  <p:tag name="AS_UNIQUEID" val="996"/>
</p:tagLst>
</file>

<file path=ppt/tags/tag67.xml><?xml version="1.0" encoding="utf-8"?>
<p:tagLst xmlns:p="http://schemas.openxmlformats.org/presentationml/2006/main">
  <p:tag name="AS_UNIQUEID" val="997"/>
</p:tagLst>
</file>

<file path=ppt/tags/tag68.xml><?xml version="1.0" encoding="utf-8"?>
<p:tagLst xmlns:p="http://schemas.openxmlformats.org/presentationml/2006/main">
  <p:tag name="AS_UNIQUEID" val="998"/>
</p:tagLst>
</file>

<file path=ppt/tags/tag69.xml><?xml version="1.0" encoding="utf-8"?>
<p:tagLst xmlns:p="http://schemas.openxmlformats.org/presentationml/2006/main">
  <p:tag name="AS_UNIQUEID" val="999"/>
</p:tagLst>
</file>

<file path=ppt/tags/tag70.xml><?xml version="1.0" encoding="utf-8"?>
<p:tagLst xmlns:p="http://schemas.openxmlformats.org/presentationml/2006/main">
  <p:tag name="AS_UNIQUEID" val="1000"/>
</p:tagLst>
</file>

<file path=ppt/tags/tag71.xml><?xml version="1.0" encoding="utf-8"?>
<p:tagLst xmlns:p="http://schemas.openxmlformats.org/presentationml/2006/main">
  <p:tag name="AS_UNIQUEID" val="1001"/>
</p:tagLst>
</file>

<file path=ppt/tags/tag72.xml><?xml version="1.0" encoding="utf-8"?>
<p:tagLst xmlns:p="http://schemas.openxmlformats.org/presentationml/2006/main">
  <p:tag name="AS_UNIQUEID" val="1002"/>
</p:tagLst>
</file>

<file path=ppt/tags/tag73.xml><?xml version="1.0" encoding="utf-8"?>
<p:tagLst xmlns:p="http://schemas.openxmlformats.org/presentationml/2006/main">
  <p:tag name="AS_UNIQUEID" val="1003"/>
</p:tagLst>
</file>

<file path=ppt/tags/tag74.xml><?xml version="1.0" encoding="utf-8"?>
<p:tagLst xmlns:p="http://schemas.openxmlformats.org/presentationml/2006/main">
  <p:tag name="AS_UNIQUEID" val="1004"/>
</p:tagLst>
</file>

<file path=ppt/tags/tag75.xml><?xml version="1.0" encoding="utf-8"?>
<p:tagLst xmlns:p="http://schemas.openxmlformats.org/presentationml/2006/main">
  <p:tag name="AS_UNIQUEID" val="1005"/>
</p:tagLst>
</file>

<file path=ppt/tags/tag76.xml><?xml version="1.0" encoding="utf-8"?>
<p:tagLst xmlns:p="http://schemas.openxmlformats.org/presentationml/2006/main">
  <p:tag name="AS_UNIQUEID" val="1006"/>
</p:tagLst>
</file>

<file path=ppt/tags/tag77.xml><?xml version="1.0" encoding="utf-8"?>
<p:tagLst xmlns:p="http://schemas.openxmlformats.org/presentationml/2006/main">
  <p:tag name="AS_UNIQUEID" val="1007"/>
</p:tagLst>
</file>

<file path=ppt/tags/tag78.xml><?xml version="1.0" encoding="utf-8"?>
<p:tagLst xmlns:p="http://schemas.openxmlformats.org/presentationml/2006/main">
  <p:tag name="AS_UNIQUEID" val="1072"/>
</p:tagLst>
</file>

<file path=ppt/tags/tag79.xml><?xml version="1.0" encoding="utf-8"?>
<p:tagLst xmlns:p="http://schemas.openxmlformats.org/presentationml/2006/main">
  <p:tag name="AS_UNIQUEID" val="1073"/>
  <p:tag name="KSO_WM_DIAGRAM_VIRTUALLY_FRAME" val="{&quot;height&quot;:226.16440944881893,&quot;left&quot;:199.7607086614173,&quot;top&quot;:190.22188976377953,&quot;width&quot;:310.2932283464568}"/>
</p:tagLst>
</file>

<file path=ppt/tags/tag80.xml><?xml version="1.0" encoding="utf-8"?>
<p:tagLst xmlns:p="http://schemas.openxmlformats.org/presentationml/2006/main">
  <p:tag name="AS_UNIQUEID" val="1074"/>
  <p:tag name="KSO_WM_DIAGRAM_VIRTUALLY_FRAME" val="{&quot;height&quot;:226.16440944881893,&quot;left&quot;:199.7607086614173,&quot;top&quot;:190.22188976377953,&quot;width&quot;:310.2932283464568}"/>
</p:tagLst>
</file>

<file path=ppt/tags/tag81.xml><?xml version="1.0" encoding="utf-8"?>
<p:tagLst xmlns:p="http://schemas.openxmlformats.org/presentationml/2006/main">
  <p:tag name="AS_UNIQUEID" val="1075"/>
  <p:tag name="KSO_WM_DIAGRAM_VIRTUALLY_FRAME" val="{&quot;height&quot;:226.16440944881893,&quot;left&quot;:199.7607086614173,&quot;top&quot;:190.22188976377953,&quot;width&quot;:310.2932283464568}"/>
</p:tagLst>
</file>

<file path=ppt/tags/tag82.xml><?xml version="1.0" encoding="utf-8"?>
<p:tagLst xmlns:p="http://schemas.openxmlformats.org/presentationml/2006/main">
  <p:tag name="AS_UNIQUEID" val="1076"/>
  <p:tag name="KSO_WM_DIAGRAM_VIRTUALLY_FRAME" val="{&quot;height&quot;:226.16440944881893,&quot;left&quot;:199.7607086614173,&quot;top&quot;:190.22188976377953,&quot;width&quot;:310.2932283464568}"/>
</p:tagLst>
</file>

<file path=ppt/tags/tag83.xml><?xml version="1.0" encoding="utf-8"?>
<p:tagLst xmlns:p="http://schemas.openxmlformats.org/presentationml/2006/main">
  <p:tag name="AS_UNIQUEID" val="1077"/>
  <p:tag name="KSO_WM_DIAGRAM_VIRTUALLY_FRAME" val="{&quot;height&quot;:226.16440944881893,&quot;left&quot;:199.7607086614173,&quot;top&quot;:190.22188976377953,&quot;width&quot;:310.2932283464568}"/>
</p:tagLst>
</file>

<file path=ppt/tags/tag84.xml><?xml version="1.0" encoding="utf-8"?>
<p:tagLst xmlns:p="http://schemas.openxmlformats.org/presentationml/2006/main">
  <p:tag name="AS_UNIQUEID" val="1078"/>
  <p:tag name="KSO_WM_DIAGRAM_VIRTUALLY_FRAME" val="{&quot;height&quot;:226.16440944881893,&quot;left&quot;:199.7607086614173,&quot;top&quot;:190.22188976377953,&quot;width&quot;:310.2932283464568}"/>
</p:tagLst>
</file>

<file path=ppt/tags/tag85.xml><?xml version="1.0" encoding="utf-8"?>
<p:tagLst xmlns:p="http://schemas.openxmlformats.org/presentationml/2006/main">
  <p:tag name="AS_UNIQUEID" val="1079"/>
  <p:tag name="KSO_WM_DIAGRAM_VIRTUALLY_FRAME" val="{&quot;height&quot;:226.16440944881893,&quot;left&quot;:199.7607086614173,&quot;top&quot;:190.22188976377953,&quot;width&quot;:310.2932283464568}"/>
</p:tagLst>
</file>

<file path=ppt/tags/tag86.xml><?xml version="1.0" encoding="utf-8"?>
<p:tagLst xmlns:p="http://schemas.openxmlformats.org/presentationml/2006/main">
  <p:tag name="AS_UNIQUEID" val="1080"/>
  <p:tag name="KSO_WM_DIAGRAM_VIRTUALLY_FRAME" val="{&quot;height&quot;:226.16440944881893,&quot;left&quot;:199.7607086614173,&quot;top&quot;:190.22188976377953,&quot;width&quot;:310.2932283464568}"/>
</p:tagLst>
</file>

<file path=ppt/tags/tag87.xml><?xml version="1.0" encoding="utf-8"?>
<p:tagLst xmlns:p="http://schemas.openxmlformats.org/presentationml/2006/main">
  <p:tag name="AS_UNIQUEID" val="1081"/>
  <p:tag name="KSO_WM_DIAGRAM_VIRTUALLY_FRAME" val="{&quot;height&quot;:226.16440944881893,&quot;left&quot;:199.7607086614173,&quot;top&quot;:190.22188976377953,&quot;width&quot;:310.2932283464568}"/>
</p:tagLst>
</file>

<file path=ppt/tags/tag88.xml><?xml version="1.0" encoding="utf-8"?>
<p:tagLst xmlns:p="http://schemas.openxmlformats.org/presentationml/2006/main">
  <p:tag name="AS_UNIQUEID" val="1082"/>
</p:tagLst>
</file>

<file path=ppt/tags/tag89.xml><?xml version="1.0" encoding="utf-8"?>
<p:tagLst xmlns:p="http://schemas.openxmlformats.org/presentationml/2006/main">
  <p:tag name="AS_UNIQUEID" val="1111"/>
</p:tagLst>
</file>

<file path=ppt/tags/tag90.xml><?xml version="1.0" encoding="utf-8"?>
<p:tagLst xmlns:p="http://schemas.openxmlformats.org/presentationml/2006/main">
  <p:tag name="AS_UNIQUEID" val="1112"/>
</p:tagLst>
</file>

<file path=ppt/tags/tag91.xml><?xml version="1.0" encoding="utf-8"?>
<p:tagLst xmlns:p="http://schemas.openxmlformats.org/presentationml/2006/main">
  <p:tag name="AS_UNIQUEID" val="1113"/>
  <p:tag name="KSO_WM_DIAGRAM_VIRTUALLY_FRAME" val="{&quot;height&quot;:92.59913385826772,&quot;left&quot;:8.724724409448818,&quot;top&quot;:295.8362992125984,&quot;width&quot;:295.76118110236223}"/>
</p:tagLst>
</file>

<file path=ppt/tags/tag92.xml><?xml version="1.0" encoding="utf-8"?>
<p:tagLst xmlns:p="http://schemas.openxmlformats.org/presentationml/2006/main">
  <p:tag name="AS_UNIQUEID" val="1114"/>
  <p:tag name="KSO_WM_DIAGRAM_VIRTUALLY_FRAME" val="{&quot;height&quot;:92.59913385826772,&quot;left&quot;:8.724724409448818,&quot;top&quot;:295.8362992125984,&quot;width&quot;:295.76118110236223}"/>
</p:tagLst>
</file>

<file path=ppt/tags/tag93.xml><?xml version="1.0" encoding="utf-8"?>
<p:tagLst xmlns:p="http://schemas.openxmlformats.org/presentationml/2006/main">
  <p:tag name="AS_UNIQUEID" val="1115"/>
  <p:tag name="KSO_WM_DIAGRAM_VIRTUALLY_FRAME" val="{&quot;height&quot;:92.59913385826772,&quot;left&quot;:8.724724409448818,&quot;top&quot;:295.8362992125984,&quot;width&quot;:295.76118110236223}"/>
</p:tagLst>
</file>

<file path=ppt/tags/tag94.xml><?xml version="1.0" encoding="utf-8"?>
<p:tagLst xmlns:p="http://schemas.openxmlformats.org/presentationml/2006/main">
  <p:tag name="AS_UNIQUEID" val="1116"/>
  <p:tag name="KSO_WM_DIAGRAM_VIRTUALLY_FRAME" val="{&quot;height&quot;:92.59913385826772,&quot;left&quot;:8.724724409448818,&quot;top&quot;:295.8362992125984,&quot;width&quot;:295.76118110236223}"/>
</p:tagLst>
</file>

<file path=ppt/tags/tag95.xml><?xml version="1.0" encoding="utf-8"?>
<p:tagLst xmlns:p="http://schemas.openxmlformats.org/presentationml/2006/main">
  <p:tag name="AS_UNIQUEID" val="1117"/>
  <p:tag name="KSO_WM_DIAGRAM_VIRTUALLY_FRAME" val="{&quot;height&quot;:92.59913385826772,&quot;left&quot;:8.724724409448818,&quot;top&quot;:295.8362992125984,&quot;width&quot;:295.76118110236223}"/>
</p:tagLst>
</file>

<file path=ppt/tags/tag96.xml><?xml version="1.0" encoding="utf-8"?>
<p:tagLst xmlns:p="http://schemas.openxmlformats.org/presentationml/2006/main">
  <p:tag name="AS_UNIQUEID" val="1118"/>
  <p:tag name="KSO_WM_DIAGRAM_VIRTUALLY_FRAME" val="{&quot;height&quot;:92.59913385826772,&quot;left&quot;:8.724724409448818,&quot;top&quot;:295.8362992125984,&quot;width&quot;:295.76118110236223}"/>
</p:tagLst>
</file>

<file path=ppt/tags/tag97.xml><?xml version="1.0" encoding="utf-8"?>
<p:tagLst xmlns:p="http://schemas.openxmlformats.org/presentationml/2006/main">
  <p:tag name="AS_UNIQUEID" val="1119"/>
  <p:tag name="KSO_WM_DIAGRAM_VIRTUALLY_FRAME" val="{&quot;height&quot;:92.59913385826772,&quot;left&quot;:8.724724409448818,&quot;top&quot;:295.8362992125984,&quot;width&quot;:295.76118110236223}"/>
</p:tagLst>
</file>

<file path=ppt/tags/tag98.xml><?xml version="1.0" encoding="utf-8"?>
<p:tagLst xmlns:p="http://schemas.openxmlformats.org/presentationml/2006/main">
  <p:tag name="AS_UNIQUEID" val="1120"/>
</p:tagLst>
</file>

<file path=ppt/tags/tag99.xml><?xml version="1.0" encoding="utf-8"?>
<p:tagLst xmlns:p="http://schemas.openxmlformats.org/presentationml/2006/main">
  <p:tag name="AS_UNIQUEID" val="1121"/>
</p:tagLst>
</file>

<file path=ppt/tags/tag100.xml><?xml version="1.0" encoding="utf-8"?>
<p:tagLst xmlns:p="http://schemas.openxmlformats.org/presentationml/2006/main">
  <p:tag name="AS_UNIQUEID" val="1122"/>
</p:tagLst>
</file>

<file path=ppt/tags/tag101.xml><?xml version="1.0" encoding="utf-8"?>
<p:tagLst xmlns:p="http://schemas.openxmlformats.org/presentationml/2006/main">
  <p:tag name="AS_UNIQUEID" val="1123"/>
</p:tagLst>
</file>

<file path=ppt/tags/tag102.xml><?xml version="1.0" encoding="utf-8"?>
<p:tagLst xmlns:p="http://schemas.openxmlformats.org/presentationml/2006/main">
  <p:tag name="AS_UNIQUEID" val="1125"/>
</p:tagLst>
</file>

<file path=ppt/tags/tag103.xml><?xml version="1.0" encoding="utf-8"?>
<p:tagLst xmlns:p="http://schemas.openxmlformats.org/presentationml/2006/main">
  <p:tag name="AS_UNIQUEID" val="1126"/>
  <p:tag name="KSO_WM_DIAGRAM_VIRTUALLY_FRAME" val="{&quot;height&quot;:92.59913385826772,&quot;left&quot;:8.724724409448818,&quot;top&quot;:295.8362992125984,&quot;width&quot;:295.76118110236223}"/>
</p:tagLst>
</file>

<file path=ppt/tags/tag104.xml><?xml version="1.0" encoding="utf-8"?>
<p:tagLst xmlns:p="http://schemas.openxmlformats.org/presentationml/2006/main">
  <p:tag name="AS_UNIQUEID" val="1127"/>
  <p:tag name="KSO_WM_DIAGRAM_VIRTUALLY_FRAME" val="{&quot;height&quot;:92.59913385826772,&quot;left&quot;:8.724724409448818,&quot;top&quot;:295.8362992125984,&quot;width&quot;:295.76118110236223}"/>
</p:tagLst>
</file>

<file path=ppt/tags/tag105.xml><?xml version="1.0" encoding="utf-8"?>
<p:tagLst xmlns:p="http://schemas.openxmlformats.org/presentationml/2006/main">
  <p:tag name="AS_UNIQUEID" val="1128"/>
  <p:tag name="KSO_WM_DIAGRAM_VIRTUALLY_FRAME" val="{&quot;height&quot;:92.59913385826772,&quot;left&quot;:8.724724409448818,&quot;top&quot;:295.8362992125984,&quot;width&quot;:295.76118110236223}"/>
</p:tagLst>
</file>

<file path=ppt/tags/tag106.xml><?xml version="1.0" encoding="utf-8"?>
<p:tagLst xmlns:p="http://schemas.openxmlformats.org/presentationml/2006/main">
  <p:tag name="AS_UNIQUEID" val="1129"/>
</p:tagLst>
</file>

<file path=ppt/tags/tag107.xml><?xml version="1.0" encoding="utf-8"?>
<p:tagLst xmlns:p="http://schemas.openxmlformats.org/presentationml/2006/main">
  <p:tag name="AS_UNIQUEID" val="1130"/>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AS_UNIQUEID" val="671"/>
</p:tagLst>
</file>

<file path=ppt/tags/tag110.xml><?xml version="1.0" encoding="utf-8"?>
<p:tagLst xmlns:p="http://schemas.openxmlformats.org/presentationml/2006/main">
  <p:tag name="AS_UNIQUEID" val="672"/>
  <p:tag name="KSO_WM_BEAUTIFY_FLAG" val=""/>
</p:tagLst>
</file>

<file path=ppt/tags/tag111.xml><?xml version="1.0" encoding="utf-8"?>
<p:tagLst xmlns:p="http://schemas.openxmlformats.org/presentationml/2006/main">
  <p:tag name="AS_UNIQUEID" val="673"/>
  <p:tag name="KSO_WM_BEAUTIFY_FLAG" val=""/>
</p:tagLst>
</file>

<file path=ppt/tags/tag112.xml><?xml version="1.0" encoding="utf-8"?>
<p:tagLst xmlns:p="http://schemas.openxmlformats.org/presentationml/2006/main">
  <p:tag name="AS_UNIQUEID" val="674"/>
  <p:tag name="KSO_WM_BEAUTIFY_FLAG" val=""/>
</p:tagLst>
</file>

<file path=ppt/tags/tag113.xml><?xml version="1.0" encoding="utf-8"?>
<p:tagLst xmlns:p="http://schemas.openxmlformats.org/presentationml/2006/main">
  <p:tag name="AS_UNIQUEID" val="1051"/>
  <p:tag name="KSO_WM_BEAUTIFY_FLAG" val=""/>
</p:tagLst>
</file>

<file path=ppt/tags/tag114.xml><?xml version="1.0" encoding="utf-8"?>
<p:tagLst xmlns:p="http://schemas.openxmlformats.org/presentationml/2006/main">
  <p:tag name="AS_UNIQUEID" val="1053"/>
  <p:tag name="KSO_WM_BEAUTIFY_FLAG" val=""/>
</p:tagLst>
</file>

<file path=ppt/tags/tag115.xml><?xml version="1.0" encoding="utf-8"?>
<p:tagLst xmlns:p="http://schemas.openxmlformats.org/presentationml/2006/main">
  <p:tag name="AS_UNIQUEID" val="1054"/>
  <p:tag name="KSO_WM_BEAUTIFY_FLAG" val=""/>
</p:tagLst>
</file>

<file path=ppt/tags/tag116.xml><?xml version="1.0" encoding="utf-8"?>
<p:tagLst xmlns:p="http://schemas.openxmlformats.org/presentationml/2006/main">
  <p:tag name="AS_UNIQUEID" val="1055"/>
  <p:tag name="KSO_WM_BEAUTIFY_FLAG" val=""/>
</p:tagLst>
</file>

<file path=ppt/tags/tag117.xml><?xml version="1.0" encoding="utf-8"?>
<p:tagLst xmlns:p="http://schemas.openxmlformats.org/presentationml/2006/main">
  <p:tag name="AS_UNIQUEID" val="1056"/>
  <p:tag name="KSO_WM_BEAUTIFY_FLAG" val=""/>
</p:tagLst>
</file>

<file path=ppt/tags/tag118.xml><?xml version="1.0" encoding="utf-8"?>
<p:tagLst xmlns:p="http://schemas.openxmlformats.org/presentationml/2006/main">
  <p:tag name="AS_UNIQUEID" val="1057"/>
  <p:tag name="KSO_WM_BEAUTIFY_FLAG" val=""/>
</p:tagLst>
</file>

<file path=ppt/tags/tag119.xml><?xml version="1.0" encoding="utf-8"?>
<p:tagLst xmlns:p="http://schemas.openxmlformats.org/presentationml/2006/main">
  <p:tag name="AS_UNIQUEID" val="1058"/>
  <p:tag name="KSO_WM_BEAUTIFY_FLAG" val=""/>
</p:tagLst>
</file>

<file path=ppt/tags/tag120.xml><?xml version="1.0" encoding="utf-8"?>
<p:tagLst xmlns:p="http://schemas.openxmlformats.org/presentationml/2006/main">
  <p:tag name="AS_UNIQUEID" val="1059"/>
  <p:tag name="KSO_WM_BEAUTIFY_FLAG" val=""/>
</p:tagLst>
</file>

<file path=ppt/tags/tag121.xml><?xml version="1.0" encoding="utf-8"?>
<p:tagLst xmlns:p="http://schemas.openxmlformats.org/presentationml/2006/main">
  <p:tag name="AS_UNIQUEID" val="1060"/>
  <p:tag name="KSO_WM_BEAUTIFY_FLAG" val=""/>
</p:tagLst>
</file>

<file path=ppt/tags/tag122.xml><?xml version="1.0" encoding="utf-8"?>
<p:tagLst xmlns:p="http://schemas.openxmlformats.org/presentationml/2006/main">
  <p:tag name="AS_UNIQUEID" val="1061"/>
</p:tagLst>
</file>

<file path=ppt/tags/tag123.xml><?xml version="1.0" encoding="utf-8"?>
<p:tagLst xmlns:p="http://schemas.openxmlformats.org/presentationml/2006/main">
  <p:tag name="AS_UNIQUEID" val="1062"/>
  <p:tag name="KSO_WM_BEAUTIFY_FLAG" val=""/>
</p:tagLst>
</file>

<file path=ppt/tags/tag124.xml><?xml version="1.0" encoding="utf-8"?>
<p:tagLst xmlns:p="http://schemas.openxmlformats.org/presentationml/2006/main">
  <p:tag name="AS_UNIQUEID" val="1063"/>
  <p:tag name="KSO_WM_BEAUTIFY_FLAG" val=""/>
</p:tagLst>
</file>

<file path=ppt/tags/tag125.xml><?xml version="1.0" encoding="utf-8"?>
<p:tagLst xmlns:p="http://schemas.openxmlformats.org/presentationml/2006/main">
  <p:tag name="AS_UNIQUEID" val="1064"/>
  <p:tag name="KSO_WM_BEAUTIFY_FLAG" val=""/>
</p:tagLst>
</file>

<file path=ppt/tags/tag126.xml><?xml version="1.0" encoding="utf-8"?>
<p:tagLst xmlns:p="http://schemas.openxmlformats.org/presentationml/2006/main">
  <p:tag name="AS_UNIQUEID" val="1066"/>
  <p:tag name="KSO_WM_BEAUTIFY_FLAG" val=""/>
</p:tagLst>
</file>

<file path=ppt/tags/tag127.xml><?xml version="1.0" encoding="utf-8"?>
<p:tagLst xmlns:p="http://schemas.openxmlformats.org/presentationml/2006/main">
  <p:tag name="AS_UNIQUEID" val="1067"/>
  <p:tag name="KSO_WM_BEAUTIFY_FLAG" val=""/>
</p:tagLst>
</file>

<file path=ppt/tags/tag128.xml><?xml version="1.0" encoding="utf-8"?>
<p:tagLst xmlns:p="http://schemas.openxmlformats.org/presentationml/2006/main">
  <p:tag name="AS_UNIQUEID" val="1068"/>
  <p:tag name="KSO_WM_BEAUTIFY_FLAG" val=""/>
</p:tagLst>
</file>

<file path=ppt/tags/tag129.xml><?xml version="1.0" encoding="utf-8"?>
<p:tagLst xmlns:p="http://schemas.openxmlformats.org/presentationml/2006/main">
  <p:tag name="AS_UNIQUEID" val="1069"/>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AS_UNIQUEID" val="1066"/>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AS_UNIQUEID" val="1197"/>
</p:tagLst>
</file>

<file path=ppt/tags/tag135.xml><?xml version="1.0" encoding="utf-8"?>
<p:tagLst xmlns:p="http://schemas.openxmlformats.org/presentationml/2006/main">
  <p:tag name="AS_UNIQUEID" val="1198"/>
</p:tagLst>
</file>

<file path=ppt/tags/tag136.xml><?xml version="1.0" encoding="utf-8"?>
<p:tagLst xmlns:p="http://schemas.openxmlformats.org/presentationml/2006/main">
  <p:tag name="AS_UNIQUEID" val="771"/>
</p:tagLst>
</file>

<file path=ppt/tags/tag137.xml><?xml version="1.0" encoding="utf-8"?>
<p:tagLst xmlns:p="http://schemas.openxmlformats.org/presentationml/2006/main">
  <p:tag name="AS_UNIQUEID" val="772"/>
  <p:tag name="KSO_WM_UNIT_PLACING_PICTURE_USER_VIEWPORT" val="{&quot;height&quot;:2729.9984251968503,&quot;width&quot;:4986.666141732283}"/>
  <p:tag name="PICID" val="{2f2ded36-8968-45be-8127-49e0a529485c}"/>
</p:tagLst>
</file>

<file path=ppt/tags/tag138.xml><?xml version="1.0" encoding="utf-8"?>
<p:tagLst xmlns:p="http://schemas.openxmlformats.org/presentationml/2006/main">
  <p:tag name="AS_UNIQUEID" val="773"/>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AS_UNIQUEID" val="1133"/>
</p:tagLst>
</file>

<file path=ppt/tags/tag143.xml><?xml version="1.0" encoding="utf-8"?>
<p:tagLst xmlns:p="http://schemas.openxmlformats.org/presentationml/2006/main">
  <p:tag name="AS_UNIQUEID" val="1134"/>
</p:tagLst>
</file>

<file path=ppt/tags/tag144.xml><?xml version="1.0" encoding="utf-8"?>
<p:tagLst xmlns:p="http://schemas.openxmlformats.org/presentationml/2006/main">
  <p:tag name="AS_UNIQUEID" val="1141"/>
</p:tagLst>
</file>

<file path=ppt/tags/tag145.xml><?xml version="1.0" encoding="utf-8"?>
<p:tagLst xmlns:p="http://schemas.openxmlformats.org/presentationml/2006/main">
  <p:tag name="AS_UNIQUEID" val="1142"/>
</p:tagLst>
</file>

<file path=ppt/tags/tag146.xml><?xml version="1.0" encoding="utf-8"?>
<p:tagLst xmlns:p="http://schemas.openxmlformats.org/presentationml/2006/main">
  <p:tag name="AS_UNIQUEID" val="1143"/>
</p:tagLst>
</file>

<file path=ppt/tags/tag147.xml><?xml version="1.0" encoding="utf-8"?>
<p:tagLst xmlns:p="http://schemas.openxmlformats.org/presentationml/2006/main">
  <p:tag name="AS_UNIQUEID" val="1144"/>
</p:tagLst>
</file>

<file path=ppt/tags/tag148.xml><?xml version="1.0" encoding="utf-8"?>
<p:tagLst xmlns:p="http://schemas.openxmlformats.org/presentationml/2006/main">
  <p:tag name="AS_UNIQUEID" val="1145"/>
</p:tagLst>
</file>

<file path=ppt/tags/tag149.xml><?xml version="1.0" encoding="utf-8"?>
<p:tagLst xmlns:p="http://schemas.openxmlformats.org/presentationml/2006/main">
  <p:tag name="AS_UNIQUEID" val="1146"/>
</p:tagLst>
</file>

<file path=ppt/tags/tag150.xml><?xml version="1.0" encoding="utf-8"?>
<p:tagLst xmlns:p="http://schemas.openxmlformats.org/presentationml/2006/main">
  <p:tag name="AS_UNIQUEID" val="1147"/>
</p:tagLst>
</file>

<file path=ppt/tags/tag151.xml><?xml version="1.0" encoding="utf-8"?>
<p:tagLst xmlns:p="http://schemas.openxmlformats.org/presentationml/2006/main">
  <p:tag name="AS_UNIQUEID" val="1148"/>
</p:tagLst>
</file>

<file path=ppt/tags/tag152.xml><?xml version="1.0" encoding="utf-8"?>
<p:tagLst xmlns:p="http://schemas.openxmlformats.org/presentationml/2006/main">
  <p:tag name="AS_UNIQUEID" val="1149"/>
</p:tagLst>
</file>

<file path=ppt/tags/tag153.xml><?xml version="1.0" encoding="utf-8"?>
<p:tagLst xmlns:p="http://schemas.openxmlformats.org/presentationml/2006/main">
  <p:tag name="AS_UNIQUEID" val="1157"/>
</p:tagLst>
</file>

<file path=ppt/tags/tag154.xml><?xml version="1.0" encoding="utf-8"?>
<p:tagLst xmlns:p="http://schemas.openxmlformats.org/presentationml/2006/main">
  <p:tag name="AS_UNIQUEID" val="1135"/>
</p:tagLst>
</file>

<file path=ppt/tags/tag155.xml><?xml version="1.0" encoding="utf-8"?>
<p:tagLst xmlns:p="http://schemas.openxmlformats.org/presentationml/2006/main">
  <p:tag name="AS_UNIQUEID" val="1137"/>
</p:tagLst>
</file>

<file path=ppt/tags/tag156.xml><?xml version="1.0" encoding="utf-8"?>
<p:tagLst xmlns:p="http://schemas.openxmlformats.org/presentationml/2006/main">
  <p:tag name="AS_UNIQUEID" val="1138"/>
</p:tagLst>
</file>

<file path=ppt/tags/tag157.xml><?xml version="1.0" encoding="utf-8"?>
<p:tagLst xmlns:p="http://schemas.openxmlformats.org/presentationml/2006/main">
  <p:tag name="AS_UNIQUEID" val="1139"/>
</p:tagLst>
</file>

<file path=ppt/tags/tag158.xml><?xml version="1.0" encoding="utf-8"?>
<p:tagLst xmlns:p="http://schemas.openxmlformats.org/presentationml/2006/main">
  <p:tag name="AS_UNIQUEID" val="1140"/>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AS_UNIQUEID" val="1156"/>
</p:tagLst>
</file>

<file path=ppt/tags/tag161.xml><?xml version="1.0" encoding="utf-8"?>
<p:tagLst xmlns:p="http://schemas.openxmlformats.org/presentationml/2006/main">
  <p:tag name="AS_UNIQUEID" val="1158"/>
</p:tagLst>
</file>

<file path=ppt/tags/tag162.xml><?xml version="1.0" encoding="utf-8"?>
<p:tagLst xmlns:p="http://schemas.openxmlformats.org/presentationml/2006/main">
  <p:tag name="AS_UNIQUEID" val="1159"/>
</p:tagLst>
</file>

<file path=ppt/tags/tag163.xml><?xml version="1.0" encoding="utf-8"?>
<p:tagLst xmlns:p="http://schemas.openxmlformats.org/presentationml/2006/main">
  <p:tag name="AS_UNIQUEID" val="1160"/>
</p:tagLst>
</file>

<file path=ppt/tags/tag164.xml><?xml version="1.0" encoding="utf-8"?>
<p:tagLst xmlns:p="http://schemas.openxmlformats.org/presentationml/2006/main">
  <p:tag name="AS_UNIQUEID" val="1150"/>
</p:tagLst>
</file>

<file path=ppt/tags/tag165.xml><?xml version="1.0" encoding="utf-8"?>
<p:tagLst xmlns:p="http://schemas.openxmlformats.org/presentationml/2006/main">
  <p:tag name="AS_UNIQUEID" val="1151"/>
</p:tagLst>
</file>

<file path=ppt/tags/tag166.xml><?xml version="1.0" encoding="utf-8"?>
<p:tagLst xmlns:p="http://schemas.openxmlformats.org/presentationml/2006/main">
  <p:tag name="AS_UNIQUEID" val="1152"/>
</p:tagLst>
</file>

<file path=ppt/tags/tag167.xml><?xml version="1.0" encoding="utf-8"?>
<p:tagLst xmlns:p="http://schemas.openxmlformats.org/presentationml/2006/main">
  <p:tag name="AS_UNIQUEID" val="1153"/>
</p:tagLst>
</file>

<file path=ppt/tags/tag168.xml><?xml version="1.0" encoding="utf-8"?>
<p:tagLst xmlns:p="http://schemas.openxmlformats.org/presentationml/2006/main">
  <p:tag name="AS_UNIQUEID" val="1154"/>
</p:tagLst>
</file>

<file path=ppt/tags/tag169.xml><?xml version="1.0" encoding="utf-8"?>
<p:tagLst xmlns:p="http://schemas.openxmlformats.org/presentationml/2006/main">
  <p:tag name="AS_UNIQUEID" val="1155"/>
</p:tagLst>
</file>

<file path=ppt/tags/tag170.xml><?xml version="1.0" encoding="utf-8"?>
<p:tagLst xmlns:p="http://schemas.openxmlformats.org/presentationml/2006/main">
  <p:tag name="AS_UNIQUEID" val="671"/>
</p:tagLst>
</file>

<file path=ppt/tags/tag171.xml><?xml version="1.0" encoding="utf-8"?>
<p:tagLst xmlns:p="http://schemas.openxmlformats.org/presentationml/2006/main">
  <p:tag name="AS_UNIQUEID" val="672"/>
  <p:tag name="KSO_WM_BEAUTIFY_FLAG" val=""/>
</p:tagLst>
</file>

<file path=ppt/tags/tag172.xml><?xml version="1.0" encoding="utf-8"?>
<p:tagLst xmlns:p="http://schemas.openxmlformats.org/presentationml/2006/main">
  <p:tag name="AS_UNIQUEID" val="673"/>
  <p:tag name="KSO_WM_BEAUTIFY_FLAG" val=""/>
</p:tagLst>
</file>

<file path=ppt/tags/tag173.xml><?xml version="1.0" encoding="utf-8"?>
<p:tagLst xmlns:p="http://schemas.openxmlformats.org/presentationml/2006/main">
  <p:tag name="AS_UNIQUEID" val="674"/>
  <p:tag name="KSO_WM_BEAUTIFY_FLAG" val=""/>
</p:tagLst>
</file>

<file path=ppt/tags/tag174.xml><?xml version="1.0" encoding="utf-8"?>
<p:tagLst xmlns:p="http://schemas.openxmlformats.org/presentationml/2006/main">
  <p:tag name="AS_UNIQUEID" val="1347"/>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commondata" val="eyJoZGlkIjoiMGYzZDZhNTFhOTMxNGFkNGYwZjYxYzE1MmNiZGFjYj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2573</Words>
  <Application>WPS 演示</Application>
  <PresentationFormat/>
  <Paragraphs>415</Paragraphs>
  <Slides>20</Slides>
  <Notes>3</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腾祥范笑歌楷书简繁合集</vt:lpstr>
      <vt:lpstr>华文新魏</vt:lpstr>
      <vt:lpstr>微软雅黑</vt:lpstr>
      <vt:lpstr>Times New Roman</vt:lpstr>
      <vt:lpstr>黑体</vt:lpstr>
      <vt:lpstr>华文中宋</vt:lpstr>
      <vt:lpstr>MS UI Gothic</vt:lpstr>
      <vt:lpstr>隶书</vt:lpstr>
      <vt:lpstr>Calibri</vt:lpstr>
      <vt:lpstr>Arial Unicode MS</vt:lpstr>
      <vt:lpstr>Tahoma</vt:lpstr>
      <vt:lpstr>楷体</vt:lpstr>
      <vt:lpstr>Comic Sans MS</vt:lpstr>
      <vt:lpstr>Times New Roman</vt:lpstr>
      <vt:lpstr>汉仪雅酷黑 75W</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学科网</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rbm.xkw.com</dc:creator>
  <cp:lastModifiedBy>平萍</cp:lastModifiedBy>
  <cp:revision>179</cp:revision>
  <cp:lastPrinted>2024-06-03T17:24:00Z</cp:lastPrinted>
  <dcterms:created xsi:type="dcterms:W3CDTF">2024-06-03T17:24:00Z</dcterms:created>
  <dcterms:modified xsi:type="dcterms:W3CDTF">2026-01-22T02:48:22Z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ED9BB061EE514F16A13802197E374C82_13</vt:lpwstr>
  </property>
  <property fmtid="{D5CDD505-2E9C-101B-9397-08002B2CF9AE}" pid="7" name="KSOProductBuildVer">
    <vt:lpwstr>2052-12.1.0.24657</vt:lpwstr>
  </property>
</Properties>
</file>