
<file path=[Content_Types].xml><?xml version="1.0" encoding="utf-8"?>
<Types xmlns="http://schemas.openxmlformats.org/package/2006/content-types">
  <Default Extension="gif" ContentType="image/gif"/>
  <Default Extension="png" ContentType="image/png"/>
  <Default Extension="jpg" ContentType="image/jpeg"/>
  <Default Extension="xml" ContentType="application/xml"/>
  <Default Extension="m4a" ContentType="audio/mp4"/>
  <Default Extension="mp4" ContentType="video/mp4"/>
  <Default Extension="rels" ContentType="application/vnd.openxmlformats-package.relationships+xml"/>
  <Override PartName="/ppt/media/image8.gif" ContentType="image/gif"/>
  <Override PartName="/ppt/media/media1.m4a" ContentType="audio/mp4"/>
  <Override PartName="/ppt/media/media2.m4a" ContentType="audio/mp4"/>
  <Override PartName="/ppt/comments/comment1.xml" ContentType="application/vnd.openxmlformats-officedocument.presentationml.comments+xml"/>
  <Override PartName="/ppt/media/media1.mp4" ContentType="video/mp4"/>
  <Override PartName="/ppt/notesSlides/notesSlide1.xml" ContentType="application/vnd.openxmlformats-officedocument.presentationml.notesSlide+xml"/>
  <Override PartName="/ppt/media/image3.png" ContentType="image/png"/>
  <Override PartName="/ppt/slideLayouts/slideLayout1.xml" ContentType="application/vnd.openxmlformats-officedocument.presentationml.slideLayout+xml"/>
  <Override PartName="/ppt/media/image9.jpg" ContentType="image/jpeg"/>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1.png" ContentType="image/png"/>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media/image4.png" ContentType="image/png"/>
  <Override PartName="/ppt/media/image7.png" ContentType="image/png"/>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media/image2.png" ContentType="image/png"/>
  <Override PartName="/ppt/slideLayouts/slideLayout13.xml" ContentType="application/vnd.openxmlformats-officedocument.presentationml.slideLayout+xml"/>
  <Override PartName="/docProps/custom.xml" ContentType="application/vnd.openxmlformats-officedocument.custom-properties+xml"/>
  <Override PartName="/ppt/slides/slide3.xml" ContentType="application/vnd.openxmlformats-officedocument.presentationml.slide+xml"/>
  <Override PartName="/ppt/slides/slide18.xml" ContentType="application/vnd.openxmlformats-officedocument.presentationml.slide+xml"/>
  <Override PartName="/ppt/slideLayouts/slideLayout12.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2.xml" ContentType="application/vnd.openxmlformats-officedocument.presentationml.slideLayout+xml"/>
  <Override PartName="/ppt/slideMasters/slideMaster3.xml" ContentType="application/vnd.openxmlformats-officedocument.presentationml.slideMaster+xml"/>
  <Override PartName="/ppt/slideLayouts/slideLayout19.xml" ContentType="application/vnd.openxmlformats-officedocument.presentationml.slideLayout+xml"/>
  <Override PartName="/ppt/slides/slide8.xml" ContentType="application/vnd.openxmlformats-officedocument.presentationml.slide+xml"/>
  <Override PartName="/ppt/slideMasters/slideMaster2.xml" ContentType="application/vnd.openxmlformats-officedocument.presentationml.slideMaster+xml"/>
  <Override PartName="/ppt/slides/slide4.xml" ContentType="application/vnd.openxmlformats-officedocument.presentationml.slide+xml"/>
  <Override PartName="/ppt/slides/slide7.xml" ContentType="application/vnd.openxmlformats-officedocument.presentationml.slide+xml"/>
  <Override PartName="/ppt/media/image5.png" ContentType="image/png"/>
  <Override PartName="/ppt/slides/slide6.xml" ContentType="application/vnd.openxmlformats-officedocument.presentationml.slide+xml"/>
  <Override PartName="/ppt/theme/theme1.xml" ContentType="application/vnd.openxmlformats-officedocument.theme+xml"/>
  <Override PartName="/ppt/viewProps.xml" ContentType="application/vnd.openxmlformats-officedocument.presentationml.viewProps+xml"/>
  <Override PartName="/ppt/slides/slide2.xml" ContentType="application/vnd.openxmlformats-officedocument.presentationml.slide+xml"/>
  <Override PartName="/ppt/slides/slide10.xml" ContentType="application/vnd.openxmlformats-officedocument.presentationml.slide+xml"/>
  <Override PartName="/ppt/slides/slide13.xml" ContentType="application/vnd.openxmlformats-officedocument.presentationml.slide+xml"/>
  <Override PartName="/ppt/slides/slide19.xml" ContentType="application/vnd.openxmlformats-officedocument.presentationml.slide+xml"/>
  <Override PartName="/ppt/slides/slide17.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5.xml" ContentType="application/vnd.openxmlformats-officedocument.presentationml.slide+xml"/>
  <Override PartName="/ppt/theme/theme4.xml" ContentType="application/vnd.openxmlformats-officedocument.theme+xml"/>
  <Override PartName="/ppt/tableStyles.xml" ContentType="application/vnd.openxmlformats-officedocument.presentationml.tableStyles+xml"/>
  <Override PartName="/ppt/media/image6.png" ContentType="image/png"/>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11.xml" ContentType="application/vnd.openxmlformats-officedocument.presentationml.slide+xml"/>
  <Override PartName="/ppt/tags/tag1.xml" ContentType="application/vnd.openxmlformats-officedocument.presentationml.tags+xml"/>
  <Override PartName="/ppt/slideLayouts/slideLayout3.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s/slide15.xml" ContentType="application/vnd.openxmlformats-officedocument.presentationml.slide+xml"/>
  <Override PartName="/ppt/slideLayouts/slideLayout7.xml" ContentType="application/vnd.openxmlformats-officedocument.presentationml.slideLayout+xml"/>
  <Override PartName="/ppt/slides/slide9.xml" ContentType="application/vnd.openxmlformats-officedocument.presentationml.slide+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slides/slide16.xml" ContentType="application/vnd.openxmlformats-officedocument.presentationml.slide+xml"/>
  <Override PartName="/ppt/slides/slide14.xml" ContentType="application/vnd.openxmlformats-officedocument.presentationml.slide+xml"/>
  <Override PartName="/ppt/slideLayouts/slideLayout14.xml" ContentType="application/vnd.openxmlformats-officedocument.presentationml.slideLayout+xml"/>
  <Override PartName="/ppt/slideLayouts/slideLayout16.xml" ContentType="application/vnd.openxmlformats-officedocument.presentationml.slideLayout+xml"/>
  <Override PartName="/ppt/media/image10.png" ContentType="image/png"/>
  <Override PartName="/ppt/slides/slide1.xml" ContentType="application/vnd.openxmlformats-officedocument.presentationml.slide+xml"/>
</Types>
</file>

<file path=_rels/.rels><?xml version="1.0" encoding="UTF-8" standalone="yes"?><Relationships xmlns="http://schemas.openxmlformats.org/package/2006/relationships"><Relationship Id="rId3" Type="http://schemas.openxmlformats.org/officeDocument/2006/relationships/custom-properties" Target="docProps/custom.xml" /><Relationship Id="rId2" Type="http://schemas.openxmlformats.org/officeDocument/2006/relationships/extended-properties" Target="docProps/app.xml" /><Relationship Id="rId1" Type="http://schemas.openxmlformats.org/package/2006/relationships/metadata/core-properties" Target="docProps/core.xml" /><Relationship Id="rId0"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3"/>
    <p:sldMasterId id="2147483653" r:id="rId2"/>
  </p:sldMasterIdLst>
  <p:notesMasterIdLst>
    <p:notesMasterId r:id="rId24"/>
  </p:notesMasterIdLst>
  <p:sldIdLst>
    <p:sldId id="257" r:id="rId4"/>
    <p:sldId id="258" r:id="rId5"/>
    <p:sldId id="264" r:id="rId6"/>
    <p:sldId id="345" r:id="rId7"/>
    <p:sldId id="343" r:id="rId8"/>
    <p:sldId id="326" r:id="rId9"/>
    <p:sldId id="346" r:id="rId10"/>
    <p:sldId id="327" r:id="rId11"/>
    <p:sldId id="328" r:id="rId12"/>
    <p:sldId id="329" r:id="rId13"/>
    <p:sldId id="347" r:id="rId14"/>
    <p:sldId id="331" r:id="rId15"/>
    <p:sldId id="341" r:id="rId16"/>
    <p:sldId id="332" r:id="rId17"/>
    <p:sldId id="333" r:id="rId18"/>
    <p:sldId id="335" r:id="rId19"/>
    <p:sldId id="344" r:id="rId20"/>
    <p:sldId id="342" r:id="rId21"/>
    <p:sldId id="265" r:id="rId22"/>
    <p:sldId id="340"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yw" initials="z" lastIdx="1" clrIdx="0">
    <p:extLst>
      <p:ext uri="{19B8F6BF-5375-455C-9EA6-DF929625EA0E}">
        <p15:presenceInfo xmlns:p15="http://schemas.microsoft.com/office/powerpoint/2012/main" userId="zyw"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FF"/>
    <a:srgbClr val="B9FFD9"/>
    <a:srgbClr val="0033CC"/>
    <a:srgbClr val="EDF6F9"/>
    <a:srgbClr val="FFE7F0"/>
    <a:srgbClr val="C3D69B"/>
    <a:srgbClr val="E2F4FD"/>
    <a:srgbClr val="FFDDEA"/>
    <a:srgbClr val="FEF2E8"/>
    <a:srgbClr val="C573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388" autoAdjust="0"/>
  </p:normalViewPr>
  <p:slideViewPr>
    <p:cSldViewPr snapToGrid="0">
      <p:cViewPr varScale="1">
        <p:scale>
          <a:sx n="85" d="100"/>
          <a:sy n="85" d="100"/>
        </p:scale>
        <p:origin x="562"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30" Type="http://schemas.openxmlformats.org/officeDocument/2006/relationships/tableStyles" Target="tableStyles.xml" /><Relationship Id="rId28" Type="http://schemas.openxmlformats.org/officeDocument/2006/relationships/viewProps" Target="viewProps.xml" /><Relationship Id="rId27" Type="http://schemas.openxmlformats.org/officeDocument/2006/relationships/presProps" Target="presProps.xml" /><Relationship Id="rId26" Type="http://schemas.openxmlformats.org/officeDocument/2006/relationships/commentAuthors" Target="commentAuthors.xml" /><Relationship Id="rId25" Type="http://schemas.openxmlformats.org/officeDocument/2006/relationships/tags" Target="tags/tag1.xml" /><Relationship Id="rId24" Type="http://schemas.openxmlformats.org/officeDocument/2006/relationships/notesMaster" Target="notesMasters/notesMaster1.xml" /><Relationship Id="rId22" Type="http://schemas.openxmlformats.org/officeDocument/2006/relationships/slide" Target="slides/slide19.xml" /><Relationship Id="rId23" Type="http://schemas.openxmlformats.org/officeDocument/2006/relationships/slide" Target="slides/slide20.xml" /><Relationship Id="rId20" Type="http://schemas.openxmlformats.org/officeDocument/2006/relationships/slide" Target="slides/slide17.xml" /><Relationship Id="rId19" Type="http://schemas.openxmlformats.org/officeDocument/2006/relationships/slide" Target="slides/slide16.xml" /><Relationship Id="rId14" Type="http://schemas.openxmlformats.org/officeDocument/2006/relationships/slide" Target="slides/slide11.xml" /><Relationship Id="rId16" Type="http://schemas.openxmlformats.org/officeDocument/2006/relationships/slide" Target="slides/slide13.xml" /><Relationship Id="rId4" Type="http://schemas.openxmlformats.org/officeDocument/2006/relationships/slide" Target="slides/slide1.xml" /><Relationship Id="rId13" Type="http://schemas.openxmlformats.org/officeDocument/2006/relationships/slide" Target="slides/slide10.xml" /><Relationship Id="rId12" Type="http://schemas.openxmlformats.org/officeDocument/2006/relationships/slide" Target="slides/slide9.xml" /><Relationship Id="rId29" Type="http://schemas.openxmlformats.org/officeDocument/2006/relationships/theme" Target="theme/theme1.xml" /><Relationship Id="rId9" Type="http://schemas.openxmlformats.org/officeDocument/2006/relationships/slide" Target="slides/slide6.xml" /><Relationship Id="rId15" Type="http://schemas.openxmlformats.org/officeDocument/2006/relationships/slide" Target="slides/slide12.xml" /><Relationship Id="rId8" Type="http://schemas.openxmlformats.org/officeDocument/2006/relationships/slide" Target="slides/slide5.xml" /><Relationship Id="rId17" Type="http://schemas.openxmlformats.org/officeDocument/2006/relationships/slide" Target="slides/slide14.xml" /><Relationship Id="rId10" Type="http://schemas.openxmlformats.org/officeDocument/2006/relationships/slide" Target="slides/slide7.xml" /><Relationship Id="rId21" Type="http://schemas.openxmlformats.org/officeDocument/2006/relationships/slide" Target="slides/slide18.xml" /><Relationship Id="rId2" Type="http://schemas.openxmlformats.org/officeDocument/2006/relationships/slideMaster" Target="slideMasters/slideMaster2.xml" /><Relationship Id="rId1" Type="http://schemas.openxmlformats.org/officeDocument/2006/relationships/slideMaster" Target="slideMasters/slideMaster1.xml" /><Relationship Id="rId5" Type="http://schemas.openxmlformats.org/officeDocument/2006/relationships/slide" Target="slides/slide2.xml" /><Relationship Id="rId6" Type="http://schemas.openxmlformats.org/officeDocument/2006/relationships/slide" Target="slides/slide3.xml" /><Relationship Id="rId11" Type="http://schemas.openxmlformats.org/officeDocument/2006/relationships/slide" Target="slides/slide8.xml" /><Relationship Id="rId18" Type="http://schemas.openxmlformats.org/officeDocument/2006/relationships/slide" Target="slides/slide15.xml" /><Relationship Id="rId3" Type="http://schemas.openxmlformats.org/officeDocument/2006/relationships/slideMaster" Target="slideMasters/slideMaster3.xml" /><Relationship Id="rId7" Type="http://schemas.openxmlformats.org/officeDocument/2006/relationships/slide" Target="slides/slide4.xml" /></Relationships>
</file>

<file path=ppt/comments/comment1.xml><?xml version="1.0" encoding="utf-8"?>
<p:cmLst xmlns:a="http://schemas.openxmlformats.org/drawingml/2006/main" xmlns:r="http://schemas.openxmlformats.org/officeDocument/2006/relationships" xmlns:p="http://schemas.openxmlformats.org/presentationml/2006/main">
  <p:cm authorId="1" dt="2025-05-13T19:44:26.279" idx="1">
    <p:pos x="10" y="10"/>
    <p:text/>
    <p:extLst>
      <p:ext uri="{C676402C-5697-4E1C-873F-D02D1690AC5C}">
        <p15:threadingInfo xmlns:p15="http://schemas.microsoft.com/office/powerpoint/2012/main" timeZoneBias="-480"/>
      </p:ext>
    </p:extLst>
  </p:cm>
</p:cmLst>
</file>

<file path=ppt/notesMasters/_rels/notesMaster1.xml.rels><?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FA514D-21D1-400A-891C-3AEB86F8585D}" type="datetimeFigureOut">
              <a:rPr lang="zh-CN" altLang="en-US" smtClean="0"/>
              <a:t>2025/5/14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82E10-AF35-4184-B900-F7AF11276F57}" type="slidenum">
              <a:rPr lang="zh-CN" altLang="en-US" smtClean="0"/>
              <a:t>‹#›</a:t>
            </a:fld>
            <a:endParaRPr lang="zh-CN" altLang="en-US"/>
          </a:p>
        </p:txBody>
      </p:sp>
    </p:spTree>
    <p:extLst>
      <p:ext uri="{BB962C8B-B14F-4D97-AF65-F5344CB8AC3E}">
        <p14:creationId xmlns:p14="http://schemas.microsoft.com/office/powerpoint/2010/main" val="218063895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4" Type="http://schemas.openxmlformats.org/officeDocument/2006/relationships/slide" Target="../slides/slide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p:nvPr>
        </p:nvSpPr>
        <p:spPr/>
      </p:sp>
      <p:sp>
        <p:nvSpPr>
          <p:cNvPr id="3" name="备注占位符 2"/>
          <p:cNvSpPr/>
          <p:nvPr>
            <p:ph type="body" idx="1"/>
          </p:nvPr>
        </p:nvSpPr>
        <p:spPr/>
        <p:txBody>
          <a:bodyPr/>
          <a:lstStyle/>
          <a:p>
            <a:pPr/>
            <a:endParaRPr altLang="en-US" lang="zh-CN"/>
          </a:p>
        </p:txBody>
      </p:sp>
    </p:spTree>
    <p:extLst>
      <p:ext uri="{BB962C8B-B14F-4D97-AF65-F5344CB8AC3E}">
        <p14:creationId xmlns:p14="http://schemas.microsoft.com/office/powerpoint/2010/main" val="1616568033"/>
      </p:ext>
    </p:extLst>
  </p:cSld>
</p:note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hf sldNum="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圆角 6">
            <a:extLst>
              <a:ext uri="{FF2B5EF4-FFF2-40B4-BE49-F238E27FC236}">
                <a16:creationId xmlns:a16="http://schemas.microsoft.com/office/drawing/2014/main" xmlns="" id="{43FD7E47-E6A2-4CDB-A9AD-7A8B93B1841B}"/>
              </a:ext>
            </a:extLst>
          </p:cNvPr>
          <p:cNvSpPr/>
          <p:nvPr userDrawn="1"/>
        </p:nvSpPr>
        <p:spPr>
          <a:xfrm>
            <a:off x="251670" y="260060"/>
            <a:ext cx="11685864" cy="6434356"/>
          </a:xfrm>
          <a:prstGeom prst="roundRect">
            <a:avLst>
              <a:gd name="adj" fmla="val 5351"/>
            </a:avLst>
          </a:prstGeom>
          <a:solidFill>
            <a:schemeClr val="bg1"/>
          </a:solidFill>
          <a:ln>
            <a:solidFill>
              <a:srgbClr val="E48C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hf sldNum="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bg>
      <p:bgPr>
        <a:blipFill dpi="0" rotWithShape="1">
          <a:blip r:embed="rId2" cstate="screen">
            <a:alphaModFix amt="6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hf sldNum="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hf sldNum="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81ED8FB-D82F-47EF-A36A-B0BD14E8287D}" type="datetimeFigureOut">
              <a:rPr lang="zh-CN" altLang="en-US" smtClean="0"/>
              <a:t>2025/5/14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45680E3-A05D-44BC-9A34-1EEE0D600DBD}" type="slidenum">
              <a:rPr lang="zh-CN" altLang="en-US" smtClean="0"/>
              <a:t>‹#›</a:t>
            </a:fld>
            <a:endParaRPr lang="zh-CN" altLang="en-US"/>
          </a:p>
        </p:txBody>
      </p:sp>
    </p:spTree>
  </p:cSld>
  <p:clrMapOvr>
    <a:masterClrMapping/>
  </p:clrMapOvr>
  <p:hf sldNum="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FB1FAA7-CD94-497D-BB3A-93969FFBE7E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7BDAFDCA-9B36-4975-A095-C8ADB1016F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29BDCBF6-FD0B-47E5-AD84-26170AB4A7EF}"/>
              </a:ext>
            </a:extLst>
          </p:cNvPr>
          <p:cNvSpPr>
            <a:spLocks noGrp="1"/>
          </p:cNvSpPr>
          <p:nvPr>
            <p:ph type="dt" sz="half" idx="10"/>
          </p:nvPr>
        </p:nvSpPr>
        <p:spPr/>
        <p:txBody>
          <a:bodyPr/>
          <a:lstStyle/>
          <a:p>
            <a:fld id="{79EB9497-61C5-4AFA-81B5-C7AB484FDDD8}" type="datetimeFigureOut">
              <a:rPr lang="zh-CN" altLang="en-US" smtClean="0"/>
              <a:t>2025/5/14</a:t>
            </a:fld>
            <a:endParaRPr lang="zh-CN" altLang="en-US"/>
          </a:p>
        </p:txBody>
      </p:sp>
      <p:sp>
        <p:nvSpPr>
          <p:cNvPr id="5" name="页脚占位符 4">
            <a:extLst>
              <a:ext uri="{FF2B5EF4-FFF2-40B4-BE49-F238E27FC236}">
                <a16:creationId xmlns:a16="http://schemas.microsoft.com/office/drawing/2014/main" xmlns="" id="{79D14EA6-2687-46CA-B339-7814747BEA1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F9AE21B0-56B2-4864-96F2-E3FE14879BAF}"/>
              </a:ext>
            </a:extLst>
          </p:cNvPr>
          <p:cNvSpPr>
            <a:spLocks noGrp="1"/>
          </p:cNvSpPr>
          <p:nvPr>
            <p:ph type="sldNum" sz="quarter" idx="12"/>
          </p:nvPr>
        </p:nvSpPr>
        <p:spPr/>
        <p:txBody>
          <a:bodyPr/>
          <a:lstStyle/>
          <a:p>
            <a:fld id="{395D3C51-B384-4934-947C-08806E6E5BF9}" type="slidenum">
              <a:rPr lang="zh-CN" altLang="en-US" smtClean="0"/>
              <a:t>‹#›</a:t>
            </a:fld>
            <a:endParaRPr lang="zh-CN" altLang="en-US"/>
          </a:p>
        </p:txBody>
      </p:sp>
    </p:spTree>
    <p:extLst>
      <p:ext uri="{BB962C8B-B14F-4D97-AF65-F5344CB8AC3E}">
        <p14:creationId xmlns:p14="http://schemas.microsoft.com/office/powerpoint/2010/main" val="365544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B567215-3883-4782-9945-2FA394C90F4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8A2F401C-602E-4FD3-8AB5-1D7799B698CD}"/>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35E24BD4-F08F-4C05-B3D5-DE40BB60C8E3}"/>
              </a:ext>
            </a:extLst>
          </p:cNvPr>
          <p:cNvSpPr>
            <a:spLocks noGrp="1"/>
          </p:cNvSpPr>
          <p:nvPr>
            <p:ph type="dt" sz="half" idx="10"/>
          </p:nvPr>
        </p:nvSpPr>
        <p:spPr/>
        <p:txBody>
          <a:bodyPr/>
          <a:lstStyle/>
          <a:p>
            <a:fld id="{79EB9497-61C5-4AFA-81B5-C7AB484FDDD8}" type="datetimeFigureOut">
              <a:rPr lang="zh-CN" altLang="en-US" smtClean="0"/>
              <a:t>2025/5/14</a:t>
            </a:fld>
            <a:endParaRPr lang="zh-CN" altLang="en-US"/>
          </a:p>
        </p:txBody>
      </p:sp>
      <p:sp>
        <p:nvSpPr>
          <p:cNvPr id="5" name="页脚占位符 4">
            <a:extLst>
              <a:ext uri="{FF2B5EF4-FFF2-40B4-BE49-F238E27FC236}">
                <a16:creationId xmlns:a16="http://schemas.microsoft.com/office/drawing/2014/main" xmlns="" id="{9C9E9AF2-79B9-47B3-8018-89EEBE61F5D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1FCFF38-BA9C-491C-A0BE-8D21312297E4}"/>
              </a:ext>
            </a:extLst>
          </p:cNvPr>
          <p:cNvSpPr>
            <a:spLocks noGrp="1"/>
          </p:cNvSpPr>
          <p:nvPr>
            <p:ph type="sldNum" sz="quarter" idx="12"/>
          </p:nvPr>
        </p:nvSpPr>
        <p:spPr/>
        <p:txBody>
          <a:bodyPr/>
          <a:lstStyle/>
          <a:p>
            <a:fld id="{395D3C51-B384-4934-947C-08806E6E5BF9}" type="slidenum">
              <a:rPr lang="zh-CN" altLang="en-US" smtClean="0"/>
              <a:t>‹#›</a:t>
            </a:fld>
            <a:endParaRPr lang="zh-CN" altLang="en-US"/>
          </a:p>
        </p:txBody>
      </p:sp>
    </p:spTree>
    <p:extLst>
      <p:ext uri="{BB962C8B-B14F-4D97-AF65-F5344CB8AC3E}">
        <p14:creationId xmlns:p14="http://schemas.microsoft.com/office/powerpoint/2010/main" val="2408790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3088FA4-EBF5-4155-8AAB-51C3E9C9CFD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5D1ACE9C-9747-4E42-A3F0-31D50BC0CC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361486AE-4FE0-4DCA-8B99-E853FD928512}"/>
              </a:ext>
            </a:extLst>
          </p:cNvPr>
          <p:cNvSpPr>
            <a:spLocks noGrp="1"/>
          </p:cNvSpPr>
          <p:nvPr>
            <p:ph type="dt" sz="half" idx="10"/>
          </p:nvPr>
        </p:nvSpPr>
        <p:spPr/>
        <p:txBody>
          <a:bodyPr/>
          <a:lstStyle/>
          <a:p>
            <a:fld id="{79EB9497-61C5-4AFA-81B5-C7AB484FDDD8}" type="datetimeFigureOut">
              <a:rPr lang="zh-CN" altLang="en-US" smtClean="0"/>
              <a:t>2025/5/14</a:t>
            </a:fld>
            <a:endParaRPr lang="zh-CN" altLang="en-US"/>
          </a:p>
        </p:txBody>
      </p:sp>
      <p:sp>
        <p:nvSpPr>
          <p:cNvPr id="5" name="页脚占位符 4">
            <a:extLst>
              <a:ext uri="{FF2B5EF4-FFF2-40B4-BE49-F238E27FC236}">
                <a16:creationId xmlns:a16="http://schemas.microsoft.com/office/drawing/2014/main" xmlns="" id="{EB8249D6-89C0-4705-A0F2-2655976B269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7F0CE20-3041-4A11-9989-76D334760724}"/>
              </a:ext>
            </a:extLst>
          </p:cNvPr>
          <p:cNvSpPr>
            <a:spLocks noGrp="1"/>
          </p:cNvSpPr>
          <p:nvPr>
            <p:ph type="sldNum" sz="quarter" idx="12"/>
          </p:nvPr>
        </p:nvSpPr>
        <p:spPr/>
        <p:txBody>
          <a:bodyPr/>
          <a:lstStyle/>
          <a:p>
            <a:fld id="{395D3C51-B384-4934-947C-08806E6E5BF9}" type="slidenum">
              <a:rPr lang="zh-CN" altLang="en-US" smtClean="0"/>
              <a:t>‹#›</a:t>
            </a:fld>
            <a:endParaRPr lang="zh-CN" altLang="en-US"/>
          </a:p>
        </p:txBody>
      </p:sp>
    </p:spTree>
    <p:extLst>
      <p:ext uri="{BB962C8B-B14F-4D97-AF65-F5344CB8AC3E}">
        <p14:creationId xmlns:p14="http://schemas.microsoft.com/office/powerpoint/2010/main" val="2779642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8B16B6D-EE38-457E-8DB3-51FBFF520C8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530A2EB-8EF0-4078-AEDA-B9AE82E634C8}"/>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4232E310-27FE-4FC2-9CE4-6229033507C5}"/>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FF5CB59B-A2EE-4F97-A98D-63E21E151E0E}"/>
              </a:ext>
            </a:extLst>
          </p:cNvPr>
          <p:cNvSpPr>
            <a:spLocks noGrp="1"/>
          </p:cNvSpPr>
          <p:nvPr>
            <p:ph type="dt" sz="half" idx="10"/>
          </p:nvPr>
        </p:nvSpPr>
        <p:spPr/>
        <p:txBody>
          <a:bodyPr/>
          <a:lstStyle/>
          <a:p>
            <a:fld id="{79EB9497-61C5-4AFA-81B5-C7AB484FDDD8}" type="datetimeFigureOut">
              <a:rPr lang="zh-CN" altLang="en-US" smtClean="0"/>
              <a:t>2025/5/14</a:t>
            </a:fld>
            <a:endParaRPr lang="zh-CN" altLang="en-US"/>
          </a:p>
        </p:txBody>
      </p:sp>
      <p:sp>
        <p:nvSpPr>
          <p:cNvPr id="6" name="页脚占位符 5">
            <a:extLst>
              <a:ext uri="{FF2B5EF4-FFF2-40B4-BE49-F238E27FC236}">
                <a16:creationId xmlns:a16="http://schemas.microsoft.com/office/drawing/2014/main" xmlns="" id="{805352B1-B1D2-46B6-AC3B-54AAF7AA5B6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D49B4597-35CF-4458-B157-BC0C43C8B8DE}"/>
              </a:ext>
            </a:extLst>
          </p:cNvPr>
          <p:cNvSpPr>
            <a:spLocks noGrp="1"/>
          </p:cNvSpPr>
          <p:nvPr>
            <p:ph type="sldNum" sz="quarter" idx="12"/>
          </p:nvPr>
        </p:nvSpPr>
        <p:spPr/>
        <p:txBody>
          <a:bodyPr/>
          <a:lstStyle/>
          <a:p>
            <a:fld id="{395D3C51-B384-4934-947C-08806E6E5BF9}" type="slidenum">
              <a:rPr lang="zh-CN" altLang="en-US" smtClean="0"/>
              <a:t>‹#›</a:t>
            </a:fld>
            <a:endParaRPr lang="zh-CN" altLang="en-US"/>
          </a:p>
        </p:txBody>
      </p:sp>
    </p:spTree>
    <p:extLst>
      <p:ext uri="{BB962C8B-B14F-4D97-AF65-F5344CB8AC3E}">
        <p14:creationId xmlns:p14="http://schemas.microsoft.com/office/powerpoint/2010/main" val="2343635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614422F-F8A0-4BF9-BEF3-1D8585E1DEF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B212681-B9F7-4C10-911F-6D7F4A403C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6E466D3C-6B34-4CE3-AD45-2E34E69CC7FF}"/>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438E44FC-AE06-49D8-A0DF-33230A9572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A3DF2D1B-F91E-4C16-9B18-0DF5B805EAF7}"/>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298408A3-F708-4A9B-A7EE-93A1505405B3}"/>
              </a:ext>
            </a:extLst>
          </p:cNvPr>
          <p:cNvSpPr>
            <a:spLocks noGrp="1"/>
          </p:cNvSpPr>
          <p:nvPr>
            <p:ph type="dt" sz="half" idx="10"/>
          </p:nvPr>
        </p:nvSpPr>
        <p:spPr/>
        <p:txBody>
          <a:bodyPr/>
          <a:lstStyle/>
          <a:p>
            <a:fld id="{79EB9497-61C5-4AFA-81B5-C7AB484FDDD8}" type="datetimeFigureOut">
              <a:rPr lang="zh-CN" altLang="en-US" smtClean="0"/>
              <a:t>2025/5/14</a:t>
            </a:fld>
            <a:endParaRPr lang="zh-CN" altLang="en-US"/>
          </a:p>
        </p:txBody>
      </p:sp>
      <p:sp>
        <p:nvSpPr>
          <p:cNvPr id="8" name="页脚占位符 7">
            <a:extLst>
              <a:ext uri="{FF2B5EF4-FFF2-40B4-BE49-F238E27FC236}">
                <a16:creationId xmlns:a16="http://schemas.microsoft.com/office/drawing/2014/main" xmlns="" id="{34026BC1-597E-494C-987A-67DA64FCB8C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EFF6A8D8-6DBF-48B4-96C5-C2F84C43C49B}"/>
              </a:ext>
            </a:extLst>
          </p:cNvPr>
          <p:cNvSpPr>
            <a:spLocks noGrp="1"/>
          </p:cNvSpPr>
          <p:nvPr>
            <p:ph type="sldNum" sz="quarter" idx="12"/>
          </p:nvPr>
        </p:nvSpPr>
        <p:spPr/>
        <p:txBody>
          <a:bodyPr/>
          <a:lstStyle/>
          <a:p>
            <a:fld id="{395D3C51-B384-4934-947C-08806E6E5BF9}" type="slidenum">
              <a:rPr lang="zh-CN" altLang="en-US" smtClean="0"/>
              <a:t>‹#›</a:t>
            </a:fld>
            <a:endParaRPr lang="zh-CN" altLang="en-US"/>
          </a:p>
        </p:txBody>
      </p:sp>
    </p:spTree>
    <p:extLst>
      <p:ext uri="{BB962C8B-B14F-4D97-AF65-F5344CB8AC3E}">
        <p14:creationId xmlns:p14="http://schemas.microsoft.com/office/powerpoint/2010/main" val="3786432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384E3FB-20CB-4E54-B9C5-9E7CB799896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FDBB4CD8-BFAA-4C9F-9732-332B9152CA7D}"/>
              </a:ext>
            </a:extLst>
          </p:cNvPr>
          <p:cNvSpPr>
            <a:spLocks noGrp="1"/>
          </p:cNvSpPr>
          <p:nvPr>
            <p:ph type="dt" sz="half" idx="10"/>
          </p:nvPr>
        </p:nvSpPr>
        <p:spPr/>
        <p:txBody>
          <a:bodyPr/>
          <a:lstStyle/>
          <a:p>
            <a:fld id="{79EB9497-61C5-4AFA-81B5-C7AB484FDDD8}" type="datetimeFigureOut">
              <a:rPr lang="zh-CN" altLang="en-US" smtClean="0"/>
              <a:t>2025/5/14</a:t>
            </a:fld>
            <a:endParaRPr lang="zh-CN" altLang="en-US"/>
          </a:p>
        </p:txBody>
      </p:sp>
      <p:sp>
        <p:nvSpPr>
          <p:cNvPr id="4" name="页脚占位符 3">
            <a:extLst>
              <a:ext uri="{FF2B5EF4-FFF2-40B4-BE49-F238E27FC236}">
                <a16:creationId xmlns:a16="http://schemas.microsoft.com/office/drawing/2014/main" xmlns="" id="{3364692A-CB42-4546-A2FF-7C622FA7BFD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8B073A5D-D5FE-4709-938C-EBBAF2FFD085}"/>
              </a:ext>
            </a:extLst>
          </p:cNvPr>
          <p:cNvSpPr>
            <a:spLocks noGrp="1"/>
          </p:cNvSpPr>
          <p:nvPr>
            <p:ph type="sldNum" sz="quarter" idx="12"/>
          </p:nvPr>
        </p:nvSpPr>
        <p:spPr/>
        <p:txBody>
          <a:bodyPr/>
          <a:lstStyle/>
          <a:p>
            <a:fld id="{395D3C51-B384-4934-947C-08806E6E5BF9}" type="slidenum">
              <a:rPr lang="zh-CN" altLang="en-US" smtClean="0"/>
              <a:t>‹#›</a:t>
            </a:fld>
            <a:endParaRPr lang="zh-CN" altLang="en-US"/>
          </a:p>
        </p:txBody>
      </p:sp>
    </p:spTree>
    <p:extLst>
      <p:ext uri="{BB962C8B-B14F-4D97-AF65-F5344CB8AC3E}">
        <p14:creationId xmlns:p14="http://schemas.microsoft.com/office/powerpoint/2010/main" val="4138207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EE40302-1CFE-433F-9AC2-8F5EAE2D49A5}"/>
              </a:ext>
            </a:extLst>
          </p:cNvPr>
          <p:cNvSpPr>
            <a:spLocks noGrp="1"/>
          </p:cNvSpPr>
          <p:nvPr>
            <p:ph type="dt" sz="half" idx="10"/>
          </p:nvPr>
        </p:nvSpPr>
        <p:spPr/>
        <p:txBody>
          <a:bodyPr/>
          <a:lstStyle/>
          <a:p>
            <a:fld id="{79EB9497-61C5-4AFA-81B5-C7AB484FDDD8}" type="datetimeFigureOut">
              <a:rPr lang="zh-CN" altLang="en-US" smtClean="0"/>
              <a:t>2025/5/14</a:t>
            </a:fld>
            <a:endParaRPr lang="zh-CN" altLang="en-US"/>
          </a:p>
        </p:txBody>
      </p:sp>
      <p:sp>
        <p:nvSpPr>
          <p:cNvPr id="3" name="页脚占位符 2">
            <a:extLst>
              <a:ext uri="{FF2B5EF4-FFF2-40B4-BE49-F238E27FC236}">
                <a16:creationId xmlns:a16="http://schemas.microsoft.com/office/drawing/2014/main" xmlns="" id="{5D37CF11-C7BD-418A-B1FB-8CF536AB373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CAE3AB8A-DF32-42AF-AEE7-869928FB1D8E}"/>
              </a:ext>
            </a:extLst>
          </p:cNvPr>
          <p:cNvSpPr>
            <a:spLocks noGrp="1"/>
          </p:cNvSpPr>
          <p:nvPr>
            <p:ph type="sldNum" sz="quarter" idx="12"/>
          </p:nvPr>
        </p:nvSpPr>
        <p:spPr/>
        <p:txBody>
          <a:bodyPr/>
          <a:lstStyle/>
          <a:p>
            <a:fld id="{395D3C51-B384-4934-947C-08806E6E5BF9}" type="slidenum">
              <a:rPr lang="zh-CN" altLang="en-US" smtClean="0"/>
              <a:t>‹#›</a:t>
            </a:fld>
            <a:endParaRPr lang="zh-CN" altLang="en-US"/>
          </a:p>
        </p:txBody>
      </p:sp>
    </p:spTree>
    <p:extLst>
      <p:ext uri="{BB962C8B-B14F-4D97-AF65-F5344CB8AC3E}">
        <p14:creationId xmlns:p14="http://schemas.microsoft.com/office/powerpoint/2010/main" val="39252971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C62BDF5-54B8-4A5D-9488-DF93A15F881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B555FC7-5364-4079-B30C-4421E91394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4EC85ED9-6C18-41FD-BB7B-359A17BF91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C0E66984-E870-47B4-AF6D-1EFD47516E70}"/>
              </a:ext>
            </a:extLst>
          </p:cNvPr>
          <p:cNvSpPr>
            <a:spLocks noGrp="1"/>
          </p:cNvSpPr>
          <p:nvPr>
            <p:ph type="dt" sz="half" idx="10"/>
          </p:nvPr>
        </p:nvSpPr>
        <p:spPr/>
        <p:txBody>
          <a:bodyPr/>
          <a:lstStyle/>
          <a:p>
            <a:fld id="{79EB9497-61C5-4AFA-81B5-C7AB484FDDD8}" type="datetimeFigureOut">
              <a:rPr lang="zh-CN" altLang="en-US" smtClean="0"/>
              <a:t>2025/5/14</a:t>
            </a:fld>
            <a:endParaRPr lang="zh-CN" altLang="en-US"/>
          </a:p>
        </p:txBody>
      </p:sp>
      <p:sp>
        <p:nvSpPr>
          <p:cNvPr id="6" name="页脚占位符 5">
            <a:extLst>
              <a:ext uri="{FF2B5EF4-FFF2-40B4-BE49-F238E27FC236}">
                <a16:creationId xmlns:a16="http://schemas.microsoft.com/office/drawing/2014/main" xmlns="" id="{DA3DB416-0B85-44CF-B866-F1621178538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3367A74-BD25-4ACB-A39F-BE4E9E26452C}"/>
              </a:ext>
            </a:extLst>
          </p:cNvPr>
          <p:cNvSpPr>
            <a:spLocks noGrp="1"/>
          </p:cNvSpPr>
          <p:nvPr>
            <p:ph type="sldNum" sz="quarter" idx="12"/>
          </p:nvPr>
        </p:nvSpPr>
        <p:spPr/>
        <p:txBody>
          <a:bodyPr/>
          <a:lstStyle/>
          <a:p>
            <a:fld id="{395D3C51-B384-4934-947C-08806E6E5BF9}" type="slidenum">
              <a:rPr lang="zh-CN" altLang="en-US" smtClean="0"/>
              <a:t>‹#›</a:t>
            </a:fld>
            <a:endParaRPr lang="zh-CN" altLang="en-US"/>
          </a:p>
        </p:txBody>
      </p:sp>
    </p:spTree>
    <p:extLst>
      <p:ext uri="{BB962C8B-B14F-4D97-AF65-F5344CB8AC3E}">
        <p14:creationId xmlns:p14="http://schemas.microsoft.com/office/powerpoint/2010/main" val="35258308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2A72343-432C-421B-97AF-D4D0A14D0B6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376CED36-4717-4F37-979A-3A2DEDC86C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7B580CB9-B65C-4C48-9974-90A54F08BC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560FBD09-2AB3-47EB-939B-19CEB378F665}"/>
              </a:ext>
            </a:extLst>
          </p:cNvPr>
          <p:cNvSpPr>
            <a:spLocks noGrp="1"/>
          </p:cNvSpPr>
          <p:nvPr>
            <p:ph type="dt" sz="half" idx="10"/>
          </p:nvPr>
        </p:nvSpPr>
        <p:spPr/>
        <p:txBody>
          <a:bodyPr/>
          <a:lstStyle/>
          <a:p>
            <a:fld id="{79EB9497-61C5-4AFA-81B5-C7AB484FDDD8}" type="datetimeFigureOut">
              <a:rPr lang="zh-CN" altLang="en-US" smtClean="0"/>
              <a:t>2025/5/14</a:t>
            </a:fld>
            <a:endParaRPr lang="zh-CN" altLang="en-US"/>
          </a:p>
        </p:txBody>
      </p:sp>
      <p:sp>
        <p:nvSpPr>
          <p:cNvPr id="6" name="页脚占位符 5">
            <a:extLst>
              <a:ext uri="{FF2B5EF4-FFF2-40B4-BE49-F238E27FC236}">
                <a16:creationId xmlns:a16="http://schemas.microsoft.com/office/drawing/2014/main" xmlns="" id="{E24C815C-173D-449A-A7AC-F44CA5C2993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CB200449-317F-41E2-A40E-AEDC93534C07}"/>
              </a:ext>
            </a:extLst>
          </p:cNvPr>
          <p:cNvSpPr>
            <a:spLocks noGrp="1"/>
          </p:cNvSpPr>
          <p:nvPr>
            <p:ph type="sldNum" sz="quarter" idx="12"/>
          </p:nvPr>
        </p:nvSpPr>
        <p:spPr/>
        <p:txBody>
          <a:bodyPr/>
          <a:lstStyle/>
          <a:p>
            <a:fld id="{395D3C51-B384-4934-947C-08806E6E5BF9}" type="slidenum">
              <a:rPr lang="zh-CN" altLang="en-US" smtClean="0"/>
              <a:t>‹#›</a:t>
            </a:fld>
            <a:endParaRPr lang="zh-CN" altLang="en-US"/>
          </a:p>
        </p:txBody>
      </p:sp>
    </p:spTree>
    <p:extLst>
      <p:ext uri="{BB962C8B-B14F-4D97-AF65-F5344CB8AC3E}">
        <p14:creationId xmlns:p14="http://schemas.microsoft.com/office/powerpoint/2010/main" val="3602275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16CB70C-F8E9-49BA-8752-E65AC14FFDC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4EB56D9C-0C45-426C-9A06-86DCB1EB9FB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31339E73-12A5-4AE8-8774-F7CF08D93B4C}"/>
              </a:ext>
            </a:extLst>
          </p:cNvPr>
          <p:cNvSpPr>
            <a:spLocks noGrp="1"/>
          </p:cNvSpPr>
          <p:nvPr>
            <p:ph type="dt" sz="half" idx="10"/>
          </p:nvPr>
        </p:nvSpPr>
        <p:spPr/>
        <p:txBody>
          <a:bodyPr/>
          <a:lstStyle/>
          <a:p>
            <a:fld id="{79EB9497-61C5-4AFA-81B5-C7AB484FDDD8}" type="datetimeFigureOut">
              <a:rPr lang="zh-CN" altLang="en-US" smtClean="0"/>
              <a:t>2025/5/14</a:t>
            </a:fld>
            <a:endParaRPr lang="zh-CN" altLang="en-US"/>
          </a:p>
        </p:txBody>
      </p:sp>
      <p:sp>
        <p:nvSpPr>
          <p:cNvPr id="5" name="页脚占位符 4">
            <a:extLst>
              <a:ext uri="{FF2B5EF4-FFF2-40B4-BE49-F238E27FC236}">
                <a16:creationId xmlns:a16="http://schemas.microsoft.com/office/drawing/2014/main" xmlns="" id="{AFEA2E68-153C-4CDE-BC76-309C735FDB3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160CCBF-DDD9-4041-8221-4A917F76316C}"/>
              </a:ext>
            </a:extLst>
          </p:cNvPr>
          <p:cNvSpPr>
            <a:spLocks noGrp="1"/>
          </p:cNvSpPr>
          <p:nvPr>
            <p:ph type="sldNum" sz="quarter" idx="12"/>
          </p:nvPr>
        </p:nvSpPr>
        <p:spPr/>
        <p:txBody>
          <a:bodyPr/>
          <a:lstStyle/>
          <a:p>
            <a:fld id="{395D3C51-B384-4934-947C-08806E6E5BF9}" type="slidenum">
              <a:rPr lang="zh-CN" altLang="en-US" smtClean="0"/>
              <a:t>‹#›</a:t>
            </a:fld>
            <a:endParaRPr lang="zh-CN" altLang="en-US"/>
          </a:p>
        </p:txBody>
      </p:sp>
    </p:spTree>
    <p:extLst>
      <p:ext uri="{BB962C8B-B14F-4D97-AF65-F5344CB8AC3E}">
        <p14:creationId xmlns:p14="http://schemas.microsoft.com/office/powerpoint/2010/main" val="4021756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0C826E42-3AA4-439F-88B0-A27E2D4741E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849260CE-417D-4CED-8398-AED8E3F87220}"/>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4A7EC0AB-F9FC-4F23-9B24-1BFF5048AC94}"/>
              </a:ext>
            </a:extLst>
          </p:cNvPr>
          <p:cNvSpPr>
            <a:spLocks noGrp="1"/>
          </p:cNvSpPr>
          <p:nvPr>
            <p:ph type="dt" sz="half" idx="10"/>
          </p:nvPr>
        </p:nvSpPr>
        <p:spPr/>
        <p:txBody>
          <a:bodyPr/>
          <a:lstStyle/>
          <a:p>
            <a:fld id="{79EB9497-61C5-4AFA-81B5-C7AB484FDDD8}" type="datetimeFigureOut">
              <a:rPr lang="zh-CN" altLang="en-US" smtClean="0"/>
              <a:t>2025/5/14</a:t>
            </a:fld>
            <a:endParaRPr lang="zh-CN" altLang="en-US"/>
          </a:p>
        </p:txBody>
      </p:sp>
      <p:sp>
        <p:nvSpPr>
          <p:cNvPr id="5" name="页脚占位符 4">
            <a:extLst>
              <a:ext uri="{FF2B5EF4-FFF2-40B4-BE49-F238E27FC236}">
                <a16:creationId xmlns:a16="http://schemas.microsoft.com/office/drawing/2014/main" xmlns="" id="{308D69BD-CCE2-4F92-8DF6-48A09BFB4AB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4DC26B3-752B-440A-A4EF-928E2A2F7B7C}"/>
              </a:ext>
            </a:extLst>
          </p:cNvPr>
          <p:cNvSpPr>
            <a:spLocks noGrp="1"/>
          </p:cNvSpPr>
          <p:nvPr>
            <p:ph type="sldNum" sz="quarter" idx="12"/>
          </p:nvPr>
        </p:nvSpPr>
        <p:spPr/>
        <p:txBody>
          <a:bodyPr/>
          <a:lstStyle/>
          <a:p>
            <a:fld id="{395D3C51-B384-4934-947C-08806E6E5BF9}" type="slidenum">
              <a:rPr lang="zh-CN" altLang="en-US" smtClean="0"/>
              <a:t>‹#›</a:t>
            </a:fld>
            <a:endParaRPr lang="zh-CN" altLang="en-US"/>
          </a:p>
        </p:txBody>
      </p:sp>
    </p:spTree>
    <p:extLst>
      <p:ext uri="{BB962C8B-B14F-4D97-AF65-F5344CB8AC3E}">
        <p14:creationId xmlns:p14="http://schemas.microsoft.com/office/powerpoint/2010/main" val="29614071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2025/5/14</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42574623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2025/5/14</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6522482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4804028"/>
      </p:ext>
    </p:extLst>
  </p:cSld>
  <p:clrMapOvr>
    <a:masterClrMapping/>
  </p:clrMapOvr>
</p:sldLayout>
</file>

<file path=ppt/slideMasters/_rels/slideMaster1.xml.rels><?xml version="1.0" encoding="UTF-8" standalone="yes"?><Relationships xmlns="http://schemas.openxmlformats.org/package/2006/relationships"><Relationship Id="rId7" Type="http://schemas.openxmlformats.org/officeDocument/2006/relationships/image" Target="../media/image1.png" /><Relationship Id="rId2" Type="http://schemas.openxmlformats.org/officeDocument/2006/relationships/slideLayout" Target="../slideLayouts/slideLayout2.xml" /><Relationship Id="rId5" Type="http://schemas.openxmlformats.org/officeDocument/2006/relationships/slideLayout" Target="../slideLayouts/slideLayout5.xml" /><Relationship Id="rId6" Type="http://schemas.openxmlformats.org/officeDocument/2006/relationships/theme" Target="../theme/theme1.xml" /><Relationship Id="rId4" Type="http://schemas.openxmlformats.org/officeDocument/2006/relationships/slideLayout" Target="../slideLayouts/slideLayout4.xml" /><Relationship Id="rId3" Type="http://schemas.openxmlformats.org/officeDocument/2006/relationships/slideLayout" Target="../slideLayouts/slideLayout3.xml" /><Relationship Id="rId1" Type="http://schemas.openxmlformats.org/officeDocument/2006/relationships/slideLayout" Target="../slideLayouts/slideLayout1.xml" /></Relationships>
</file>

<file path=ppt/slideMasters/_rels/slideMaster2.xml.rels><?xml version="1.0" encoding="UTF-8" standalone="yes"?><Relationships xmlns="http://schemas.openxmlformats.org/package/2006/relationships"><Relationship Id="rId12" Type="http://schemas.openxmlformats.org/officeDocument/2006/relationships/theme" Target="../theme/theme2.xml" /><Relationship Id="rId10" Type="http://schemas.openxmlformats.org/officeDocument/2006/relationships/slideLayout" Target="../slideLayouts/slideLayout15.xml" /><Relationship Id="rId11" Type="http://schemas.openxmlformats.org/officeDocument/2006/relationships/slideLayout" Target="../slideLayouts/slideLayout16.xml" /><Relationship Id="rId9" Type="http://schemas.openxmlformats.org/officeDocument/2006/relationships/slideLayout" Target="../slideLayouts/slideLayout14.xml" /><Relationship Id="rId7" Type="http://schemas.openxmlformats.org/officeDocument/2006/relationships/slideLayout" Target="../slideLayouts/slideLayout12.xml" /><Relationship Id="rId8" Type="http://schemas.openxmlformats.org/officeDocument/2006/relationships/slideLayout" Target="../slideLayouts/slideLayout13.xml" /><Relationship Id="rId5" Type="http://schemas.openxmlformats.org/officeDocument/2006/relationships/slideLayout" Target="../slideLayouts/slideLayout10.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6" Type="http://schemas.openxmlformats.org/officeDocument/2006/relationships/slideLayout" Target="../slideLayouts/slideLayout11.xml" /><Relationship Id="rId1" Type="http://schemas.openxmlformats.org/officeDocument/2006/relationships/slideLayout" Target="../slideLayouts/slideLayout6.xml" /><Relationship Id="rId2" Type="http://schemas.openxmlformats.org/officeDocument/2006/relationships/slideLayout" Target="../slideLayouts/slideLayout7.xml" /></Relationships>
</file>

<file path=ppt/slideMasters/_rels/slideMaster3.xml.rels><?xml version="1.0" encoding="UTF-8" standalone="yes"?><Relationships xmlns="http://schemas.openxmlformats.org/package/2006/relationships"><Relationship Id="rId3" Type="http://schemas.openxmlformats.org/officeDocument/2006/relationships/slideLayout" Target="../slideLayouts/slideLayout19.xml" /><Relationship Id="rId4" Type="http://schemas.openxmlformats.org/officeDocument/2006/relationships/theme" Target="../theme/theme3.xml" /><Relationship Id="rId2" Type="http://schemas.openxmlformats.org/officeDocument/2006/relationships/slideLayout" Target="../slideLayouts/slideLayout18.xml" /><Relationship Id="rId1" Type="http://schemas.openxmlformats.org/officeDocument/2006/relationships/slideLayout" Target="../slideLayouts/slideLayout17.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1ED8FB-D82F-47EF-A36A-B0BD14E8287D}" type="datetimeFigureOut">
              <a:rPr lang="zh-CN" altLang="en-US" smtClean="0"/>
              <a:t>2025/5/14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5680E3-A05D-44BC-9A34-1EEE0D600DB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5" r:id="rId5"/>
  </p:sldLayoutIdLst>
  <p:hf sldNum="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F0888926-3B56-4B1F-BB63-CCE73B8972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9A3402F9-73FC-4BC7-A1B3-64DFDEDD04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77FA7A9A-DF98-4FB9-A643-9342501E5B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EB9497-61C5-4AFA-81B5-C7AB484FDDD8}" type="datetimeFigureOut">
              <a:rPr lang="zh-CN" altLang="en-US" smtClean="0"/>
              <a:t>2025/5/14</a:t>
            </a:fld>
            <a:endParaRPr lang="zh-CN" altLang="en-US"/>
          </a:p>
        </p:txBody>
      </p:sp>
      <p:sp>
        <p:nvSpPr>
          <p:cNvPr id="5" name="页脚占位符 4">
            <a:extLst>
              <a:ext uri="{FF2B5EF4-FFF2-40B4-BE49-F238E27FC236}">
                <a16:creationId xmlns:a16="http://schemas.microsoft.com/office/drawing/2014/main" xmlns="" id="{63A8D63A-B67F-4D38-87E0-29E1799FD5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37C681CB-EA3C-45DA-BEE8-E7360880FB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5D3C51-B384-4934-947C-08806E6E5BF9}" type="slidenum">
              <a:rPr lang="zh-CN" altLang="en-US" smtClean="0"/>
              <a:t>‹#›</a:t>
            </a:fld>
            <a:endParaRPr lang="zh-CN" altLang="en-US"/>
          </a:p>
        </p:txBody>
      </p:sp>
    </p:spTree>
    <p:extLst>
      <p:ext uri="{BB962C8B-B14F-4D97-AF65-F5344CB8AC3E}">
        <p14:creationId xmlns:p14="http://schemas.microsoft.com/office/powerpoint/2010/main" val="1790096649"/>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2190054"/>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4" Type="http://schemas.openxmlformats.org/officeDocument/2006/relationships/image" Target="../media/image3.png" /><Relationship Id="rId3" Type="http://schemas.openxmlformats.org/officeDocument/2006/relationships/image" Target="../media/image2.png" /><Relationship Id="rId2" Type="http://schemas.openxmlformats.org/officeDocument/2006/relationships/notesSlide" Target="../notesSlides/notesSlide1.xml" /><Relationship Id="rId1" Type="http://schemas.openxmlformats.org/officeDocument/2006/relationships/slideLayout" Target="../slideLayouts/slideLayout4.xml" /></Relationships>
</file>

<file path=ppt/slides/_rels/slide2.xml.rels><?xml version="1.0" encoding="UTF-8" standalone="yes"?><Relationships xmlns="http://schemas.openxmlformats.org/package/2006/relationships"><Relationship Id="rId6" Type="http://schemas.microsoft.com/office/2007/relationships/media" Target="../media/media1.mp4" /><Relationship Id="rId4" Type="http://schemas.openxmlformats.org/officeDocument/2006/relationships/image" Target="../media/image4.png" /><Relationship Id="rId5" Type="http://schemas.openxmlformats.org/officeDocument/2006/relationships/image" Target="../media/image5.png" /><Relationship Id="rId3" Type="http://schemas.openxmlformats.org/officeDocument/2006/relationships/video" Target="../media/media1.mp4" /><Relationship Id="rId2" Type="http://schemas.openxmlformats.org/officeDocument/2006/relationships/slideLayout" Target="../slideLayouts/slideLayout2.xml" /></Relationships>
</file>

<file path=ppt/slides/_rels/slide3.xml.rels><?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xml version="1.0" encoding="UTF-8" standalone="yes"?><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image" Target="../media/image4.png" /></Relationships>
</file>

<file path=ppt/slides/_rels/slide5.xml.rels><?xml version="1.0" encoding="UTF-8" standalone="yes"?><Relationships xmlns="http://schemas.openxmlformats.org/package/2006/relationships"><Relationship Id="rId4" Type="http://schemas.openxmlformats.org/officeDocument/2006/relationships/image" Target="../media/image4.png" /><Relationship Id="rId3" Type="http://schemas.openxmlformats.org/officeDocument/2006/relationships/image" Target="../media/image7.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6.xml.rels><?xml version="1.0" encoding="UTF-8" standalone="yes"?><Relationships xmlns="http://schemas.openxmlformats.org/package/2006/relationships"><Relationship Id="rId4" Type="http://schemas.openxmlformats.org/officeDocument/2006/relationships/slideLayout" Target="../slideLayouts/slideLayout2.xml" /><Relationship Id="rId3" Type="http://schemas.openxmlformats.org/officeDocument/2006/relationships/image" Target="../media/image7.png" /><Relationship Id="rId2" Type="http://schemas.openxmlformats.org/officeDocument/2006/relationships/image" Target="../media/image6.png" /></Relationships>
</file>

<file path=ppt/slides/_rels/slide7.xml.rels><?xml version="1.0" encoding="UTF-8" standalone="yes"?><Relationships xmlns="http://schemas.openxmlformats.org/package/2006/relationships"><Relationship Id="rId3" Type="http://schemas.openxmlformats.org/officeDocument/2006/relationships/image" Target="../media/image7.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8.xml.rels><?xml version="1.0" encoding="UTF-8" standalone="yes"?><Relationships xmlns="http://schemas.openxmlformats.org/package/2006/relationships"><Relationship Id="rId4" Type="http://schemas.openxmlformats.org/officeDocument/2006/relationships/slideLayout" Target="../slideLayouts/slideLayout2.xml" /><Relationship Id="rId3" Type="http://schemas.openxmlformats.org/officeDocument/2006/relationships/image" Target="../media/image7.png" /><Relationship Id="rId2" Type="http://schemas.openxmlformats.org/officeDocument/2006/relationships/image" Target="../media/image6.png" /></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Relationships xmlns="http://schemas.openxmlformats.org/package/2006/relationships"><Relationship Id="rId2" Type="http://schemas.openxmlformats.org/officeDocument/2006/relationships/slideLayout" Target="../slideLayouts/slideLayout2.xml" /></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comments" Target="../comments/comment1.xml" /></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Relationships xmlns="http://schemas.openxmlformats.org/package/2006/relationships"><Relationship Id="rId2" Type="http://schemas.openxmlformats.org/officeDocument/2006/relationships/slideLayout" Target="../slideLayouts/slideLayout2.xml" /></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Relationships xmlns="http://schemas.openxmlformats.org/package/2006/relationships"><Relationship Id="rId2" Type="http://schemas.openxmlformats.org/officeDocument/2006/relationships/slideLayout" Target="../slideLayouts/slideLayout2.xml" /></Relationships>
</file>

<file path=ppt/slides/_rels/slide17.xml.rels><?xml version="1.0" encoding="UTF-8" standalone="yes"?><Relationships xmlns="http://schemas.openxmlformats.org/package/2006/relationships"><Relationship Id="rId3" Type="http://schemas.openxmlformats.org/officeDocument/2006/relationships/image" Target="../media/image8.gif" /><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18.xml.rels><?xml version="1.0" encoding="UTF-8" standalone="yes"?><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image" Target="../media/image9.jpg" /></Relationships>
</file>

<file path=ppt/slides/_rels/slide19.xml.rels><?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20.xml.rels><?xml version="1.0" encoding="UTF-8" standalone="yes"?><Relationships xmlns="http://schemas.openxmlformats.org/package/2006/relationships"><Relationship Id="rId5" Type="http://schemas.openxmlformats.org/officeDocument/2006/relationships/image" Target="../media/image10.png" /><Relationship Id="rId4" Type="http://schemas.openxmlformats.org/officeDocument/2006/relationships/image" Target="../media/image4.png" /><Relationship Id="rId6" Type="http://schemas.microsoft.com/office/2007/relationships/media" Target="../media/media2.m4a" /><Relationship Id="rId3" Type="http://schemas.openxmlformats.org/officeDocument/2006/relationships/audio" Target="../media/media1.m4a" /><Relationship Id="rId2" Type="http://schemas.openxmlformats.org/officeDocument/2006/relationships/slideLayout" Target="../slideLayouts/slideLayout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32D5F7CE-D5A2-4D76-A2FB-49A520A00CE9}"/>
              </a:ext>
            </a:extLst>
          </p:cNvPr>
          <p:cNvPicPr/>
          <p:nvPr/>
        </p:nvPicPr>
        <p:blipFill>
          <a:blip r:embed="rId3" cstate="screen">
            <a:extLst>
              <a:ext uri="{28A0092B-C50C-407E-A947-70E740481C1C}">
                <a14:useLocalDpi xmlns:a14="http://schemas.microsoft.com/office/drawing/2010/main"/>
              </a:ext>
            </a:extLst>
          </a:blip>
          <a:stretch>
            <a:fillRect/>
          </a:stretch>
        </p:blipFill>
        <p:spPr>
          <a:xfrm>
            <a:off x="8322861" y="-283688"/>
            <a:ext cx="3869139" cy="3869139"/>
          </a:xfrm>
          <a:prstGeom prst="rect">
            <a:avLst/>
          </a:prstGeom>
        </p:spPr>
      </p:pic>
      <p:pic>
        <p:nvPicPr>
          <p:cNvPr id="15" name="图片 14"/>
          <p:cNvPicPr/>
          <p:nvPr/>
        </p:nvPicPr>
        <p:blipFill rotWithShape="1">
          <a:blip r:embed="rId4" cstate="screen">
            <a:extLst>
              <a:ext uri="{28A0092B-C50C-407E-A947-70E740481C1C}">
                <a14:useLocalDpi xmlns:a14="http://schemas.microsoft.com/office/drawing/2010/main"/>
              </a:ext>
            </a:extLst>
          </a:blip>
          <a:srcRect t="8889" b="7134"/>
          <a:stretch>
            <a:fillRect/>
          </a:stretch>
        </p:blipFill>
        <p:spPr>
          <a:xfrm>
            <a:off x="1109296" y="786934"/>
            <a:ext cx="10333712" cy="4716379"/>
          </a:xfrm>
          <a:prstGeom prst="rect">
            <a:avLst/>
          </a:prstGeom>
        </p:spPr>
      </p:pic>
      <p:sp>
        <p:nvSpPr>
          <p:cNvPr id="11" name="Text Box 12">
            <a:extLst>
              <a:ext uri="{FF2B5EF4-FFF2-40B4-BE49-F238E27FC236}">
                <a16:creationId xmlns:a16="http://schemas.microsoft.com/office/drawing/2014/main" xmlns="" id="{7208E612-1FFC-4217-94A9-4F37A28CC375}"/>
              </a:ext>
            </a:extLst>
          </p:cNvPr>
          <p:cNvSpPr/>
          <p:nvPr/>
        </p:nvSpPr>
        <p:spPr>
          <a:xfrm>
            <a:off x="316305" y="290126"/>
            <a:ext cx="3489325" cy="461963"/>
          </a:xfrm>
          <a:prstGeom prst="rect">
            <a:avLst/>
          </a:prstGeom>
          <a:noFill/>
          <a:ln w="9525">
            <a:noFill/>
          </a:ln>
        </p:spPr>
        <p:txBody>
          <a:bodyPr>
            <a:spAutoFit/>
          </a:bodyPr>
          <a:lstStyle/>
          <a:p>
            <a:pPr algn="ctr" eaLnBrk="1" hangingPunct="1"/>
            <a:r>
              <a:rPr altLang="en-US" dirty="0" lang="zh-CN" b="1" sz="2400">
                <a:ea typeface="楷体" panose="02010609060101010101" pitchFamily="49" charset="-122"/>
                <a:latin typeface="楷体" panose="02010609060101010101" pitchFamily="49" charset="-122"/>
              </a:rPr>
              <a:t>华东师大版 七年级下册</a:t>
            </a:r>
          </a:p>
        </p:txBody>
      </p:sp>
      <p:cxnSp>
        <p:nvCxnSpPr>
          <p:cNvPr id="12" name="直接连接符 11">
            <a:extLst>
              <a:ext uri="{FF2B5EF4-FFF2-40B4-BE49-F238E27FC236}">
                <a16:creationId xmlns:a16="http://schemas.microsoft.com/office/drawing/2014/main" xmlns="" id="{759EE89A-5633-49BC-8C98-8A93BCC4A5E0}"/>
              </a:ext>
            </a:extLst>
          </p:cNvPr>
          <p:cNvCxnSpPr/>
          <p:nvPr/>
        </p:nvCxnSpPr>
        <p:spPr>
          <a:xfrm>
            <a:off x="413142" y="833051"/>
            <a:ext cx="3238500" cy="0"/>
          </a:xfrm>
          <a:prstGeom prst="line">
            <a:avLst/>
          </a:prstGeom>
          <a:ln w="190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19FE7946-0715-479D-8222-83E0F5C103D5}"/>
              </a:ext>
            </a:extLst>
          </p:cNvPr>
          <p:cNvCxnSpPr/>
          <p:nvPr/>
        </p:nvCxnSpPr>
        <p:spPr>
          <a:xfrm>
            <a:off x="381392" y="242501"/>
            <a:ext cx="3238500" cy="0"/>
          </a:xfrm>
          <a:prstGeom prst="line">
            <a:avLst/>
          </a:prstGeom>
          <a:ln w="19050">
            <a:solidFill>
              <a:srgbClr val="FF6600"/>
            </a:solidFill>
          </a:ln>
        </p:spPr>
        <p:style>
          <a:lnRef idx="1">
            <a:schemeClr val="accent1"/>
          </a:lnRef>
          <a:fillRef idx="0">
            <a:schemeClr val="accent1"/>
          </a:fillRef>
          <a:effectRef idx="0">
            <a:schemeClr val="accent1"/>
          </a:effectRef>
          <a:fontRef idx="minor">
            <a:schemeClr val="tx1"/>
          </a:fontRef>
        </p:style>
      </p:cxnSp>
      <p:sp>
        <p:nvSpPr>
          <p:cNvPr id="3" name="文本框 2">
            <a:extLst>
              <a:ext uri="{FF2B5EF4-FFF2-40B4-BE49-F238E27FC236}">
                <a16:creationId xmlns:a16="http://schemas.microsoft.com/office/drawing/2014/main" xmlns="" id="{6F484609-5879-44CB-A810-AE429849DEF7}"/>
              </a:ext>
            </a:extLst>
          </p:cNvPr>
          <p:cNvSpPr/>
          <p:nvPr/>
        </p:nvSpPr>
        <p:spPr>
          <a:xfrm>
            <a:off x="2777723" y="2206311"/>
            <a:ext cx="6425967" cy="1938992"/>
          </a:xfrm>
          <a:prstGeom prst="rect">
            <a:avLst/>
          </a:prstGeom>
          <a:noFill/>
        </p:spPr>
        <p:txBody>
          <a:bodyPr wrap="square" rtlCol="0">
            <a:spAutoFit/>
          </a:bodyPr>
          <a:lstStyle/>
          <a:p>
            <a:pPr algn="ctr"/>
            <a:r>
              <a:rPr altLang="en-US" dirty="0" lang="zh-CN" b="1" sz="4000">
                <a:solidFill>
                  <a:srgbClr val="C57319"/>
                </a:solidFill>
              </a:rPr>
              <a:t>第</a:t>
            </a:r>
            <a:r>
              <a:rPr altLang="zh-CN" dirty="0" lang="en-US" b="1" sz="4000">
                <a:solidFill>
                  <a:srgbClr val="C57319"/>
                </a:solidFill>
              </a:rPr>
              <a:t>9</a:t>
            </a:r>
            <a:r>
              <a:rPr altLang="en-US" dirty="0" lang="zh-CN" b="1" sz="4000">
                <a:solidFill>
                  <a:srgbClr val="C57319"/>
                </a:solidFill>
              </a:rPr>
              <a:t>章 轴对称、平移与旋转</a:t>
            </a:r>
            <a:endParaRPr altLang="zh-CN" dirty="0" lang="en-US" b="1" sz="4000">
              <a:solidFill>
                <a:srgbClr val="C57319"/>
              </a:solidFill>
            </a:endParaRPr>
          </a:p>
          <a:p>
            <a:pPr algn="ctr"/>
            <a:r>
              <a:rPr altLang="zh-CN" dirty="0" lang="en-US" b="1" sz="4000">
                <a:solidFill>
                  <a:srgbClr val="C57319"/>
                </a:solidFill>
              </a:rPr>
              <a:t>9.2 </a:t>
            </a:r>
            <a:r>
              <a:rPr altLang="en-US" dirty="0" lang="zh-CN" b="1" sz="4000">
                <a:solidFill>
                  <a:srgbClr val="C57319"/>
                </a:solidFill>
              </a:rPr>
              <a:t>平移</a:t>
            </a:r>
            <a:endParaRPr altLang="zh-CN" dirty="0" lang="en-US" b="1" sz="4000">
              <a:solidFill>
                <a:srgbClr val="C57319"/>
              </a:solidFill>
            </a:endParaRPr>
          </a:p>
          <a:p>
            <a:pPr algn="ctr"/>
            <a:r>
              <a:rPr altLang="zh-CN" dirty="0" lang="en-US" b="1" sz="4000">
                <a:solidFill>
                  <a:srgbClr val="C57319"/>
                </a:solidFill>
              </a:rPr>
              <a:t>9.2.2 </a:t>
            </a:r>
            <a:r>
              <a:rPr altLang="en-US" dirty="0" lang="zh-CN" b="1" sz="4000">
                <a:solidFill>
                  <a:srgbClr val="C57319"/>
                </a:solidFill>
              </a:rPr>
              <a:t>平移的特征</a:t>
            </a:r>
          </a:p>
        </p:txBody>
      </p:sp>
      <p:sp>
        <p:nvSpPr>
          <p:cNvPr id="1" name="文本框 2"/>
          <p:cNvSpPr/>
          <p:nvPr/>
        </p:nvSpPr>
        <p:spPr>
          <a:xfrm>
            <a:off x="7409460" y="5005885"/>
            <a:ext cx="4000000" cy="570000"/>
          </a:xfrm>
          <a:prstGeom prst="rect">
            <a:avLst/>
          </a:prstGeom>
        </p:spPr>
        <p:txBody>
          <a:bodyPr anchor="t"/>
          <a:p>
            <a:pPr/>
            <a:r>
              <a:t>徐东亮</a:t>
            </a:r>
            <a:br/>
            <a:r>
              <a:t>南阳市宛城区黄台岗镇第一初级中学</a:t>
            </a:r>
            <a:b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a:extLst>
              <a:ext uri="{FF2B5EF4-FFF2-40B4-BE49-F238E27FC236}">
                <a16:creationId xmlns:a16="http://schemas.microsoft.com/office/drawing/2014/main" xmlns="" id="{DCBE615A-545C-472C-A39A-F3A1D0922ACD}"/>
              </a:ext>
            </a:extLst>
          </p:cNvPr>
          <p:cNvGrpSpPr/>
          <p:nvPr/>
        </p:nvGrpSpPr>
        <p:grpSpPr>
          <a:xfrm>
            <a:off x="4282694" y="-9944"/>
            <a:ext cx="3626612" cy="827896"/>
            <a:chOff x="4560845" y="945195"/>
            <a:chExt cx="3626612" cy="827896"/>
          </a:xfrm>
        </p:grpSpPr>
        <p:pic>
          <p:nvPicPr>
            <p:cNvPr id="15" name="图片 6">
              <a:extLst>
                <a:ext uri="{FF2B5EF4-FFF2-40B4-BE49-F238E27FC236}">
                  <a16:creationId xmlns:a16="http://schemas.microsoft.com/office/drawing/2014/main" xmlns="" id="{C891ED85-8EB9-4D38-9C5A-39533D080C58}"/>
                </a:ext>
              </a:extLst>
            </p:cNvPr>
            <p:cNvPicPr/>
            <p:nvPr/>
          </p:nvPicPr>
          <p:blipFill>
            <a:blip r:embed="rId4">
              <a:extLst>
                <a:ext uri="{28A0092B-C50C-407E-A947-70E740481C1C}">
                  <a14:useLocalDpi xmlns:a14="http://schemas.microsoft.com/office/drawing/2010/main" val="0"/>
                </a:ext>
              </a:extLst>
            </a:blip>
            <a:srcRect/>
            <a:stretch>
              <a:fillRect/>
            </a:stretch>
          </p:blipFill>
          <p:spPr>
            <a:xfrm>
              <a:off x="4560845" y="945195"/>
              <a:ext cx="3626612" cy="827896"/>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圆角矩形 23">
              <a:extLst>
                <a:ext uri="{FF2B5EF4-FFF2-40B4-BE49-F238E27FC236}">
                  <a16:creationId xmlns:a16="http://schemas.microsoft.com/office/drawing/2014/main" xmlns="" id="{D5AAC613-92BA-4C0A-950B-3765FB290A24}"/>
                </a:ext>
              </a:extLst>
            </p:cNvPr>
            <p:cNvSpPr/>
            <p:nvPr/>
          </p:nvSpPr>
          <p:spPr>
            <a:xfrm>
              <a:off x="4743726" y="997343"/>
              <a:ext cx="2846768" cy="571500"/>
            </a:xfrm>
            <a:prstGeom prst="roundRect">
              <a:avLst/>
            </a:prstGeom>
            <a:noFill/>
            <a:ln w="38100" cap="flat" cmpd="sng" algn="ctr">
              <a:noFill/>
              <a:prstDash val="solid"/>
            </a:ln>
            <a:effectLst>
              <a:outerShdw blurRad="40000" dist="20000" dir="5400000" rotWithShape="0">
                <a:srgbClr val="000000">
                  <a:alpha val="38000"/>
                </a:srgbClr>
              </a:outerShdw>
            </a:effectLst>
          </p:spPr>
          <p:txBody>
            <a:bodyPr anchor="ctr"/>
            <a:lstStyle/>
            <a:p>
              <a:pPr algn="dist" fontAlgn="auto">
                <a:spcBef>
                  <a:spcPts val="0"/>
                </a:spcBef>
                <a:spcAft>
                  <a:spcPts val="0"/>
                </a:spcAft>
                <a:defRPr/>
              </a:pPr>
              <a:r>
                <a:rPr altLang="en-US" lang="zh-CN" sz="4400">
                  <a:cs typeface="+mn-ea"/>
                  <a:ea typeface="华文新魏" panose="02010800040101010101" pitchFamily="2" charset="-122"/>
                  <a:latin typeface="华文新魏" panose="02010800040101010101" pitchFamily="2" charset="-122"/>
                </a:rPr>
                <a:t>视频</a:t>
              </a:r>
              <a:r>
                <a:rPr altLang="en-US" lang="zh-CN" smtClean="0" sz="4400">
                  <a:cs typeface="+mn-ea"/>
                  <a:ea typeface="华文新魏" panose="02010800040101010101" pitchFamily="2" charset="-122"/>
                  <a:latin typeface="华文新魏" panose="02010800040101010101" pitchFamily="2" charset="-122"/>
                </a:rPr>
                <a:t>导</a:t>
              </a:r>
              <a:r>
                <a:rPr altLang="en-US" dirty="0" lang="zh-CN" sz="4400">
                  <a:cs typeface="+mn-ea"/>
                  <a:ea typeface="华文新魏" panose="02010800040101010101" pitchFamily="2" charset="-122"/>
                  <a:latin typeface="华文新魏" panose="02010800040101010101" pitchFamily="2" charset="-122"/>
                </a:rPr>
                <a:t>入</a:t>
              </a:r>
            </a:p>
          </p:txBody>
        </p:sp>
      </p:grpSp>
      <p:pic>
        <p:nvPicPr>
          <p:cNvPr id="2" name="升国旗">
            <a:hlinkClick r:id="" action="ppaction://media"/>
          </p:cNvPr>
          <p:cNvPicPr/>
          <p:nvPr>
            <a:videoFile r:link="rId3"/>
            <p:extLst>
              <p:ext uri="{DAA4B4D4-6D71-4841-9C94-3DE7FCFB9230}">
                <p14:media xmlns:p14="http://schemas.microsoft.com/office/powerpoint/2010/main" r:embed="rId6"/>
              </p:ext>
            </p:extLst>
          </p:nvPr>
        </p:nvPicPr>
        <p:blipFill>
          <a:blip r:embed="rId5"/>
          <a:stretch>
            <a:fillRect/>
          </a:stretch>
        </p:blipFill>
        <p:spPr>
          <a:xfrm>
            <a:off x="744747" y="665852"/>
            <a:ext cx="10702505" cy="6020159"/>
          </a:xfrm>
          <a:prstGeom prst="rect">
            <a:avLst/>
          </a:prstGeom>
        </p:spPr>
      </p:pic>
    </p:spTree>
    <p:extLst>
      <p:ext uri="{BB962C8B-B14F-4D97-AF65-F5344CB8AC3E}">
        <p14:creationId xmlns:p14="http://schemas.microsoft.com/office/powerpoint/2010/main" val="1548421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7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xmlns="" id="{E4BB2C29-4680-4953-9BF4-F2840EA59798}"/>
              </a:ext>
            </a:extLst>
          </p:cNvPr>
          <p:cNvSpPr/>
          <p:nvPr/>
        </p:nvSpPr>
        <p:spPr>
          <a:xfrm>
            <a:off x="517585" y="870100"/>
            <a:ext cx="11343736" cy="4616648"/>
          </a:xfrm>
          <a:prstGeom prst="rect">
            <a:avLst/>
          </a:prstGeom>
          <a:solidFill>
            <a:schemeClr val="bg1"/>
          </a:solidFill>
        </p:spPr>
        <p:txBody>
          <a:bodyPr wrap="square">
            <a:spAutoFit/>
          </a:bodyPr>
          <a:lstStyle/>
          <a:p>
            <a:pPr>
              <a:lnSpc>
                <a:spcPct val="150000"/>
              </a:lnSpc>
            </a:pPr>
            <a:r>
              <a:rPr altLang="zh-CN" lang="en-US" smtClean="0" b="1" sz="2800"/>
              <a:t>1</a:t>
            </a:r>
            <a:r>
              <a:rPr altLang="en-US" lang="zh-CN" b="1" sz="2800"/>
              <a:t>．经历</a:t>
            </a:r>
            <a:r>
              <a:rPr altLang="en-US" lang="zh-CN" smtClean="0" b="1" sz="2800"/>
              <a:t>对</a:t>
            </a:r>
            <a:r>
              <a:rPr altLang="en-US" lang="zh-CN" b="1" sz="2800"/>
              <a:t>平移的特征</a:t>
            </a:r>
            <a:r>
              <a:rPr altLang="en-US" lang="zh-CN" smtClean="0" b="1" sz="2800"/>
              <a:t>的探究</a:t>
            </a:r>
            <a:r>
              <a:rPr altLang="en-US" lang="zh-CN" b="1" sz="2800"/>
              <a:t>和归纳</a:t>
            </a:r>
            <a:r>
              <a:rPr altLang="en-US" lang="zh-CN" smtClean="0" b="1" sz="2800"/>
              <a:t>，体验数学的抽象性</a:t>
            </a:r>
            <a:r>
              <a:rPr altLang="en-US" lang="zh-CN" b="1" sz="2800"/>
              <a:t>和逻辑性</a:t>
            </a:r>
            <a:r>
              <a:rPr altLang="en-US" lang="zh-CN" smtClean="0" b="1" sz="2800"/>
              <a:t>．</a:t>
            </a:r>
            <a:endParaRPr altLang="zh-CN" lang="en-US" smtClean="0" b="1" sz="2800"/>
          </a:p>
          <a:p>
            <a:pPr>
              <a:lnSpc>
                <a:spcPct val="150000"/>
              </a:lnSpc>
            </a:pPr>
            <a:r>
              <a:rPr altLang="zh-CN" lang="en-US" smtClean="0" b="1" sz="2800"/>
              <a:t>2</a:t>
            </a:r>
            <a:r>
              <a:rPr altLang="en-US" lang="zh-CN" b="1" sz="2800"/>
              <a:t>．</a:t>
            </a:r>
            <a:r>
              <a:rPr altLang="en-US" lang="zh-CN" smtClean="0" b="1" sz="2800"/>
              <a:t>通过</a:t>
            </a:r>
            <a:r>
              <a:rPr altLang="en-US" lang="zh-CN" b="1" sz="2800"/>
              <a:t>根据所给条件作简单的平面图形平移后的</a:t>
            </a:r>
            <a:r>
              <a:rPr altLang="en-US" lang="zh-CN" smtClean="0" b="1" sz="2800"/>
              <a:t>图形，发展动手能力．</a:t>
            </a:r>
            <a:endParaRPr altLang="zh-CN" lang="en-US" smtClean="0" b="1" sz="2800"/>
          </a:p>
          <a:p>
            <a:pPr>
              <a:lnSpc>
                <a:spcPct val="150000"/>
              </a:lnSpc>
            </a:pPr>
            <a:r>
              <a:rPr altLang="zh-CN" lang="en-US" smtClean="0" b="1" sz="2800"/>
              <a:t>3</a:t>
            </a:r>
            <a:r>
              <a:rPr altLang="en-US" lang="zh-CN" b="1" sz="2800"/>
              <a:t>．通过小组合作</a:t>
            </a:r>
            <a:r>
              <a:rPr altLang="en-US" lang="zh-CN" smtClean="0" b="1" sz="2800"/>
              <a:t>交流的</a:t>
            </a:r>
            <a:r>
              <a:rPr altLang="en-US" lang="zh-CN" b="1" sz="2800"/>
              <a:t>应用，能解决实际问题，发展合作交流能力和创新思维</a:t>
            </a:r>
            <a:r>
              <a:rPr altLang="en-US" lang="zh-CN" smtClean="0" b="1" sz="2800"/>
              <a:t>．</a:t>
            </a:r>
            <a:endParaRPr altLang="zh-CN" lang="en-US" smtClean="0" b="1" sz="2800"/>
          </a:p>
          <a:p>
            <a:pPr>
              <a:lnSpc>
                <a:spcPct val="150000"/>
              </a:lnSpc>
            </a:pPr>
            <a:r>
              <a:rPr altLang="en-US" lang="zh-CN" smtClean="0" b="1" sz="2800"/>
              <a:t>教学</a:t>
            </a:r>
            <a:r>
              <a:rPr altLang="en-US" lang="zh-CN" b="1" sz="2800"/>
              <a:t>重点</a:t>
            </a:r>
            <a:r>
              <a:rPr altLang="en-US" lang="zh-CN" smtClean="0" b="1" sz="2800"/>
              <a:t>：平移的特征．</a:t>
            </a:r>
            <a:endParaRPr altLang="zh-CN" lang="en-US" smtClean="0" b="1" sz="2800"/>
          </a:p>
          <a:p>
            <a:pPr>
              <a:lnSpc>
                <a:spcPct val="150000"/>
              </a:lnSpc>
            </a:pPr>
            <a:r>
              <a:rPr altLang="en-US" lang="zh-CN" smtClean="0" b="1" sz="2800"/>
              <a:t>教学</a:t>
            </a:r>
            <a:r>
              <a:rPr altLang="en-US" lang="zh-CN" b="1" sz="2800"/>
              <a:t>难点</a:t>
            </a:r>
            <a:r>
              <a:rPr altLang="en-US" lang="zh-CN" smtClean="0" b="1" sz="2800"/>
              <a:t>：动手操作时找准平移的方向和距离．</a:t>
            </a:r>
            <a:endParaRPr altLang="en-US" dirty="0" lang="zh-CN" b="1" sz="2800"/>
          </a:p>
        </p:txBody>
      </p:sp>
      <p:grpSp>
        <p:nvGrpSpPr>
          <p:cNvPr id="6" name="组合 5">
            <a:extLst>
              <a:ext uri="{FF2B5EF4-FFF2-40B4-BE49-F238E27FC236}">
                <a16:creationId xmlns:a16="http://schemas.microsoft.com/office/drawing/2014/main" xmlns="" id="{B242A512-A571-408A-BFE2-E5EDA7DBECF5}"/>
              </a:ext>
            </a:extLst>
          </p:cNvPr>
          <p:cNvGrpSpPr/>
          <p:nvPr/>
        </p:nvGrpSpPr>
        <p:grpSpPr>
          <a:xfrm>
            <a:off x="4282694" y="-9944"/>
            <a:ext cx="3626612" cy="827896"/>
            <a:chOff x="4560845" y="945195"/>
            <a:chExt cx="3626612" cy="827896"/>
          </a:xfrm>
        </p:grpSpPr>
        <p:pic>
          <p:nvPicPr>
            <p:cNvPr id="7" name="图片 6">
              <a:extLst>
                <a:ext uri="{FF2B5EF4-FFF2-40B4-BE49-F238E27FC236}">
                  <a16:creationId xmlns:a16="http://schemas.microsoft.com/office/drawing/2014/main" xmlns="" id="{DCAA0353-0375-4D2A-9C3C-E6C3BAA9CBFF}"/>
                </a:ext>
              </a:extLst>
            </p:cNvPr>
            <p:cNvPicPr/>
            <p:nvPr/>
          </p:nvPicPr>
          <p:blipFill>
            <a:blip r:embed="rId2">
              <a:extLst>
                <a:ext uri="{28A0092B-C50C-407E-A947-70E740481C1C}">
                  <a14:useLocalDpi xmlns:a14="http://schemas.microsoft.com/office/drawing/2010/main" val="0"/>
                </a:ext>
              </a:extLst>
            </a:blip>
            <a:srcRect/>
            <a:stretch>
              <a:fillRect/>
            </a:stretch>
          </p:blipFill>
          <p:spPr>
            <a:xfrm>
              <a:off x="4560845" y="945195"/>
              <a:ext cx="3626612" cy="827896"/>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 23">
              <a:extLst>
                <a:ext uri="{FF2B5EF4-FFF2-40B4-BE49-F238E27FC236}">
                  <a16:creationId xmlns:a16="http://schemas.microsoft.com/office/drawing/2014/main" xmlns="" id="{F22657EB-35B3-4573-923C-8B6D5B0F29A3}"/>
                </a:ext>
              </a:extLst>
            </p:cNvPr>
            <p:cNvSpPr/>
            <p:nvPr/>
          </p:nvSpPr>
          <p:spPr>
            <a:xfrm>
              <a:off x="4743726" y="997343"/>
              <a:ext cx="2846768" cy="571500"/>
            </a:xfrm>
            <a:prstGeom prst="roundRect">
              <a:avLst/>
            </a:prstGeom>
            <a:noFill/>
            <a:ln w="38100" cap="flat" cmpd="sng" algn="ctr">
              <a:noFill/>
              <a:prstDash val="solid"/>
            </a:ln>
            <a:effectLst>
              <a:outerShdw blurRad="40000" dist="20000" dir="5400000" rotWithShape="0">
                <a:srgbClr val="000000">
                  <a:alpha val="38000"/>
                </a:srgbClr>
              </a:outerShdw>
            </a:effectLst>
          </p:spPr>
          <p:txBody>
            <a:bodyPr anchor="ctr"/>
            <a:lstStyle/>
            <a:p>
              <a:pPr algn="dist" fontAlgn="auto">
                <a:spcBef>
                  <a:spcPts val="0"/>
                </a:spcBef>
                <a:spcAft>
                  <a:spcPts val="0"/>
                </a:spcAft>
                <a:defRPr/>
              </a:pPr>
              <a:r>
                <a:rPr altLang="en-US" dirty="0" lang="zh-CN" sz="4400">
                  <a:cs typeface="+mn-ea"/>
                  <a:ea typeface="华文新魏" panose="02010800040101010101" pitchFamily="2" charset="-122"/>
                  <a:latin typeface="华文新魏" panose="02010800040101010101" pitchFamily="2" charset="-122"/>
                </a:rPr>
                <a:t>学习目标</a:t>
              </a:r>
            </a:p>
          </p:txBody>
        </p:sp>
      </p:grpSp>
    </p:spTree>
    <p:extLst>
      <p:ext uri="{BB962C8B-B14F-4D97-AF65-F5344CB8AC3E}">
        <p14:creationId xmlns:p14="http://schemas.microsoft.com/office/powerpoint/2010/main" val="27066388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xmlns="" id="{9DA0385D-4405-4E80-88C8-FA5E9E246DF5}"/>
              </a:ext>
            </a:extLst>
          </p:cNvPr>
          <p:cNvSpPr/>
          <p:nvPr/>
        </p:nvSpPr>
        <p:spPr>
          <a:xfrm>
            <a:off x="290583" y="2746044"/>
            <a:ext cx="2441275" cy="523220"/>
          </a:xfrm>
          <a:prstGeom prst="rect">
            <a:avLst/>
          </a:prstGeom>
          <a:solidFill>
            <a:schemeClr val="bg1"/>
          </a:solidFill>
        </p:spPr>
        <p:txBody>
          <a:bodyPr wrap="square" rtlCol="0">
            <a:spAutoFit/>
          </a:bodyPr>
          <a:lstStyle/>
          <a:p>
            <a:pPr/>
            <a:r>
              <a:rPr altLang="en-US" lang="zh-CN" smtClean="0" b="1" sz="2800">
                <a:ea typeface="宋体" panose="02010600030101010101" pitchFamily="2" charset="-122"/>
                <a:latin typeface="宋体" panose="02010600030101010101" pitchFamily="2" charset="-122"/>
              </a:rPr>
              <a:t>轴对称的特征</a:t>
            </a:r>
            <a:endParaRPr altLang="en-US" dirty="0" lang="zh-CN" b="1" sz="2800">
              <a:ea typeface="宋体" panose="02010600030101010101" pitchFamily="2" charset="-122"/>
              <a:latin typeface="宋体" panose="02010600030101010101" pitchFamily="2" charset="-122"/>
            </a:endParaRPr>
          </a:p>
        </p:txBody>
      </p:sp>
      <p:sp>
        <p:nvSpPr>
          <p:cNvPr id="16" name="左大括号 15">
            <a:extLst>
              <a:ext uri="{FF2B5EF4-FFF2-40B4-BE49-F238E27FC236}">
                <a16:creationId xmlns:a16="http://schemas.microsoft.com/office/drawing/2014/main" xmlns="" id="{16E68449-7E57-4C0A-8220-0135272A48B3}"/>
              </a:ext>
            </a:extLst>
          </p:cNvPr>
          <p:cNvSpPr/>
          <p:nvPr/>
        </p:nvSpPr>
        <p:spPr>
          <a:xfrm>
            <a:off x="2764899" y="1621944"/>
            <a:ext cx="286302" cy="2913363"/>
          </a:xfrm>
          <a:prstGeom prst="leftBrace">
            <a:avLst>
              <a:gd name="adj1" fmla="val 28333"/>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altLang="en-US" lang="zh-CN" sz="1600"/>
          </a:p>
        </p:txBody>
      </p:sp>
      <p:sp>
        <p:nvSpPr>
          <p:cNvPr id="18" name="文本框 17">
            <a:extLst>
              <a:ext uri="{FF2B5EF4-FFF2-40B4-BE49-F238E27FC236}">
                <a16:creationId xmlns:a16="http://schemas.microsoft.com/office/drawing/2014/main" xmlns="" id="{616722AE-08D3-4AD9-806B-3745A378DF9B}"/>
              </a:ext>
            </a:extLst>
          </p:cNvPr>
          <p:cNvSpPr/>
          <p:nvPr/>
        </p:nvSpPr>
        <p:spPr>
          <a:xfrm>
            <a:off x="3071471" y="1621945"/>
            <a:ext cx="2035367" cy="523220"/>
          </a:xfrm>
          <a:prstGeom prst="rect">
            <a:avLst/>
          </a:prstGeom>
          <a:solidFill>
            <a:schemeClr val="bg1"/>
          </a:solidFill>
        </p:spPr>
        <p:txBody>
          <a:bodyPr wrap="square" rtlCol="0">
            <a:spAutoFit/>
          </a:bodyPr>
          <a:lstStyle/>
          <a:p>
            <a:pPr/>
            <a:r>
              <a:rPr altLang="en-US" lang="zh-CN" b="1" sz="2800"/>
              <a:t>形状、大小</a:t>
            </a:r>
            <a:endParaRPr altLang="en-US" dirty="0" lang="zh-CN" b="1" sz="2800"/>
          </a:p>
        </p:txBody>
      </p:sp>
      <p:sp>
        <p:nvSpPr>
          <p:cNvPr id="21" name="文本框 20">
            <a:extLst>
              <a:ext uri="{FF2B5EF4-FFF2-40B4-BE49-F238E27FC236}">
                <a16:creationId xmlns:a16="http://schemas.microsoft.com/office/drawing/2014/main" xmlns="" id="{5CACEFDC-7FAF-41F1-9B9E-F3C069A46A3B}"/>
              </a:ext>
            </a:extLst>
          </p:cNvPr>
          <p:cNvSpPr/>
          <p:nvPr/>
        </p:nvSpPr>
        <p:spPr>
          <a:xfrm>
            <a:off x="3139013" y="2974276"/>
            <a:ext cx="1665901" cy="523220"/>
          </a:xfrm>
          <a:prstGeom prst="rect">
            <a:avLst/>
          </a:prstGeom>
          <a:solidFill>
            <a:schemeClr val="bg1"/>
          </a:solidFill>
        </p:spPr>
        <p:txBody>
          <a:bodyPr wrap="square" rtlCol="0">
            <a:spAutoFit/>
          </a:bodyPr>
          <a:lstStyle/>
          <a:p>
            <a:pPr/>
            <a:r>
              <a:rPr altLang="en-US" dirty="0" lang="zh-CN" b="1" sz="2800"/>
              <a:t>对应线段</a:t>
            </a:r>
            <a:endParaRPr altLang="en-US" dirty="0" lang="zh-CN" b="1" sz="2800">
              <a:solidFill>
                <a:srgbClr val="FF0000"/>
              </a:solidFill>
            </a:endParaRPr>
          </a:p>
        </p:txBody>
      </p:sp>
      <p:sp>
        <p:nvSpPr>
          <p:cNvPr id="22" name="文本框 21">
            <a:extLst>
              <a:ext uri="{FF2B5EF4-FFF2-40B4-BE49-F238E27FC236}">
                <a16:creationId xmlns:a16="http://schemas.microsoft.com/office/drawing/2014/main" xmlns="" id="{14BFB171-E15B-404A-871E-DC0433CCE7F8}"/>
              </a:ext>
            </a:extLst>
          </p:cNvPr>
          <p:cNvSpPr/>
          <p:nvPr/>
        </p:nvSpPr>
        <p:spPr>
          <a:xfrm>
            <a:off x="3117282" y="2305724"/>
            <a:ext cx="1348293" cy="523220"/>
          </a:xfrm>
          <a:prstGeom prst="rect">
            <a:avLst/>
          </a:prstGeom>
          <a:solidFill>
            <a:schemeClr val="bg1"/>
          </a:solidFill>
        </p:spPr>
        <p:txBody>
          <a:bodyPr wrap="square" rtlCol="0">
            <a:spAutoFit/>
          </a:bodyPr>
          <a:lstStyle/>
          <a:p>
            <a:pPr/>
            <a:r>
              <a:rPr altLang="en-US" dirty="0" lang="zh-CN" b="1" sz="2800"/>
              <a:t>对应角</a:t>
            </a:r>
            <a:endParaRPr altLang="en-US" dirty="0" lang="zh-CN" b="1" sz="2800">
              <a:solidFill>
                <a:srgbClr val="FF0000"/>
              </a:solidFill>
            </a:endParaRPr>
          </a:p>
        </p:txBody>
      </p:sp>
      <p:sp>
        <p:nvSpPr>
          <p:cNvPr id="23" name="文本框 22">
            <a:extLst>
              <a:ext uri="{FF2B5EF4-FFF2-40B4-BE49-F238E27FC236}">
                <a16:creationId xmlns:a16="http://schemas.microsoft.com/office/drawing/2014/main" xmlns="" id="{0295425F-A653-46C7-9B65-E5D58EF210EE}"/>
              </a:ext>
            </a:extLst>
          </p:cNvPr>
          <p:cNvSpPr/>
          <p:nvPr/>
        </p:nvSpPr>
        <p:spPr>
          <a:xfrm>
            <a:off x="5868717" y="1669998"/>
            <a:ext cx="1153386" cy="523220"/>
          </a:xfrm>
          <a:prstGeom prst="rect">
            <a:avLst/>
          </a:prstGeom>
          <a:solidFill>
            <a:schemeClr val="bg1"/>
          </a:solidFill>
        </p:spPr>
        <p:txBody>
          <a:bodyPr wrap="square" rtlCol="0">
            <a:spAutoFit/>
          </a:bodyPr>
          <a:lstStyle/>
          <a:p>
            <a:pPr/>
            <a:r>
              <a:rPr altLang="en-US" lang="zh-CN" smtClean="0" b="1" sz="2800">
                <a:solidFill>
                  <a:srgbClr val="FF0000"/>
                </a:solidFill>
              </a:rPr>
              <a:t>不变</a:t>
            </a:r>
            <a:endParaRPr altLang="en-US" dirty="0" lang="zh-CN" b="1" sz="2800">
              <a:solidFill>
                <a:srgbClr val="FF0000"/>
              </a:solidFill>
            </a:endParaRPr>
          </a:p>
        </p:txBody>
      </p:sp>
      <p:sp>
        <p:nvSpPr>
          <p:cNvPr id="27" name="文本框 26">
            <a:extLst>
              <a:ext uri="{FF2B5EF4-FFF2-40B4-BE49-F238E27FC236}">
                <a16:creationId xmlns:a16="http://schemas.microsoft.com/office/drawing/2014/main" xmlns="" id="{4AF120E8-2B52-4BED-8069-805D187CC606}"/>
              </a:ext>
            </a:extLst>
          </p:cNvPr>
          <p:cNvSpPr/>
          <p:nvPr/>
        </p:nvSpPr>
        <p:spPr>
          <a:xfrm>
            <a:off x="5534757" y="3020101"/>
            <a:ext cx="1213104" cy="523220"/>
          </a:xfrm>
          <a:prstGeom prst="rect">
            <a:avLst/>
          </a:prstGeom>
          <a:solidFill>
            <a:schemeClr val="bg1"/>
          </a:solidFill>
        </p:spPr>
        <p:txBody>
          <a:bodyPr wrap="square" rtlCol="0">
            <a:spAutoFit/>
          </a:bodyPr>
          <a:lstStyle/>
          <a:p>
            <a:pPr/>
            <a:r>
              <a:rPr altLang="en-US" lang="zh-CN" smtClean="0" b="1" sz="2800">
                <a:solidFill>
                  <a:srgbClr val="FF0000"/>
                </a:solidFill>
              </a:rPr>
              <a:t>相等</a:t>
            </a:r>
            <a:endParaRPr altLang="en-US" dirty="0" lang="zh-CN" b="1" sz="2800">
              <a:solidFill>
                <a:srgbClr val="FF0000"/>
              </a:solidFill>
            </a:endParaRPr>
          </a:p>
        </p:txBody>
      </p:sp>
      <p:sp>
        <p:nvSpPr>
          <p:cNvPr id="28" name="文本框 27">
            <a:extLst>
              <a:ext uri="{FF2B5EF4-FFF2-40B4-BE49-F238E27FC236}">
                <a16:creationId xmlns:a16="http://schemas.microsoft.com/office/drawing/2014/main" xmlns="" id="{83B1ABFA-D8F1-4BFC-AEE7-EA231B9B79CB}"/>
              </a:ext>
            </a:extLst>
          </p:cNvPr>
          <p:cNvSpPr/>
          <p:nvPr/>
        </p:nvSpPr>
        <p:spPr>
          <a:xfrm>
            <a:off x="5187569" y="2365163"/>
            <a:ext cx="1144411" cy="523220"/>
          </a:xfrm>
          <a:prstGeom prst="rect">
            <a:avLst/>
          </a:prstGeom>
          <a:solidFill>
            <a:schemeClr val="bg1"/>
          </a:solidFill>
        </p:spPr>
        <p:txBody>
          <a:bodyPr wrap="square" rtlCol="0">
            <a:spAutoFit/>
          </a:bodyPr>
          <a:lstStyle/>
          <a:p>
            <a:pPr/>
            <a:r>
              <a:rPr altLang="en-US" lang="zh-CN" smtClean="0" b="1" sz="2800">
                <a:solidFill>
                  <a:srgbClr val="FF0000"/>
                </a:solidFill>
              </a:rPr>
              <a:t>相等</a:t>
            </a:r>
            <a:endParaRPr altLang="en-US" dirty="0" lang="zh-CN" b="1" sz="2800">
              <a:solidFill>
                <a:srgbClr val="FF0000"/>
              </a:solidFill>
            </a:endParaRPr>
          </a:p>
        </p:txBody>
      </p:sp>
      <p:cxnSp>
        <p:nvCxnSpPr>
          <p:cNvPr id="8" name="直接箭头连接符 7">
            <a:extLst>
              <a:ext uri="{FF2B5EF4-FFF2-40B4-BE49-F238E27FC236}">
                <a16:creationId xmlns:a16="http://schemas.microsoft.com/office/drawing/2014/main" xmlns="" id="{E8CB5693-6D1C-4D78-816D-8B60D3499A14}"/>
              </a:ext>
            </a:extLst>
          </p:cNvPr>
          <p:cNvCxnSpPr>
            <a:cxnSpLocks/>
          </p:cNvCxnSpPr>
          <p:nvPr/>
        </p:nvCxnSpPr>
        <p:spPr>
          <a:xfrm>
            <a:off x="4376995" y="2600360"/>
            <a:ext cx="72984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xmlns="" id="{2451F036-AB6F-4129-A679-2F8B73DCDDE6}"/>
              </a:ext>
            </a:extLst>
          </p:cNvPr>
          <p:cNvSpPr/>
          <p:nvPr/>
        </p:nvSpPr>
        <p:spPr>
          <a:xfrm>
            <a:off x="3145354" y="3630348"/>
            <a:ext cx="1659560" cy="954107"/>
          </a:xfrm>
          <a:prstGeom prst="rect">
            <a:avLst/>
          </a:prstGeom>
          <a:solidFill>
            <a:schemeClr val="bg1"/>
          </a:solidFill>
        </p:spPr>
        <p:txBody>
          <a:bodyPr wrap="square" rtlCol="0">
            <a:spAutoFit/>
          </a:bodyPr>
          <a:lstStyle/>
          <a:p>
            <a:pPr/>
            <a:r>
              <a:rPr altLang="en-US" dirty="0" lang="zh-CN" b="1" sz="2800"/>
              <a:t>对应点所连的线段</a:t>
            </a:r>
            <a:endParaRPr altLang="en-US" dirty="0" lang="zh-CN" b="1" sz="2800">
              <a:solidFill>
                <a:srgbClr val="FF0000"/>
              </a:solidFill>
            </a:endParaRPr>
          </a:p>
        </p:txBody>
      </p:sp>
      <p:sp>
        <p:nvSpPr>
          <p:cNvPr id="36" name="文本框 35">
            <a:extLst>
              <a:ext uri="{FF2B5EF4-FFF2-40B4-BE49-F238E27FC236}">
                <a16:creationId xmlns:a16="http://schemas.microsoft.com/office/drawing/2014/main" xmlns="" id="{323B382B-B05E-4D8E-B58A-29D51FD1361E}"/>
              </a:ext>
            </a:extLst>
          </p:cNvPr>
          <p:cNvSpPr/>
          <p:nvPr/>
        </p:nvSpPr>
        <p:spPr>
          <a:xfrm>
            <a:off x="5486033" y="4300491"/>
            <a:ext cx="2724283" cy="523220"/>
          </a:xfrm>
          <a:prstGeom prst="rect">
            <a:avLst/>
          </a:prstGeom>
          <a:solidFill>
            <a:schemeClr val="bg1"/>
          </a:solidFill>
        </p:spPr>
        <p:txBody>
          <a:bodyPr wrap="square" rtlCol="0">
            <a:spAutoFit/>
          </a:bodyPr>
          <a:lstStyle/>
          <a:p>
            <a:pPr/>
            <a:r>
              <a:rPr altLang="en-US" lang="zh-CN" smtClean="0" b="1" sz="2800">
                <a:solidFill>
                  <a:srgbClr val="FF0000"/>
                </a:solidFill>
              </a:rPr>
              <a:t>与对称轴垂直</a:t>
            </a:r>
            <a:endParaRPr altLang="en-US" dirty="0" lang="zh-CN" b="1" sz="2800">
              <a:solidFill>
                <a:srgbClr val="FF0000"/>
              </a:solidFill>
            </a:endParaRPr>
          </a:p>
        </p:txBody>
      </p:sp>
      <p:grpSp>
        <p:nvGrpSpPr>
          <p:cNvPr id="29" name="组合 28">
            <a:extLst>
              <a:ext uri="{FF2B5EF4-FFF2-40B4-BE49-F238E27FC236}">
                <a16:creationId xmlns:a16="http://schemas.microsoft.com/office/drawing/2014/main" xmlns="" id="{171C0F5F-40CD-47B4-B032-88358D4E64DF}"/>
              </a:ext>
            </a:extLst>
          </p:cNvPr>
          <p:cNvGrpSpPr/>
          <p:nvPr/>
        </p:nvGrpSpPr>
        <p:grpSpPr>
          <a:xfrm>
            <a:off x="4282694" y="-9944"/>
            <a:ext cx="3626612" cy="827896"/>
            <a:chOff x="4560845" y="945195"/>
            <a:chExt cx="3626612" cy="827896"/>
          </a:xfrm>
        </p:grpSpPr>
        <p:pic>
          <p:nvPicPr>
            <p:cNvPr id="30" name="图片 6">
              <a:extLst>
                <a:ext uri="{FF2B5EF4-FFF2-40B4-BE49-F238E27FC236}">
                  <a16:creationId xmlns:a16="http://schemas.microsoft.com/office/drawing/2014/main" xmlns="" id="{12BFA8FD-2347-477A-9801-C15A5B933AE6}"/>
                </a:ext>
              </a:extLst>
            </p:cNvPr>
            <p:cNvPicPr/>
            <p:nvPr/>
          </p:nvPicPr>
          <p:blipFill>
            <a:blip r:embed="rId2">
              <a:extLst>
                <a:ext uri="{28A0092B-C50C-407E-A947-70E740481C1C}">
                  <a14:useLocalDpi xmlns:a14="http://schemas.microsoft.com/office/drawing/2010/main" val="0"/>
                </a:ext>
              </a:extLst>
            </a:blip>
            <a:srcRect/>
            <a:stretch>
              <a:fillRect/>
            </a:stretch>
          </p:blipFill>
          <p:spPr>
            <a:xfrm>
              <a:off x="4560845" y="945195"/>
              <a:ext cx="3626612" cy="827896"/>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圆角矩形 23">
              <a:extLst>
                <a:ext uri="{FF2B5EF4-FFF2-40B4-BE49-F238E27FC236}">
                  <a16:creationId xmlns:a16="http://schemas.microsoft.com/office/drawing/2014/main" xmlns="" id="{84EDB7D9-8B1B-47E5-9E73-7AD18A2C6D76}"/>
                </a:ext>
              </a:extLst>
            </p:cNvPr>
            <p:cNvSpPr/>
            <p:nvPr/>
          </p:nvSpPr>
          <p:spPr>
            <a:xfrm>
              <a:off x="4743726" y="997343"/>
              <a:ext cx="2846768" cy="571500"/>
            </a:xfrm>
            <a:prstGeom prst="roundRect">
              <a:avLst/>
            </a:prstGeom>
            <a:noFill/>
            <a:ln w="38100" cap="flat" cmpd="sng" algn="ctr">
              <a:noFill/>
              <a:prstDash val="solid"/>
            </a:ln>
            <a:effectLst>
              <a:outerShdw blurRad="40000" dist="20000" dir="5400000" rotWithShape="0">
                <a:srgbClr val="000000">
                  <a:alpha val="38000"/>
                </a:srgbClr>
              </a:outerShdw>
            </a:effectLst>
          </p:spPr>
          <p:txBody>
            <a:bodyPr anchor="ctr"/>
            <a:lstStyle/>
            <a:p>
              <a:pPr algn="dist" fontAlgn="auto">
                <a:spcBef>
                  <a:spcPts val="0"/>
                </a:spcBef>
                <a:spcAft>
                  <a:spcPts val="0"/>
                </a:spcAft>
                <a:defRPr/>
              </a:pPr>
              <a:r>
                <a:rPr altLang="en-US" lang="zh-CN" sz="4400">
                  <a:cs typeface="+mn-ea"/>
                  <a:ea typeface="华文新魏" panose="02010800040101010101" pitchFamily="2" charset="-122"/>
                  <a:latin typeface="华文新魏" panose="02010800040101010101" pitchFamily="2" charset="-122"/>
                </a:rPr>
                <a:t>进行新课</a:t>
              </a:r>
              <a:endParaRPr altLang="en-US" dirty="0" lang="zh-CN" sz="4400">
                <a:cs typeface="+mn-ea"/>
                <a:ea typeface="华文新魏" panose="02010800040101010101" pitchFamily="2" charset="-122"/>
                <a:latin typeface="华文新魏" panose="02010800040101010101" pitchFamily="2" charset="-122"/>
              </a:endParaRPr>
            </a:p>
          </p:txBody>
        </p:sp>
      </p:grpSp>
      <p:cxnSp>
        <p:nvCxnSpPr>
          <p:cNvPr id="32" name="直接箭头连接符 31">
            <a:extLst>
              <a:ext uri="{FF2B5EF4-FFF2-40B4-BE49-F238E27FC236}">
                <a16:creationId xmlns:a16="http://schemas.microsoft.com/office/drawing/2014/main" xmlns="" id="{E8CB5693-6D1C-4D78-816D-8B60D3499A14}"/>
              </a:ext>
            </a:extLst>
          </p:cNvPr>
          <p:cNvCxnSpPr>
            <a:cxnSpLocks/>
          </p:cNvCxnSpPr>
          <p:nvPr/>
        </p:nvCxnSpPr>
        <p:spPr>
          <a:xfrm>
            <a:off x="5029932" y="1906445"/>
            <a:ext cx="72984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xmlns="" id="{E8CB5693-6D1C-4D78-816D-8B60D3499A14}"/>
              </a:ext>
            </a:extLst>
          </p:cNvPr>
          <p:cNvCxnSpPr>
            <a:cxnSpLocks/>
          </p:cNvCxnSpPr>
          <p:nvPr/>
        </p:nvCxnSpPr>
        <p:spPr>
          <a:xfrm>
            <a:off x="4804914" y="3246251"/>
            <a:ext cx="72984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9">
            <a:extLst>
              <a:ext uri="{FF2B5EF4-FFF2-40B4-BE49-F238E27FC236}">
                <a16:creationId xmlns:a16="http://schemas.microsoft.com/office/drawing/2014/main" xmlns="" id="{E8CB5693-6D1C-4D78-816D-8B60D3499A14}"/>
              </a:ext>
            </a:extLst>
          </p:cNvPr>
          <p:cNvCxnSpPr>
            <a:cxnSpLocks/>
          </p:cNvCxnSpPr>
          <p:nvPr/>
        </p:nvCxnSpPr>
        <p:spPr>
          <a:xfrm>
            <a:off x="4756190" y="4113974"/>
            <a:ext cx="72984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xmlns="" id="{E8CB5693-6D1C-4D78-816D-8B60D3499A14}"/>
              </a:ext>
            </a:extLst>
          </p:cNvPr>
          <p:cNvCxnSpPr>
            <a:cxnSpLocks/>
          </p:cNvCxnSpPr>
          <p:nvPr/>
        </p:nvCxnSpPr>
        <p:spPr>
          <a:xfrm>
            <a:off x="6657181" y="2974276"/>
            <a:ext cx="133087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xmlns="" id="{83B1ABFA-D8F1-4BFC-AEE7-EA231B9B79CB}"/>
              </a:ext>
            </a:extLst>
          </p:cNvPr>
          <p:cNvSpPr/>
          <p:nvPr/>
        </p:nvSpPr>
        <p:spPr>
          <a:xfrm>
            <a:off x="6764895" y="2303608"/>
            <a:ext cx="1144411" cy="584775"/>
          </a:xfrm>
          <a:prstGeom prst="rect">
            <a:avLst/>
          </a:prstGeom>
          <a:solidFill>
            <a:schemeClr val="bg1"/>
          </a:solidFill>
        </p:spPr>
        <p:txBody>
          <a:bodyPr wrap="square" rtlCol="0">
            <a:spAutoFit/>
          </a:bodyPr>
          <a:lstStyle/>
          <a:p>
            <a:pPr/>
            <a:r>
              <a:rPr altLang="en-US" lang="zh-CN" smtClean="0" b="1" sz="3200">
                <a:solidFill>
                  <a:srgbClr val="FF0000"/>
                </a:solidFill>
              </a:rPr>
              <a:t>类比</a:t>
            </a:r>
            <a:endParaRPr altLang="en-US" dirty="0" lang="zh-CN" b="1" sz="3200">
              <a:solidFill>
                <a:srgbClr val="FF0000"/>
              </a:solidFill>
            </a:endParaRPr>
          </a:p>
        </p:txBody>
      </p:sp>
      <p:sp>
        <p:nvSpPr>
          <p:cNvPr id="43" name="文本框 42">
            <a:extLst>
              <a:ext uri="{FF2B5EF4-FFF2-40B4-BE49-F238E27FC236}">
                <a16:creationId xmlns:a16="http://schemas.microsoft.com/office/drawing/2014/main" xmlns="" id="{9DA0385D-4405-4E80-88C8-FA5E9E246DF5}"/>
              </a:ext>
            </a:extLst>
          </p:cNvPr>
          <p:cNvSpPr/>
          <p:nvPr/>
        </p:nvSpPr>
        <p:spPr>
          <a:xfrm>
            <a:off x="8210316" y="2746044"/>
            <a:ext cx="2441275" cy="523220"/>
          </a:xfrm>
          <a:prstGeom prst="rect">
            <a:avLst/>
          </a:prstGeom>
          <a:solidFill>
            <a:schemeClr val="bg1"/>
          </a:solidFill>
        </p:spPr>
        <p:txBody>
          <a:bodyPr wrap="square" rtlCol="0">
            <a:spAutoFit/>
          </a:bodyPr>
          <a:lstStyle/>
          <a:p>
            <a:pPr/>
            <a:r>
              <a:rPr altLang="en-US" lang="zh-CN" smtClean="0" b="1" sz="2800">
                <a:ea typeface="宋体" panose="02010600030101010101" pitchFamily="2" charset="-122"/>
                <a:latin typeface="宋体" panose="02010600030101010101" pitchFamily="2" charset="-122"/>
              </a:rPr>
              <a:t>平移的特征</a:t>
            </a:r>
            <a:endParaRPr altLang="en-US" dirty="0" lang="zh-CN" b="1" sz="2800">
              <a:ea typeface="宋体" panose="02010600030101010101" pitchFamily="2" charset="-122"/>
              <a:latin typeface="宋体" panose="02010600030101010101" pitchFamily="2" charset="-122"/>
            </a:endParaRPr>
          </a:p>
        </p:txBody>
      </p:sp>
      <p:sp>
        <p:nvSpPr>
          <p:cNvPr id="24" name="文本框 23">
            <a:extLst>
              <a:ext uri="{FF2B5EF4-FFF2-40B4-BE49-F238E27FC236}">
                <a16:creationId xmlns:a16="http://schemas.microsoft.com/office/drawing/2014/main" xmlns="" id="{083899E2-B892-4B82-BE1B-78E872368265}"/>
              </a:ext>
            </a:extLst>
          </p:cNvPr>
          <p:cNvSpPr/>
          <p:nvPr/>
        </p:nvSpPr>
        <p:spPr>
          <a:xfrm>
            <a:off x="5486033" y="3637384"/>
            <a:ext cx="4338358" cy="523220"/>
          </a:xfrm>
          <a:prstGeom prst="rect">
            <a:avLst/>
          </a:prstGeom>
          <a:solidFill>
            <a:schemeClr val="bg1"/>
          </a:solidFill>
        </p:spPr>
        <p:txBody>
          <a:bodyPr wrap="square" rtlCol="0">
            <a:spAutoFit/>
          </a:bodyPr>
          <a:lstStyle/>
          <a:p>
            <a:pPr algn="ctr"/>
            <a:r>
              <a:rPr altLang="en-US" lang="zh-CN" smtClean="0" b="1" sz="2800">
                <a:solidFill>
                  <a:srgbClr val="FF0000"/>
                </a:solidFill>
              </a:rPr>
              <a:t>平行</a:t>
            </a:r>
            <a:r>
              <a:rPr altLang="en-US" lang="zh-CN" b="1" sz="2800">
                <a:solidFill>
                  <a:srgbClr val="FF0000"/>
                </a:solidFill>
              </a:rPr>
              <a:t>（或在同一条直线）</a:t>
            </a:r>
            <a:endParaRPr altLang="en-US" dirty="0" lang="zh-CN" b="1" sz="2800">
              <a:solidFill>
                <a:srgbClr val="FF0000"/>
              </a:solidFill>
            </a:endParaRPr>
          </a:p>
        </p:txBody>
      </p:sp>
    </p:spTree>
    <p:extLst>
      <p:ext uri="{BB962C8B-B14F-4D97-AF65-F5344CB8AC3E}">
        <p14:creationId xmlns:p14="http://schemas.microsoft.com/office/powerpoint/2010/main" val="2263096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P spid="28" grpId="0" animBg="1"/>
      <p:bldP spid="36" grpId="0" animBg="1"/>
      <p:bldP spid="42" grpId="0" animBg="1"/>
      <p:bldP spid="43"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xmlns="" id="{6CBF26A4-4C9A-4959-949C-ABE20063E83D}"/>
              </a:ext>
            </a:extLst>
          </p:cNvPr>
          <p:cNvPicPr/>
          <p:nvPr/>
        </p:nvPicPr>
        <p:blipFill>
          <a:blip r:embed="rId2" cstate="print">
            <a:alphaModFix amt="85000"/>
            <a:extLst>
              <a:ext uri="{28A0092B-C50C-407E-A947-70E740481C1C}">
                <a14:useLocalDpi xmlns:a14="http://schemas.microsoft.com/office/drawing/2010/main" val="0"/>
              </a:ext>
            </a:extLst>
          </a:blip>
          <a:stretch>
            <a:fillRect/>
          </a:stretch>
        </p:blipFill>
        <p:spPr>
          <a:xfrm rot="15454573" flipV="1">
            <a:off x="7888569" y="711215"/>
            <a:ext cx="2638778" cy="2644055"/>
          </a:xfrm>
          <a:prstGeom prst="rect">
            <a:avLst/>
          </a:prstGeom>
        </p:spPr>
      </p:pic>
      <p:pic>
        <p:nvPicPr>
          <p:cNvPr id="26" name="图片 25">
            <a:extLst>
              <a:ext uri="{FF2B5EF4-FFF2-40B4-BE49-F238E27FC236}">
                <a16:creationId xmlns:a16="http://schemas.microsoft.com/office/drawing/2014/main" xmlns="" id="{A4D625BF-47CC-4E8B-B229-DE00DDBB7FA4}"/>
              </a:ext>
            </a:extLst>
          </p:cNvPr>
          <p:cNvPicPr/>
          <p:nvPr/>
        </p:nvPicPr>
        <p:blipFill rotWithShape="1">
          <a:blip r:embed="rId3">
            <a:extLst>
              <a:ext uri="{28A0092B-C50C-407E-A947-70E740481C1C}">
                <a14:useLocalDpi xmlns:a14="http://schemas.microsoft.com/office/drawing/2010/main" val="0"/>
              </a:ext>
            </a:extLst>
          </a:blip>
          <a:srcRect b="79816"/>
          <a:stretch/>
        </p:blipFill>
        <p:spPr>
          <a:xfrm rot="4635439">
            <a:off x="5533013" y="3435556"/>
            <a:ext cx="5067947" cy="698315"/>
          </a:xfrm>
          <a:prstGeom prst="rect">
            <a:avLst/>
          </a:prstGeom>
        </p:spPr>
      </p:pic>
      <p:sp>
        <p:nvSpPr>
          <p:cNvPr id="29" name="文本框 28">
            <a:extLst>
              <a:ext uri="{FF2B5EF4-FFF2-40B4-BE49-F238E27FC236}">
                <a16:creationId xmlns:a16="http://schemas.microsoft.com/office/drawing/2014/main" xmlns="" id="{6E278002-4F37-491E-99B7-CE8619E5DFE1}"/>
              </a:ext>
            </a:extLst>
          </p:cNvPr>
          <p:cNvSpPr/>
          <p:nvPr/>
        </p:nvSpPr>
        <p:spPr>
          <a:xfrm>
            <a:off x="10674473" y="2327063"/>
            <a:ext cx="464610" cy="584775"/>
          </a:xfrm>
          <a:prstGeom prst="rect">
            <a:avLst/>
          </a:prstGeom>
          <a:noFill/>
        </p:spPr>
        <p:txBody>
          <a:bodyPr wrap="square" rtlCol="0">
            <a:spAutoFit/>
          </a:bodyPr>
          <a:lstStyle/>
          <a:p>
            <a:pPr/>
            <a:r>
              <a:rPr altLang="zh-CN" dirty="0" lang="en-US" b="1" i="1" sz="3200"/>
              <a:t>A</a:t>
            </a:r>
            <a:endParaRPr altLang="en-US" dirty="0" lang="zh-CN" b="1" i="1" sz="3200"/>
          </a:p>
        </p:txBody>
      </p:sp>
      <p:sp>
        <p:nvSpPr>
          <p:cNvPr id="30" name="文本框 29">
            <a:extLst>
              <a:ext uri="{FF2B5EF4-FFF2-40B4-BE49-F238E27FC236}">
                <a16:creationId xmlns:a16="http://schemas.microsoft.com/office/drawing/2014/main" xmlns="" id="{D8FA2C5E-4136-4C64-B5D5-72241B2B208F}"/>
              </a:ext>
            </a:extLst>
          </p:cNvPr>
          <p:cNvSpPr/>
          <p:nvPr/>
        </p:nvSpPr>
        <p:spPr>
          <a:xfrm>
            <a:off x="7129462" y="769944"/>
            <a:ext cx="464610" cy="584775"/>
          </a:xfrm>
          <a:prstGeom prst="rect">
            <a:avLst/>
          </a:prstGeom>
          <a:noFill/>
        </p:spPr>
        <p:txBody>
          <a:bodyPr wrap="square" rtlCol="0">
            <a:spAutoFit/>
          </a:bodyPr>
          <a:lstStyle/>
          <a:p>
            <a:pPr/>
            <a:r>
              <a:rPr altLang="zh-CN" dirty="0" lang="en-US" b="1" i="1" sz="3200"/>
              <a:t>P</a:t>
            </a:r>
            <a:endParaRPr altLang="en-US" dirty="0" lang="zh-CN" b="1" i="1" sz="3200"/>
          </a:p>
        </p:txBody>
      </p:sp>
      <p:sp>
        <p:nvSpPr>
          <p:cNvPr id="31" name="文本框 30">
            <a:extLst>
              <a:ext uri="{FF2B5EF4-FFF2-40B4-BE49-F238E27FC236}">
                <a16:creationId xmlns:a16="http://schemas.microsoft.com/office/drawing/2014/main" xmlns="" id="{FF55B2B6-1CFD-4469-BCEB-2688DB7364FD}"/>
              </a:ext>
            </a:extLst>
          </p:cNvPr>
          <p:cNvSpPr/>
          <p:nvPr/>
        </p:nvSpPr>
        <p:spPr>
          <a:xfrm>
            <a:off x="8296836" y="6078956"/>
            <a:ext cx="464610" cy="584775"/>
          </a:xfrm>
          <a:prstGeom prst="rect">
            <a:avLst/>
          </a:prstGeom>
          <a:noFill/>
        </p:spPr>
        <p:txBody>
          <a:bodyPr wrap="square" rtlCol="0">
            <a:spAutoFit/>
          </a:bodyPr>
          <a:lstStyle/>
          <a:p>
            <a:pPr/>
            <a:r>
              <a:rPr altLang="zh-CN" dirty="0" lang="en-US" b="1" i="1" sz="3200"/>
              <a:t>Q</a:t>
            </a:r>
            <a:endParaRPr altLang="en-US" dirty="0" lang="zh-CN" b="1" i="1" sz="3200"/>
          </a:p>
        </p:txBody>
      </p:sp>
      <p:sp>
        <p:nvSpPr>
          <p:cNvPr id="32" name="文本框 31">
            <a:extLst>
              <a:ext uri="{FF2B5EF4-FFF2-40B4-BE49-F238E27FC236}">
                <a16:creationId xmlns:a16="http://schemas.microsoft.com/office/drawing/2014/main" xmlns="" id="{16098003-207C-4E52-9954-B7E4D105130C}"/>
              </a:ext>
            </a:extLst>
          </p:cNvPr>
          <p:cNvSpPr/>
          <p:nvPr/>
        </p:nvSpPr>
        <p:spPr>
          <a:xfrm>
            <a:off x="7805362" y="943747"/>
            <a:ext cx="464610" cy="584775"/>
          </a:xfrm>
          <a:prstGeom prst="rect">
            <a:avLst/>
          </a:prstGeom>
          <a:noFill/>
        </p:spPr>
        <p:txBody>
          <a:bodyPr wrap="square" rtlCol="0">
            <a:spAutoFit/>
          </a:bodyPr>
          <a:lstStyle/>
          <a:p>
            <a:pPr/>
            <a:r>
              <a:rPr altLang="zh-CN" dirty="0" lang="en-US" b="1" i="1" sz="3200"/>
              <a:t>B</a:t>
            </a:r>
            <a:endParaRPr altLang="en-US" dirty="0" lang="zh-CN" b="1" i="1" sz="3200"/>
          </a:p>
        </p:txBody>
      </p:sp>
      <p:sp>
        <p:nvSpPr>
          <p:cNvPr id="33" name="文本框 32">
            <a:extLst>
              <a:ext uri="{FF2B5EF4-FFF2-40B4-BE49-F238E27FC236}">
                <a16:creationId xmlns:a16="http://schemas.microsoft.com/office/drawing/2014/main" xmlns="" id="{01AB51F7-88B4-411A-BC9E-C0772CAC8889}"/>
              </a:ext>
            </a:extLst>
          </p:cNvPr>
          <p:cNvSpPr/>
          <p:nvPr/>
        </p:nvSpPr>
        <p:spPr>
          <a:xfrm>
            <a:off x="7716244" y="2894215"/>
            <a:ext cx="464610" cy="584775"/>
          </a:xfrm>
          <a:prstGeom prst="rect">
            <a:avLst/>
          </a:prstGeom>
          <a:noFill/>
        </p:spPr>
        <p:txBody>
          <a:bodyPr wrap="square" rtlCol="0">
            <a:spAutoFit/>
          </a:bodyPr>
          <a:lstStyle/>
          <a:p>
            <a:pPr/>
            <a:r>
              <a:rPr altLang="zh-CN" dirty="0" lang="en-US" b="1" i="1" sz="3200"/>
              <a:t>C</a:t>
            </a:r>
            <a:endParaRPr altLang="en-US" dirty="0" lang="zh-CN" b="1" i="1" sz="3200"/>
          </a:p>
        </p:txBody>
      </p:sp>
      <p:sp>
        <p:nvSpPr>
          <p:cNvPr id="34" name="文本框 33">
            <a:extLst>
              <a:ext uri="{FF2B5EF4-FFF2-40B4-BE49-F238E27FC236}">
                <a16:creationId xmlns:a16="http://schemas.microsoft.com/office/drawing/2014/main" xmlns="" id="{73DE9856-9796-4257-A4C7-85D3F8296AFC}"/>
              </a:ext>
            </a:extLst>
          </p:cNvPr>
          <p:cNvSpPr/>
          <p:nvPr/>
        </p:nvSpPr>
        <p:spPr>
          <a:xfrm>
            <a:off x="11314721" y="4763615"/>
            <a:ext cx="581462" cy="584775"/>
          </a:xfrm>
          <a:prstGeom prst="rect">
            <a:avLst/>
          </a:prstGeom>
          <a:noFill/>
        </p:spPr>
        <p:txBody>
          <a:bodyPr wrap="square" rtlCol="0">
            <a:spAutoFit/>
          </a:bodyPr>
          <a:lstStyle/>
          <a:p>
            <a:pPr/>
            <a:r>
              <a:rPr altLang="zh-CN" dirty="0" lang="en-US" b="1" i="1" sz="3200"/>
              <a:t>A′</a:t>
            </a:r>
            <a:endParaRPr altLang="en-US" dirty="0" lang="zh-CN" b="1" i="1" sz="3200"/>
          </a:p>
        </p:txBody>
      </p:sp>
      <p:pic>
        <p:nvPicPr>
          <p:cNvPr id="42" name="图片 41">
            <a:extLst>
              <a:ext uri="{FF2B5EF4-FFF2-40B4-BE49-F238E27FC236}">
                <a16:creationId xmlns:a16="http://schemas.microsoft.com/office/drawing/2014/main" xmlns="" id="{EE1F4CA2-9A1B-462F-9EE4-3913DC7CE7F5}"/>
              </a:ext>
            </a:extLst>
          </p:cNvPr>
          <p:cNvPicPr/>
          <p:nvPr/>
        </p:nvPicPr>
        <p:blipFill>
          <a:blip r:embed="rId2" cstate="print">
            <a:alphaModFix amt="85000"/>
            <a:extLst>
              <a:ext uri="{28A0092B-C50C-407E-A947-70E740481C1C}">
                <a14:useLocalDpi xmlns:a14="http://schemas.microsoft.com/office/drawing/2010/main" val="0"/>
              </a:ext>
            </a:extLst>
          </a:blip>
          <a:stretch>
            <a:fillRect/>
          </a:stretch>
        </p:blipFill>
        <p:spPr>
          <a:xfrm rot="15454573" flipV="1">
            <a:off x="7888782" y="711216"/>
            <a:ext cx="2638778" cy="2644055"/>
          </a:xfrm>
          <a:prstGeom prst="rect">
            <a:avLst/>
          </a:prstGeom>
        </p:spPr>
      </p:pic>
      <p:sp>
        <p:nvSpPr>
          <p:cNvPr id="56" name="矩形 55">
            <a:extLst>
              <a:ext uri="{FF2B5EF4-FFF2-40B4-BE49-F238E27FC236}">
                <a16:creationId xmlns:a16="http://schemas.microsoft.com/office/drawing/2014/main" xmlns="" id="{876E32B3-0BE3-47DC-9D85-DBDDB6241257}"/>
              </a:ext>
            </a:extLst>
          </p:cNvPr>
          <p:cNvSpPr/>
          <p:nvPr/>
        </p:nvSpPr>
        <p:spPr>
          <a:xfrm>
            <a:off x="754819" y="1050871"/>
            <a:ext cx="5940425" cy="5262979"/>
          </a:xfrm>
          <a:prstGeom prst="rect">
            <a:avLst/>
          </a:prstGeom>
          <a:noFill/>
        </p:spPr>
        <p:txBody>
          <a:bodyPr>
            <a:spAutoFit/>
          </a:bodyPr>
          <a:lstStyle/>
          <a:p>
            <a:pPr marL="0" marR="0" indent="0" lvl="0" algn="l" defTabSz="914400" rtl="0" eaLnBrk="1" latinLnBrk="0" hangingPunct="1" fontAlgn="base">
              <a:lnSpc>
                <a:spcPct val="150000"/>
              </a:lnSpc>
              <a:spcBef>
                <a:spcPct val="0"/>
              </a:spcBef>
              <a:spcAft>
                <a:spcPct val="0"/>
              </a:spcAft>
              <a:buNone/>
              <a:defRPr/>
            </a:pPr>
            <a:r>
              <a:rPr altLang="en-US" dirty="0" kern="1200" kumimoji="0" lang="zh-CN" normalizeH="0" b="1" cap="none" i="0" noProof="0" spc="0" strike="noStrike" sz="3200" u="none">
                <a:ln>
                  <a:noFill/>
                </a:ln>
                <a:solidFill>
                  <a:schemeClr val="tx1"/>
                </a:solidFill>
                <a:effectLst/>
                <a:uLnTx/>
                <a:uFillTx/>
                <a:cs typeface="+mn-cs"/>
                <a:ea/>
                <a:latin typeface="Times New Roman"/>
              </a:rPr>
              <a:t>观察画平行线的</a:t>
            </a:r>
            <a:r>
              <a:rPr altLang="en-US" kern="1200" kumimoji="0" lang="zh-CN" normalizeH="0" b="1" cap="none" i="0" noProof="0" spc="0" strike="noStrike" sz="3200" u="none">
                <a:ln>
                  <a:noFill/>
                </a:ln>
                <a:solidFill>
                  <a:schemeClr val="tx1"/>
                </a:solidFill>
                <a:effectLst/>
                <a:uLnTx/>
                <a:uFillTx/>
                <a:cs typeface="+mn-cs"/>
                <a:ea/>
                <a:latin typeface="Times New Roman"/>
              </a:rPr>
              <a:t>过程</a:t>
            </a:r>
            <a:r>
              <a:rPr altLang="en-US" kern="1200" kumimoji="0" lang="zh-CN" normalizeH="0" smtClean="0" b="1" cap="none" i="0" noProof="0" spc="0" strike="noStrike" sz="3200" u="none">
                <a:ln>
                  <a:noFill/>
                </a:ln>
                <a:solidFill>
                  <a:schemeClr val="tx1"/>
                </a:solidFill>
                <a:effectLst/>
                <a:uLnTx/>
                <a:uFillTx/>
                <a:cs typeface="+mn-cs"/>
                <a:ea/>
                <a:latin typeface="Times New Roman"/>
              </a:rPr>
              <a:t>，独立思考</a:t>
            </a:r>
            <a:r>
              <a:rPr altLang="en-US" dirty="0" kern="1200" kumimoji="0" lang="zh-CN" normalizeH="0" b="1" cap="none" i="0" noProof="0" spc="0" strike="noStrike" sz="3200" u="none">
                <a:ln>
                  <a:noFill/>
                </a:ln>
                <a:solidFill>
                  <a:schemeClr val="tx1"/>
                </a:solidFill>
                <a:effectLst/>
                <a:uLnTx/>
                <a:uFillTx/>
                <a:cs typeface="+mn-cs"/>
                <a:ea/>
                <a:latin typeface="Times New Roman"/>
              </a:rPr>
              <a:t>：</a:t>
            </a:r>
            <a:endParaRPr altLang="zh-CN" dirty="0" kern="1200" kumimoji="0" lang="en-US" normalizeH="0" b="1" cap="none" i="0" noProof="0" spc="0" strike="noStrike" sz="3200" u="none">
              <a:ln>
                <a:noFill/>
              </a:ln>
              <a:solidFill>
                <a:schemeClr val="tx1"/>
              </a:solidFill>
              <a:effectLst/>
              <a:uLnTx/>
              <a:uFillTx/>
              <a:cs typeface="+mn-cs"/>
              <a:ea/>
              <a:latin typeface="Times New Roman"/>
            </a:endParaRPr>
          </a:p>
          <a:p>
            <a:pPr marL="0" marR="0" indent="0" lvl="0" algn="l" defTabSz="914400" rtl="0" eaLnBrk="1" latinLnBrk="0" hangingPunct="1" fontAlgn="base">
              <a:lnSpc>
                <a:spcPct val="150000"/>
              </a:lnSpc>
              <a:spcBef>
                <a:spcPct val="0"/>
              </a:spcBef>
              <a:spcAft>
                <a:spcPct val="0"/>
              </a:spcAft>
              <a:buNone/>
              <a:defRPr/>
            </a:pPr>
            <a:r>
              <a:rPr altLang="zh-CN" dirty="0" kern="1200" kumimoji="0" lang="zh-CN" normalizeH="0" b="1" cap="none" i="0" noProof="0" spc="0" strike="noStrike" sz="3200" u="none">
                <a:ln>
                  <a:noFill/>
                </a:ln>
                <a:solidFill>
                  <a:schemeClr val="tx1"/>
                </a:solidFill>
                <a:effectLst/>
                <a:uLnTx/>
                <a:uFillTx/>
                <a:cs typeface="+mn-cs"/>
                <a:ea/>
                <a:latin typeface="Times New Roman"/>
              </a:rPr>
              <a:t>（</a:t>
            </a:r>
            <a:r>
              <a:rPr altLang="zh-CN" dirty="0" kern="1200" kumimoji="0" lang="en-US" normalizeH="0" b="1" cap="none" i="0" noProof="0" spc="0" strike="noStrike" sz="3200" u="none">
                <a:ln>
                  <a:noFill/>
                </a:ln>
                <a:solidFill>
                  <a:schemeClr val="tx1"/>
                </a:solidFill>
                <a:effectLst/>
                <a:uLnTx/>
                <a:uFillTx/>
                <a:cs typeface="+mn-cs"/>
                <a:ea/>
                <a:latin typeface="Times New Roman"/>
              </a:rPr>
              <a:t>1</a:t>
            </a:r>
            <a:r>
              <a:rPr altLang="zh-CN" dirty="0" kern="1200" kumimoji="0" lang="zh-CN" normalizeH="0" b="1" cap="none" i="0" noProof="0" spc="0" strike="noStrike" sz="3200" u="none">
                <a:ln>
                  <a:noFill/>
                </a:ln>
                <a:solidFill>
                  <a:schemeClr val="tx1"/>
                </a:solidFill>
                <a:effectLst/>
                <a:uLnTx/>
                <a:uFillTx/>
                <a:cs typeface="+mn-cs"/>
                <a:ea/>
                <a:latin typeface="Times New Roman"/>
              </a:rPr>
              <a:t>）平移后的</a:t>
            </a:r>
            <a:r>
              <a:rPr altLang="en-US" dirty="0" kern="1200" kumimoji="0" lang="zh-CN" normalizeH="0" b="1" cap="none" i="0" noProof="0" spc="0" strike="noStrike" sz="3200" u="none">
                <a:ln>
                  <a:noFill/>
                </a:ln>
                <a:solidFill>
                  <a:srgbClr val="9933FF"/>
                </a:solidFill>
                <a:effectLst/>
                <a:uLnTx/>
                <a:uFillTx/>
                <a:cs typeface="+mn-cs"/>
                <a:ea/>
                <a:latin typeface="Times New Roman"/>
              </a:rPr>
              <a:t>新</a:t>
            </a:r>
            <a:r>
              <a:rPr altLang="zh-CN" dirty="0" kern="1200" kumimoji="0" lang="zh-CN" normalizeH="0" b="1" cap="none" i="0" noProof="0" spc="0" strike="noStrike" sz="3200" u="none">
                <a:ln>
                  <a:noFill/>
                </a:ln>
                <a:solidFill>
                  <a:srgbClr val="9933FF"/>
                </a:solidFill>
                <a:effectLst/>
                <a:uLnTx/>
                <a:uFillTx/>
                <a:cs typeface="+mn-cs"/>
                <a:ea/>
                <a:latin typeface="Times New Roman"/>
              </a:rPr>
              <a:t>图形与原图形</a:t>
            </a:r>
            <a:r>
              <a:rPr altLang="zh-CN" dirty="0" kern="1200" kumimoji="0" lang="zh-CN" normalizeH="0" b="1" cap="none" i="0" noProof="0" spc="0" strike="noStrike" sz="3200" u="none">
                <a:ln>
                  <a:noFill/>
                </a:ln>
                <a:solidFill>
                  <a:schemeClr val="tx1"/>
                </a:solidFill>
                <a:effectLst/>
                <a:uLnTx/>
                <a:uFillTx/>
                <a:cs typeface="+mn-cs"/>
                <a:ea/>
                <a:latin typeface="Times New Roman"/>
              </a:rPr>
              <a:t>的</a:t>
            </a:r>
            <a:r>
              <a:rPr altLang="zh-CN" dirty="0" kern="1200" kumimoji="0" lang="zh-CN" normalizeH="0" b="1" cap="none" i="0" noProof="0" spc="0" strike="noStrike" sz="3200" u="none">
                <a:ln>
                  <a:noFill/>
                </a:ln>
                <a:solidFill>
                  <a:srgbClr val="9933FF"/>
                </a:solidFill>
                <a:effectLst/>
                <a:uLnTx/>
                <a:uFillTx/>
                <a:cs typeface="+mn-cs"/>
                <a:ea/>
                <a:latin typeface="Times New Roman"/>
              </a:rPr>
              <a:t>形状</a:t>
            </a:r>
            <a:r>
              <a:rPr altLang="zh-CN" dirty="0" kern="1200" kumimoji="0" lang="zh-CN" normalizeH="0" b="1" cap="none" i="0" noProof="0" spc="0" strike="noStrike" sz="3200" u="none">
                <a:ln>
                  <a:noFill/>
                </a:ln>
                <a:solidFill>
                  <a:schemeClr val="tx1"/>
                </a:solidFill>
                <a:effectLst/>
                <a:uLnTx/>
                <a:uFillTx/>
                <a:cs typeface="+mn-cs"/>
                <a:ea/>
                <a:latin typeface="Times New Roman"/>
              </a:rPr>
              <a:t>、</a:t>
            </a:r>
            <a:r>
              <a:rPr altLang="zh-CN" dirty="0" kern="1200" kumimoji="0" lang="zh-CN" normalizeH="0" b="1" cap="none" i="0" noProof="0" spc="0" strike="noStrike" sz="3200" u="none">
                <a:ln>
                  <a:noFill/>
                </a:ln>
                <a:solidFill>
                  <a:srgbClr val="9933FF"/>
                </a:solidFill>
                <a:effectLst/>
                <a:uLnTx/>
                <a:uFillTx/>
                <a:cs typeface="+mn-cs"/>
                <a:ea/>
                <a:latin typeface="Times New Roman"/>
              </a:rPr>
              <a:t>大小</a:t>
            </a:r>
            <a:r>
              <a:rPr altLang="zh-CN" dirty="0" kern="1200" kumimoji="0" lang="zh-CN" normalizeH="0" b="1" cap="none" i="0" noProof="0" spc="0" strike="noStrike" sz="3200" u="none">
                <a:ln>
                  <a:noFill/>
                </a:ln>
                <a:solidFill>
                  <a:schemeClr val="tx1"/>
                </a:solidFill>
                <a:effectLst/>
                <a:uLnTx/>
                <a:uFillTx/>
                <a:cs typeface="+mn-cs"/>
                <a:ea/>
                <a:latin typeface="Times New Roman"/>
              </a:rPr>
              <a:t>有没有发生变化？ </a:t>
            </a:r>
          </a:p>
          <a:p>
            <a:pPr marL="0" marR="0" indent="0" lvl="0" algn="l" defTabSz="914400" rtl="0" eaLnBrk="1" latinLnBrk="0" hangingPunct="1" fontAlgn="base">
              <a:lnSpc>
                <a:spcPct val="150000"/>
              </a:lnSpc>
              <a:spcBef>
                <a:spcPct val="0"/>
              </a:spcBef>
              <a:spcAft>
                <a:spcPct val="0"/>
              </a:spcAft>
              <a:buNone/>
              <a:defRPr/>
            </a:pPr>
            <a:r>
              <a:rPr altLang="zh-CN" dirty="0" kern="1200" kumimoji="0" lang="zh-CN" normalizeH="0" b="1" cap="none" i="0" noProof="0" spc="0" strike="noStrike" sz="3200" u="none">
                <a:ln>
                  <a:noFill/>
                </a:ln>
                <a:solidFill>
                  <a:schemeClr val="tx1"/>
                </a:solidFill>
                <a:effectLst/>
                <a:uLnTx/>
                <a:uFillTx/>
                <a:cs typeface="+mn-cs"/>
                <a:ea/>
                <a:latin typeface="Times New Roman"/>
              </a:rPr>
              <a:t>（</a:t>
            </a:r>
            <a:r>
              <a:rPr altLang="zh-CN" dirty="0" kern="1200" kumimoji="0" lang="en-US" normalizeH="0" b="1" cap="none" i="0" noProof="0" spc="0" strike="noStrike" sz="3200" u="none">
                <a:ln>
                  <a:noFill/>
                </a:ln>
                <a:solidFill>
                  <a:schemeClr val="tx1"/>
                </a:solidFill>
                <a:effectLst/>
                <a:uLnTx/>
                <a:uFillTx/>
                <a:cs typeface="+mn-cs"/>
                <a:ea/>
                <a:latin typeface="Times New Roman"/>
              </a:rPr>
              <a:t>2</a:t>
            </a:r>
            <a:r>
              <a:rPr altLang="zh-CN" dirty="0" kern="1200" kumimoji="0" lang="zh-CN" normalizeH="0" b="1" cap="none" i="0" noProof="0" spc="0" strike="noStrike" sz="3200" u="none">
                <a:ln>
                  <a:noFill/>
                </a:ln>
                <a:solidFill>
                  <a:schemeClr val="tx1"/>
                </a:solidFill>
                <a:effectLst/>
                <a:uLnTx/>
                <a:uFillTx/>
                <a:cs typeface="+mn-cs"/>
                <a:ea/>
                <a:latin typeface="Times New Roman"/>
              </a:rPr>
              <a:t>）每对</a:t>
            </a:r>
            <a:r>
              <a:rPr altLang="zh-CN" dirty="0" kern="1200" kumimoji="0" lang="zh-CN" normalizeH="0" b="1" cap="none" i="0" noProof="0" spc="0" strike="noStrike" sz="3200" u="none">
                <a:ln>
                  <a:noFill/>
                </a:ln>
                <a:solidFill>
                  <a:srgbClr val="FF0000"/>
                </a:solidFill>
                <a:effectLst/>
                <a:uLnTx/>
                <a:uFillTx/>
                <a:cs typeface="+mn-cs"/>
                <a:ea/>
                <a:latin typeface="Times New Roman"/>
              </a:rPr>
              <a:t>对应线段</a:t>
            </a:r>
            <a:r>
              <a:rPr altLang="zh-CN" dirty="0" kern="1200" kumimoji="0" lang="zh-CN" normalizeH="0" b="1" cap="none" i="0" noProof="0" spc="0" strike="noStrike" sz="3200" u="none">
                <a:ln>
                  <a:noFill/>
                </a:ln>
                <a:solidFill>
                  <a:schemeClr val="tx1"/>
                </a:solidFill>
                <a:effectLst/>
                <a:uLnTx/>
                <a:uFillTx/>
                <a:cs typeface="+mn-cs"/>
                <a:ea/>
                <a:latin typeface="Times New Roman"/>
              </a:rPr>
              <a:t>有怎样的</a:t>
            </a:r>
            <a:r>
              <a:rPr altLang="zh-CN" dirty="0" kern="1200" kumimoji="0" lang="zh-CN" normalizeH="0" b="1" cap="none" i="0" noProof="0" spc="0" strike="noStrike" sz="3200" u="none">
                <a:ln>
                  <a:noFill/>
                </a:ln>
                <a:solidFill>
                  <a:srgbClr val="FF0000"/>
                </a:solidFill>
                <a:effectLst/>
                <a:uLnTx/>
                <a:uFillTx/>
                <a:cs typeface="+mn-cs"/>
                <a:ea/>
                <a:latin typeface="Times New Roman"/>
              </a:rPr>
              <a:t>位置</a:t>
            </a:r>
            <a:r>
              <a:rPr altLang="zh-CN" dirty="0" kern="1200" kumimoji="0" lang="zh-CN" normalizeH="0" b="1" cap="none" i="0" noProof="0" spc="0" strike="noStrike" sz="3200" u="none">
                <a:ln>
                  <a:noFill/>
                </a:ln>
                <a:solidFill>
                  <a:schemeClr val="tx1"/>
                </a:solidFill>
                <a:effectLst/>
                <a:uLnTx/>
                <a:uFillTx/>
                <a:cs typeface="+mn-cs"/>
                <a:ea/>
                <a:latin typeface="Times New Roman"/>
              </a:rPr>
              <a:t>和</a:t>
            </a:r>
            <a:r>
              <a:rPr altLang="zh-CN" dirty="0" kern="1200" kumimoji="0" lang="zh-CN" normalizeH="0" b="1" cap="none" i="0" noProof="0" spc="0" strike="noStrike" sz="3200" u="none">
                <a:ln>
                  <a:noFill/>
                </a:ln>
                <a:solidFill>
                  <a:srgbClr val="FF0000"/>
                </a:solidFill>
                <a:effectLst/>
                <a:uLnTx/>
                <a:uFillTx/>
                <a:cs typeface="+mn-cs"/>
                <a:ea/>
                <a:latin typeface="Times New Roman"/>
              </a:rPr>
              <a:t>数量</a:t>
            </a:r>
            <a:r>
              <a:rPr altLang="zh-CN" dirty="0" kern="1200" kumimoji="0" lang="zh-CN" normalizeH="0" b="1" cap="none" i="0" noProof="0" spc="0" strike="noStrike" sz="3200" u="none">
                <a:ln>
                  <a:noFill/>
                </a:ln>
                <a:solidFill>
                  <a:schemeClr val="tx1"/>
                </a:solidFill>
                <a:effectLst/>
                <a:uLnTx/>
                <a:uFillTx/>
                <a:cs typeface="+mn-cs"/>
                <a:ea/>
                <a:latin typeface="Times New Roman"/>
              </a:rPr>
              <a:t>关系？ </a:t>
            </a:r>
          </a:p>
          <a:p>
            <a:pPr marL="0" marR="0" indent="0" lvl="0" algn="l" defTabSz="914400" rtl="0" eaLnBrk="1" latinLnBrk="0" hangingPunct="1" fontAlgn="base">
              <a:lnSpc>
                <a:spcPct val="150000"/>
              </a:lnSpc>
              <a:spcBef>
                <a:spcPct val="0"/>
              </a:spcBef>
              <a:spcAft>
                <a:spcPct val="0"/>
              </a:spcAft>
              <a:buNone/>
              <a:defRPr/>
            </a:pPr>
            <a:r>
              <a:rPr altLang="zh-CN" dirty="0" kern="1200" kumimoji="0" lang="zh-CN" normalizeH="0" b="1" cap="none" i="0" noProof="0" spc="0" strike="noStrike" sz="3200" u="none">
                <a:ln>
                  <a:noFill/>
                </a:ln>
                <a:solidFill>
                  <a:schemeClr val="tx1"/>
                </a:solidFill>
                <a:effectLst/>
                <a:uLnTx/>
                <a:uFillTx/>
                <a:cs typeface="+mn-cs"/>
                <a:ea/>
                <a:latin typeface="Times New Roman"/>
              </a:rPr>
              <a:t>（</a:t>
            </a:r>
            <a:r>
              <a:rPr altLang="zh-CN" dirty="0" kern="1200" kumimoji="0" lang="en-US" normalizeH="0" b="1" cap="none" i="0" noProof="0" spc="0" strike="noStrike" sz="3200" u="none">
                <a:ln>
                  <a:noFill/>
                </a:ln>
                <a:solidFill>
                  <a:schemeClr val="tx1"/>
                </a:solidFill>
                <a:effectLst/>
                <a:uLnTx/>
                <a:uFillTx/>
                <a:cs typeface="+mn-cs"/>
                <a:ea/>
                <a:latin typeface="Times New Roman"/>
              </a:rPr>
              <a:t>3</a:t>
            </a:r>
            <a:r>
              <a:rPr altLang="zh-CN" dirty="0" kern="1200" kumimoji="0" lang="zh-CN" normalizeH="0" b="1" cap="none" i="0" noProof="0" spc="0" strike="noStrike" sz="3200" u="none">
                <a:ln>
                  <a:noFill/>
                </a:ln>
                <a:solidFill>
                  <a:schemeClr val="tx1"/>
                </a:solidFill>
                <a:effectLst/>
                <a:uLnTx/>
                <a:uFillTx/>
                <a:cs typeface="+mn-cs"/>
                <a:ea/>
                <a:latin typeface="Times New Roman"/>
              </a:rPr>
              <a:t>）每对</a:t>
            </a:r>
            <a:r>
              <a:rPr altLang="zh-CN" dirty="0" kern="1200" kumimoji="0" lang="zh-CN" normalizeH="0" b="1" cap="none" i="0" noProof="0" spc="0" strike="noStrike" sz="3200" u="none">
                <a:ln>
                  <a:noFill/>
                </a:ln>
                <a:solidFill>
                  <a:srgbClr val="00B0F0"/>
                </a:solidFill>
                <a:effectLst/>
                <a:uLnTx/>
                <a:uFillTx/>
                <a:cs typeface="+mn-cs"/>
                <a:ea/>
                <a:latin typeface="Times New Roman"/>
              </a:rPr>
              <a:t>对应角</a:t>
            </a:r>
            <a:r>
              <a:rPr altLang="zh-CN" dirty="0" kern="1200" kumimoji="0" lang="zh-CN" normalizeH="0" b="1" cap="none" i="0" noProof="0" spc="0" strike="noStrike" sz="3200" u="none">
                <a:ln>
                  <a:noFill/>
                </a:ln>
                <a:solidFill>
                  <a:schemeClr val="tx1"/>
                </a:solidFill>
                <a:effectLst/>
                <a:uLnTx/>
                <a:uFillTx/>
                <a:cs typeface="+mn-cs"/>
                <a:ea/>
                <a:latin typeface="Times New Roman"/>
              </a:rPr>
              <a:t>有怎样的</a:t>
            </a:r>
            <a:r>
              <a:rPr altLang="en-US" dirty="0" kern="1200" kumimoji="0" lang="zh-CN" normalizeH="0" b="1" cap="none" i="0" noProof="0" spc="0" strike="noStrike" sz="3200" u="none">
                <a:ln>
                  <a:noFill/>
                </a:ln>
                <a:solidFill>
                  <a:srgbClr val="00B0F0"/>
                </a:solidFill>
                <a:effectLst/>
                <a:uLnTx/>
                <a:uFillTx/>
                <a:cs typeface="+mn-cs"/>
                <a:ea/>
                <a:latin typeface="Times New Roman"/>
              </a:rPr>
              <a:t>数量</a:t>
            </a:r>
            <a:r>
              <a:rPr altLang="zh-CN" dirty="0" kern="1200" kumimoji="0" lang="zh-CN" normalizeH="0" b="1" cap="none" i="0" noProof="0" spc="0" strike="noStrike" sz="3200" u="none">
                <a:ln>
                  <a:noFill/>
                </a:ln>
                <a:solidFill>
                  <a:schemeClr val="tx1"/>
                </a:solidFill>
                <a:effectLst/>
                <a:uLnTx/>
                <a:uFillTx/>
                <a:cs typeface="+mn-cs"/>
                <a:ea/>
                <a:latin typeface="Times New Roman"/>
              </a:rPr>
              <a:t>关系？</a:t>
            </a:r>
          </a:p>
        </p:txBody>
      </p:sp>
      <p:sp>
        <p:nvSpPr>
          <p:cNvPr id="36" name="文本框 35">
            <a:extLst>
              <a:ext uri="{FF2B5EF4-FFF2-40B4-BE49-F238E27FC236}">
                <a16:creationId xmlns:a16="http://schemas.microsoft.com/office/drawing/2014/main" xmlns="" id="{D67FF3D0-518D-42F7-AEDD-D19CA6C34DB6}"/>
              </a:ext>
            </a:extLst>
          </p:cNvPr>
          <p:cNvSpPr/>
          <p:nvPr/>
        </p:nvSpPr>
        <p:spPr>
          <a:xfrm>
            <a:off x="8770739" y="5599699"/>
            <a:ext cx="581462" cy="584775"/>
          </a:xfrm>
          <a:prstGeom prst="rect">
            <a:avLst/>
          </a:prstGeom>
          <a:noFill/>
        </p:spPr>
        <p:txBody>
          <a:bodyPr wrap="square" rtlCol="0">
            <a:spAutoFit/>
          </a:bodyPr>
          <a:lstStyle/>
          <a:p>
            <a:pPr/>
            <a:r>
              <a:rPr altLang="zh-CN" dirty="0" lang="en-US" b="1" i="1" sz="3200"/>
              <a:t>C′</a:t>
            </a:r>
            <a:endParaRPr altLang="en-US" dirty="0" lang="zh-CN" b="1" i="1" sz="3200"/>
          </a:p>
        </p:txBody>
      </p:sp>
      <p:sp>
        <p:nvSpPr>
          <p:cNvPr id="35" name="文本框 34">
            <a:extLst>
              <a:ext uri="{FF2B5EF4-FFF2-40B4-BE49-F238E27FC236}">
                <a16:creationId xmlns:a16="http://schemas.microsoft.com/office/drawing/2014/main" xmlns="" id="{9EB267A6-6707-4F04-AEC6-90B64BCF4C47}"/>
              </a:ext>
            </a:extLst>
          </p:cNvPr>
          <p:cNvSpPr/>
          <p:nvPr/>
        </p:nvSpPr>
        <p:spPr>
          <a:xfrm>
            <a:off x="8393399" y="3478990"/>
            <a:ext cx="581462" cy="584775"/>
          </a:xfrm>
          <a:prstGeom prst="rect">
            <a:avLst/>
          </a:prstGeom>
          <a:noFill/>
        </p:spPr>
        <p:txBody>
          <a:bodyPr wrap="square" rtlCol="0">
            <a:spAutoFit/>
          </a:bodyPr>
          <a:lstStyle/>
          <a:p>
            <a:pPr/>
            <a:r>
              <a:rPr altLang="zh-CN" dirty="0" lang="en-US" b="1" i="1" sz="3200"/>
              <a:t>B′</a:t>
            </a:r>
            <a:endParaRPr altLang="en-US" dirty="0" lang="zh-CN" b="1" i="1" sz="3200"/>
          </a:p>
        </p:txBody>
      </p:sp>
      <p:grpSp>
        <p:nvGrpSpPr>
          <p:cNvPr id="17" name="组合 16">
            <a:extLst>
              <a:ext uri="{FF2B5EF4-FFF2-40B4-BE49-F238E27FC236}">
                <a16:creationId xmlns:a16="http://schemas.microsoft.com/office/drawing/2014/main" xmlns="" id="{4A677EE2-C3AF-451E-BCA2-4FDD751337B4}"/>
              </a:ext>
            </a:extLst>
          </p:cNvPr>
          <p:cNvGrpSpPr/>
          <p:nvPr/>
        </p:nvGrpSpPr>
        <p:grpSpPr>
          <a:xfrm>
            <a:off x="4282694" y="-9944"/>
            <a:ext cx="3626612" cy="827896"/>
            <a:chOff x="4560845" y="945195"/>
            <a:chExt cx="3626612" cy="827896"/>
          </a:xfrm>
        </p:grpSpPr>
        <p:pic>
          <p:nvPicPr>
            <p:cNvPr id="18" name="图片 6">
              <a:extLst>
                <a:ext uri="{FF2B5EF4-FFF2-40B4-BE49-F238E27FC236}">
                  <a16:creationId xmlns:a16="http://schemas.microsoft.com/office/drawing/2014/main" xmlns="" id="{70180EF4-A99C-46CF-9AD9-520E553E6CA3}"/>
                </a:ext>
              </a:extLst>
            </p:cNvPr>
            <p:cNvPicPr/>
            <p:nvPr/>
          </p:nvPicPr>
          <p:blipFill>
            <a:blip r:embed="rId4">
              <a:extLst>
                <a:ext uri="{28A0092B-C50C-407E-A947-70E740481C1C}">
                  <a14:useLocalDpi xmlns:a14="http://schemas.microsoft.com/office/drawing/2010/main" val="0"/>
                </a:ext>
              </a:extLst>
            </a:blip>
            <a:srcRect/>
            <a:stretch>
              <a:fillRect/>
            </a:stretch>
          </p:blipFill>
          <p:spPr>
            <a:xfrm>
              <a:off x="4560845" y="945195"/>
              <a:ext cx="3626612" cy="827896"/>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圆角矩形 23">
              <a:extLst>
                <a:ext uri="{FF2B5EF4-FFF2-40B4-BE49-F238E27FC236}">
                  <a16:creationId xmlns:a16="http://schemas.microsoft.com/office/drawing/2014/main" xmlns="" id="{AC127A1A-9ADB-41E6-9081-F6A6A2C95A12}"/>
                </a:ext>
              </a:extLst>
            </p:cNvPr>
            <p:cNvSpPr/>
            <p:nvPr/>
          </p:nvSpPr>
          <p:spPr>
            <a:xfrm>
              <a:off x="4743726" y="997343"/>
              <a:ext cx="2846768" cy="571500"/>
            </a:xfrm>
            <a:prstGeom prst="roundRect">
              <a:avLst/>
            </a:prstGeom>
            <a:noFill/>
            <a:ln w="38100" cap="flat" cmpd="sng" algn="ctr">
              <a:noFill/>
              <a:prstDash val="solid"/>
            </a:ln>
            <a:effectLst>
              <a:outerShdw blurRad="40000" dist="20000" dir="5400000" rotWithShape="0">
                <a:srgbClr val="000000">
                  <a:alpha val="38000"/>
                </a:srgbClr>
              </a:outerShdw>
            </a:effectLst>
          </p:spPr>
          <p:txBody>
            <a:bodyPr anchor="ctr"/>
            <a:lstStyle/>
            <a:p>
              <a:pPr algn="dist" fontAlgn="auto">
                <a:spcBef>
                  <a:spcPts val="0"/>
                </a:spcBef>
                <a:spcAft>
                  <a:spcPts val="0"/>
                </a:spcAft>
                <a:defRPr/>
              </a:pPr>
              <a:r>
                <a:rPr altLang="en-US" dirty="0" lang="zh-CN" sz="4400">
                  <a:cs typeface="+mn-ea"/>
                  <a:ea typeface="华文新魏" panose="02010800040101010101" pitchFamily="2" charset="-122"/>
                  <a:latin typeface="华文新魏" panose="02010800040101010101" pitchFamily="2" charset="-122"/>
                </a:rPr>
                <a:t>进行新课</a:t>
              </a:r>
            </a:p>
          </p:txBody>
        </p:sp>
      </p:grpSp>
    </p:spTree>
    <p:extLst>
      <p:ext uri="{BB962C8B-B14F-4D97-AF65-F5344CB8AC3E}">
        <p14:creationId xmlns:p14="http://schemas.microsoft.com/office/powerpoint/2010/main" val="69156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66667E-6 2.22222E-6 L 0.04765 0.37014 " pathEditMode="relative" rAng="0" ptsTypes="AA">
                                      <p:cBhvr>
                                        <p:cTn id="6" dur="2000" fill="hold"/>
                                        <p:tgtEl>
                                          <p:spTgt spid="42"/>
                                        </p:tgtEl>
                                        <p:attrNameLst>
                                          <p:attrName>ppt_x</p:attrName>
                                          <p:attrName>ppt_y</p:attrName>
                                        </p:attrNameLst>
                                      </p:cBhvr>
                                      <p:rCtr x="2383" y="18495"/>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6">
                                            <p:txEl>
                                              <p:pRg st="1" end="1"/>
                                            </p:txEl>
                                          </p:spTgt>
                                        </p:tgtEl>
                                        <p:attrNameLst>
                                          <p:attrName>style.visibility</p:attrName>
                                        </p:attrNameLst>
                                      </p:cBhvr>
                                      <p:to>
                                        <p:strVal val="visible"/>
                                      </p:to>
                                    </p:set>
                                    <p:animEffect transition="in" filter="fade">
                                      <p:cBhvr>
                                        <p:cTn id="21" dur="1000"/>
                                        <p:tgtEl>
                                          <p:spTgt spid="56">
                                            <p:txEl>
                                              <p:pRg st="1" end="1"/>
                                            </p:txEl>
                                          </p:spTgt>
                                        </p:tgtEl>
                                      </p:cBhvr>
                                    </p:animEffect>
                                    <p:anim calcmode="lin" valueType="num">
                                      <p:cBhvr>
                                        <p:cTn id="22" dur="1000" fill="hold"/>
                                        <p:tgtEl>
                                          <p:spTgt spid="5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6">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nodeType="afterEffect">
                                  <p:stCondLst>
                                    <p:cond delay="0"/>
                                  </p:stCondLst>
                                  <p:childTnLst>
                                    <p:set>
                                      <p:cBhvr>
                                        <p:cTn id="26" dur="1" fill="hold">
                                          <p:stCondLst>
                                            <p:cond delay="0"/>
                                          </p:stCondLst>
                                        </p:cTn>
                                        <p:tgtEl>
                                          <p:spTgt spid="56">
                                            <p:txEl>
                                              <p:pRg st="2" end="2"/>
                                            </p:txEl>
                                          </p:spTgt>
                                        </p:tgtEl>
                                        <p:attrNameLst>
                                          <p:attrName>style.visibility</p:attrName>
                                        </p:attrNameLst>
                                      </p:cBhvr>
                                      <p:to>
                                        <p:strVal val="visible"/>
                                      </p:to>
                                    </p:set>
                                    <p:animEffect transition="in" filter="fade">
                                      <p:cBhvr>
                                        <p:cTn id="27" dur="1000"/>
                                        <p:tgtEl>
                                          <p:spTgt spid="56">
                                            <p:txEl>
                                              <p:pRg st="2" end="2"/>
                                            </p:txEl>
                                          </p:spTgt>
                                        </p:tgtEl>
                                      </p:cBhvr>
                                    </p:animEffect>
                                    <p:anim calcmode="lin" valueType="num">
                                      <p:cBhvr>
                                        <p:cTn id="28" dur="1000" fill="hold"/>
                                        <p:tgtEl>
                                          <p:spTgt spid="56">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56">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2" presetClass="entr" presetSubtype="0" fill="hold" nodeType="afterEffect">
                                  <p:stCondLst>
                                    <p:cond delay="0"/>
                                  </p:stCondLst>
                                  <p:childTnLst>
                                    <p:set>
                                      <p:cBhvr>
                                        <p:cTn id="32" dur="1" fill="hold">
                                          <p:stCondLst>
                                            <p:cond delay="0"/>
                                          </p:stCondLst>
                                        </p:cTn>
                                        <p:tgtEl>
                                          <p:spTgt spid="56">
                                            <p:txEl>
                                              <p:pRg st="3" end="3"/>
                                            </p:txEl>
                                          </p:spTgt>
                                        </p:tgtEl>
                                        <p:attrNameLst>
                                          <p:attrName>style.visibility</p:attrName>
                                        </p:attrNameLst>
                                      </p:cBhvr>
                                      <p:to>
                                        <p:strVal val="visible"/>
                                      </p:to>
                                    </p:set>
                                    <p:animEffect transition="in" filter="fade">
                                      <p:cBhvr>
                                        <p:cTn id="33" dur="1000"/>
                                        <p:tgtEl>
                                          <p:spTgt spid="56">
                                            <p:txEl>
                                              <p:pRg st="3" end="3"/>
                                            </p:txEl>
                                          </p:spTgt>
                                        </p:tgtEl>
                                      </p:cBhvr>
                                    </p:animEffect>
                                    <p:anim calcmode="lin" valueType="num">
                                      <p:cBhvr>
                                        <p:cTn id="34" dur="1000" fill="hold"/>
                                        <p:tgtEl>
                                          <p:spTgt spid="56">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5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D2F850D2-1525-47CD-BA6F-9FC247841643}"/>
              </a:ext>
            </a:extLst>
          </p:cNvPr>
          <p:cNvPicPr/>
          <p:nvPr/>
        </p:nvPicPr>
        <p:blipFill>
          <a:blip r:embed="rId2" cstate="print">
            <a:alphaModFix amt="85000"/>
            <a:extLst>
              <a:ext uri="{28A0092B-C50C-407E-A947-70E740481C1C}">
                <a14:useLocalDpi xmlns:a14="http://schemas.microsoft.com/office/drawing/2010/main" val="0"/>
              </a:ext>
            </a:extLst>
          </a:blip>
          <a:stretch>
            <a:fillRect/>
          </a:stretch>
        </p:blipFill>
        <p:spPr>
          <a:xfrm rot="15454573" flipV="1">
            <a:off x="7888569" y="711215"/>
            <a:ext cx="2638778" cy="2644055"/>
          </a:xfrm>
          <a:prstGeom prst="rect">
            <a:avLst/>
          </a:prstGeom>
        </p:spPr>
      </p:pic>
      <p:pic>
        <p:nvPicPr>
          <p:cNvPr id="4" name="图片 3">
            <a:extLst>
              <a:ext uri="{FF2B5EF4-FFF2-40B4-BE49-F238E27FC236}">
                <a16:creationId xmlns:a16="http://schemas.microsoft.com/office/drawing/2014/main" xmlns="" id="{87557871-38F8-4D57-B269-049831E2614A}"/>
              </a:ext>
            </a:extLst>
          </p:cNvPr>
          <p:cNvPicPr/>
          <p:nvPr/>
        </p:nvPicPr>
        <p:blipFill rotWithShape="1">
          <a:blip r:embed="rId3">
            <a:extLst>
              <a:ext uri="{28A0092B-C50C-407E-A947-70E740481C1C}">
                <a14:useLocalDpi xmlns:a14="http://schemas.microsoft.com/office/drawing/2010/main" val="0"/>
              </a:ext>
            </a:extLst>
          </a:blip>
          <a:srcRect b="79816"/>
          <a:stretch/>
        </p:blipFill>
        <p:spPr>
          <a:xfrm rot="4635439">
            <a:off x="5533013" y="3435556"/>
            <a:ext cx="5067947" cy="698315"/>
          </a:xfrm>
          <a:prstGeom prst="rect">
            <a:avLst/>
          </a:prstGeom>
        </p:spPr>
      </p:pic>
      <p:sp>
        <p:nvSpPr>
          <p:cNvPr id="5" name="文本框 4">
            <a:extLst>
              <a:ext uri="{FF2B5EF4-FFF2-40B4-BE49-F238E27FC236}">
                <a16:creationId xmlns:a16="http://schemas.microsoft.com/office/drawing/2014/main" xmlns="" id="{3B30EA7B-26AD-4280-9B60-A3A128662C2C}"/>
              </a:ext>
            </a:extLst>
          </p:cNvPr>
          <p:cNvSpPr/>
          <p:nvPr/>
        </p:nvSpPr>
        <p:spPr>
          <a:xfrm>
            <a:off x="10674473" y="2327063"/>
            <a:ext cx="464610" cy="584775"/>
          </a:xfrm>
          <a:prstGeom prst="rect">
            <a:avLst/>
          </a:prstGeom>
          <a:noFill/>
        </p:spPr>
        <p:txBody>
          <a:bodyPr wrap="square" rtlCol="0">
            <a:spAutoFit/>
          </a:bodyPr>
          <a:lstStyle/>
          <a:p>
            <a:pPr/>
            <a:r>
              <a:rPr altLang="zh-CN" dirty="0" lang="en-US" b="1" i="1" sz="3200"/>
              <a:t>A</a:t>
            </a:r>
            <a:endParaRPr altLang="en-US" dirty="0" lang="zh-CN" b="1" i="1" sz="3200"/>
          </a:p>
        </p:txBody>
      </p:sp>
      <p:sp>
        <p:nvSpPr>
          <p:cNvPr id="6" name="文本框 5">
            <a:extLst>
              <a:ext uri="{FF2B5EF4-FFF2-40B4-BE49-F238E27FC236}">
                <a16:creationId xmlns:a16="http://schemas.microsoft.com/office/drawing/2014/main" xmlns="" id="{A1BF768A-4578-4FCF-A6B3-51FCDF7A2DFA}"/>
              </a:ext>
            </a:extLst>
          </p:cNvPr>
          <p:cNvSpPr/>
          <p:nvPr/>
        </p:nvSpPr>
        <p:spPr>
          <a:xfrm>
            <a:off x="7129462" y="769944"/>
            <a:ext cx="464610" cy="584775"/>
          </a:xfrm>
          <a:prstGeom prst="rect">
            <a:avLst/>
          </a:prstGeom>
          <a:noFill/>
        </p:spPr>
        <p:txBody>
          <a:bodyPr wrap="square" rtlCol="0">
            <a:spAutoFit/>
          </a:bodyPr>
          <a:lstStyle/>
          <a:p>
            <a:pPr/>
            <a:r>
              <a:rPr altLang="zh-CN" dirty="0" lang="en-US" b="1" i="1" sz="3200"/>
              <a:t>P</a:t>
            </a:r>
            <a:endParaRPr altLang="en-US" dirty="0" lang="zh-CN" b="1" i="1" sz="3200"/>
          </a:p>
        </p:txBody>
      </p:sp>
      <p:sp>
        <p:nvSpPr>
          <p:cNvPr id="7" name="文本框 6">
            <a:extLst>
              <a:ext uri="{FF2B5EF4-FFF2-40B4-BE49-F238E27FC236}">
                <a16:creationId xmlns:a16="http://schemas.microsoft.com/office/drawing/2014/main" xmlns="" id="{C2B14D23-0DC6-403E-ACEF-C3E7524F18A4}"/>
              </a:ext>
            </a:extLst>
          </p:cNvPr>
          <p:cNvSpPr/>
          <p:nvPr/>
        </p:nvSpPr>
        <p:spPr>
          <a:xfrm>
            <a:off x="8296836" y="6078956"/>
            <a:ext cx="464610" cy="584775"/>
          </a:xfrm>
          <a:prstGeom prst="rect">
            <a:avLst/>
          </a:prstGeom>
          <a:noFill/>
        </p:spPr>
        <p:txBody>
          <a:bodyPr wrap="square" rtlCol="0">
            <a:spAutoFit/>
          </a:bodyPr>
          <a:lstStyle/>
          <a:p>
            <a:pPr/>
            <a:r>
              <a:rPr altLang="zh-CN" dirty="0" lang="en-US" b="1" i="1" sz="3200"/>
              <a:t>Q</a:t>
            </a:r>
            <a:endParaRPr altLang="en-US" dirty="0" lang="zh-CN" b="1" i="1" sz="3200"/>
          </a:p>
        </p:txBody>
      </p:sp>
      <p:sp>
        <p:nvSpPr>
          <p:cNvPr id="8" name="文本框 7">
            <a:extLst>
              <a:ext uri="{FF2B5EF4-FFF2-40B4-BE49-F238E27FC236}">
                <a16:creationId xmlns:a16="http://schemas.microsoft.com/office/drawing/2014/main" xmlns="" id="{32E066A2-F0BC-423C-AA65-9F4433A0BA85}"/>
              </a:ext>
            </a:extLst>
          </p:cNvPr>
          <p:cNvSpPr/>
          <p:nvPr/>
        </p:nvSpPr>
        <p:spPr>
          <a:xfrm>
            <a:off x="7805362" y="943747"/>
            <a:ext cx="464610" cy="584775"/>
          </a:xfrm>
          <a:prstGeom prst="rect">
            <a:avLst/>
          </a:prstGeom>
          <a:noFill/>
        </p:spPr>
        <p:txBody>
          <a:bodyPr wrap="square" rtlCol="0">
            <a:spAutoFit/>
          </a:bodyPr>
          <a:lstStyle/>
          <a:p>
            <a:pPr/>
            <a:r>
              <a:rPr altLang="zh-CN" dirty="0" lang="en-US" b="1" i="1" sz="3200"/>
              <a:t>B</a:t>
            </a:r>
            <a:endParaRPr altLang="en-US" dirty="0" lang="zh-CN" b="1" i="1" sz="3200"/>
          </a:p>
        </p:txBody>
      </p:sp>
      <p:sp>
        <p:nvSpPr>
          <p:cNvPr id="9" name="文本框 8">
            <a:extLst>
              <a:ext uri="{FF2B5EF4-FFF2-40B4-BE49-F238E27FC236}">
                <a16:creationId xmlns:a16="http://schemas.microsoft.com/office/drawing/2014/main" xmlns="" id="{D97C9975-5FC6-4209-BA60-356E09D824CA}"/>
              </a:ext>
            </a:extLst>
          </p:cNvPr>
          <p:cNvSpPr/>
          <p:nvPr/>
        </p:nvSpPr>
        <p:spPr>
          <a:xfrm>
            <a:off x="7716244" y="2894215"/>
            <a:ext cx="464610" cy="584775"/>
          </a:xfrm>
          <a:prstGeom prst="rect">
            <a:avLst/>
          </a:prstGeom>
          <a:noFill/>
        </p:spPr>
        <p:txBody>
          <a:bodyPr wrap="square" rtlCol="0">
            <a:spAutoFit/>
          </a:bodyPr>
          <a:lstStyle/>
          <a:p>
            <a:pPr/>
            <a:r>
              <a:rPr altLang="zh-CN" dirty="0" lang="en-US" b="1" i="1" sz="3200"/>
              <a:t>C</a:t>
            </a:r>
            <a:endParaRPr altLang="en-US" dirty="0" lang="zh-CN" b="1" i="1" sz="3200"/>
          </a:p>
        </p:txBody>
      </p:sp>
      <p:sp>
        <p:nvSpPr>
          <p:cNvPr id="10" name="文本框 9">
            <a:extLst>
              <a:ext uri="{FF2B5EF4-FFF2-40B4-BE49-F238E27FC236}">
                <a16:creationId xmlns:a16="http://schemas.microsoft.com/office/drawing/2014/main" xmlns="" id="{BC9E7BF4-F17C-47F6-97D2-536443B127AD}"/>
              </a:ext>
            </a:extLst>
          </p:cNvPr>
          <p:cNvSpPr/>
          <p:nvPr/>
        </p:nvSpPr>
        <p:spPr>
          <a:xfrm>
            <a:off x="11314721" y="4763615"/>
            <a:ext cx="581462" cy="584775"/>
          </a:xfrm>
          <a:prstGeom prst="rect">
            <a:avLst/>
          </a:prstGeom>
          <a:noFill/>
        </p:spPr>
        <p:txBody>
          <a:bodyPr wrap="square" rtlCol="0">
            <a:spAutoFit/>
          </a:bodyPr>
          <a:lstStyle/>
          <a:p>
            <a:pPr/>
            <a:r>
              <a:rPr altLang="zh-CN" dirty="0" lang="en-US" b="1" i="1" sz="3200"/>
              <a:t>A′</a:t>
            </a:r>
            <a:endParaRPr altLang="en-US" dirty="0" lang="zh-CN" b="1" i="1" sz="3200"/>
          </a:p>
        </p:txBody>
      </p:sp>
      <p:pic>
        <p:nvPicPr>
          <p:cNvPr id="12" name="图片 11">
            <a:extLst>
              <a:ext uri="{FF2B5EF4-FFF2-40B4-BE49-F238E27FC236}">
                <a16:creationId xmlns:a16="http://schemas.microsoft.com/office/drawing/2014/main" xmlns="" id="{7FDAC8F3-6E3E-4097-B6A1-5EB411C112A3}"/>
              </a:ext>
            </a:extLst>
          </p:cNvPr>
          <p:cNvPicPr/>
          <p:nvPr/>
        </p:nvPicPr>
        <p:blipFill>
          <a:blip r:embed="rId2" cstate="print">
            <a:alphaModFix amt="85000"/>
            <a:extLst>
              <a:ext uri="{28A0092B-C50C-407E-A947-70E740481C1C}">
                <a14:useLocalDpi xmlns:a14="http://schemas.microsoft.com/office/drawing/2010/main" val="0"/>
              </a:ext>
            </a:extLst>
          </a:blip>
          <a:stretch>
            <a:fillRect/>
          </a:stretch>
        </p:blipFill>
        <p:spPr>
          <a:xfrm rot="15454573" flipV="1">
            <a:off x="8463023" y="3246157"/>
            <a:ext cx="2638778" cy="2644055"/>
          </a:xfrm>
          <a:prstGeom prst="rect">
            <a:avLst/>
          </a:prstGeom>
        </p:spPr>
      </p:pic>
      <p:sp>
        <p:nvSpPr>
          <p:cNvPr id="13" name="文本框 12">
            <a:extLst>
              <a:ext uri="{FF2B5EF4-FFF2-40B4-BE49-F238E27FC236}">
                <a16:creationId xmlns:a16="http://schemas.microsoft.com/office/drawing/2014/main" xmlns="" id="{1E7D2B8E-B3D0-4121-AA9F-8AF4765920E8}"/>
              </a:ext>
            </a:extLst>
          </p:cNvPr>
          <p:cNvSpPr/>
          <p:nvPr/>
        </p:nvSpPr>
        <p:spPr>
          <a:xfrm>
            <a:off x="8770739" y="5599699"/>
            <a:ext cx="581462" cy="584775"/>
          </a:xfrm>
          <a:prstGeom prst="rect">
            <a:avLst/>
          </a:prstGeom>
          <a:noFill/>
        </p:spPr>
        <p:txBody>
          <a:bodyPr wrap="square" rtlCol="0">
            <a:spAutoFit/>
          </a:bodyPr>
          <a:lstStyle/>
          <a:p>
            <a:pPr/>
            <a:r>
              <a:rPr altLang="zh-CN" dirty="0" lang="en-US" b="1" i="1" sz="3200"/>
              <a:t>C′</a:t>
            </a:r>
            <a:endParaRPr altLang="en-US" dirty="0" lang="zh-CN" b="1" i="1" sz="3200"/>
          </a:p>
        </p:txBody>
      </p:sp>
      <p:sp>
        <p:nvSpPr>
          <p:cNvPr id="14" name="文本框 13">
            <a:extLst>
              <a:ext uri="{FF2B5EF4-FFF2-40B4-BE49-F238E27FC236}">
                <a16:creationId xmlns:a16="http://schemas.microsoft.com/office/drawing/2014/main" xmlns="" id="{7C114D2C-0D89-44A5-B7BA-B4253F4B74B7}"/>
              </a:ext>
            </a:extLst>
          </p:cNvPr>
          <p:cNvSpPr/>
          <p:nvPr/>
        </p:nvSpPr>
        <p:spPr>
          <a:xfrm>
            <a:off x="8393399" y="3478990"/>
            <a:ext cx="581462" cy="584775"/>
          </a:xfrm>
          <a:prstGeom prst="rect">
            <a:avLst/>
          </a:prstGeom>
          <a:noFill/>
        </p:spPr>
        <p:txBody>
          <a:bodyPr wrap="square" rtlCol="0">
            <a:spAutoFit/>
          </a:bodyPr>
          <a:lstStyle/>
          <a:p>
            <a:pPr/>
            <a:r>
              <a:rPr altLang="zh-CN" dirty="0" lang="en-US" b="1" i="1" sz="3200"/>
              <a:t>B′</a:t>
            </a:r>
            <a:endParaRPr altLang="en-US" dirty="0" lang="zh-CN" b="1" i="1" sz="3200"/>
          </a:p>
        </p:txBody>
      </p:sp>
      <p:sp>
        <p:nvSpPr>
          <p:cNvPr id="15" name="文本框 14">
            <a:extLst>
              <a:ext uri="{FF2B5EF4-FFF2-40B4-BE49-F238E27FC236}">
                <a16:creationId xmlns:a16="http://schemas.microsoft.com/office/drawing/2014/main" xmlns="" id="{53BA45A0-AE4A-411E-99DB-B2A7EBF77793}"/>
              </a:ext>
            </a:extLst>
          </p:cNvPr>
          <p:cNvSpPr/>
          <p:nvPr/>
        </p:nvSpPr>
        <p:spPr>
          <a:xfrm>
            <a:off x="643324" y="1222780"/>
            <a:ext cx="2283646" cy="584775"/>
          </a:xfrm>
          <a:prstGeom prst="rect">
            <a:avLst/>
          </a:prstGeom>
          <a:noFill/>
        </p:spPr>
        <p:txBody>
          <a:bodyPr wrap="square" rtlCol="0">
            <a:spAutoFit/>
          </a:bodyPr>
          <a:lstStyle/>
          <a:p>
            <a:pPr/>
            <a:r>
              <a:rPr altLang="zh-CN" lang="en-US" smtClean="0" b="1" i="1" sz="3200">
                <a:solidFill>
                  <a:srgbClr val="FF0000"/>
                </a:solidFill>
              </a:rPr>
              <a:t>A</a:t>
            </a:r>
            <a:r>
              <a:rPr altLang="zh-CN" lang="en-US" smtClean="0" b="1" sz="3200">
                <a:solidFill>
                  <a:srgbClr val="FF0000"/>
                </a:solidFill>
              </a:rPr>
              <a:t>′</a:t>
            </a:r>
            <a:r>
              <a:rPr altLang="zh-CN" lang="en-US" smtClean="0" b="1" i="1" sz="3200">
                <a:solidFill>
                  <a:srgbClr val="FF0000"/>
                </a:solidFill>
              </a:rPr>
              <a:t>B</a:t>
            </a:r>
            <a:r>
              <a:rPr altLang="zh-CN" lang="en-US" smtClean="0" b="1" sz="3200">
                <a:solidFill>
                  <a:srgbClr val="FF0000"/>
                </a:solidFill>
              </a:rPr>
              <a:t>′</a:t>
            </a:r>
            <a:r>
              <a:rPr altLang="zh-CN" lang="en-US" smtClean="0" b="1" sz="3200"/>
              <a:t>__</a:t>
            </a:r>
            <a:r>
              <a:rPr altLang="zh-CN" lang="en-US" smtClean="0" b="1" i="1" sz="3200">
                <a:solidFill>
                  <a:srgbClr val="FF0000"/>
                </a:solidFill>
              </a:rPr>
              <a:t>AB </a:t>
            </a:r>
            <a:endParaRPr altLang="en-US" dirty="0" lang="zh-CN" b="1" i="1" sz="3200">
              <a:solidFill>
                <a:srgbClr val="FF0000"/>
              </a:solidFill>
            </a:endParaRPr>
          </a:p>
        </p:txBody>
      </p:sp>
      <p:sp>
        <p:nvSpPr>
          <p:cNvPr id="16" name="文本框 15">
            <a:extLst>
              <a:ext uri="{FF2B5EF4-FFF2-40B4-BE49-F238E27FC236}">
                <a16:creationId xmlns:a16="http://schemas.microsoft.com/office/drawing/2014/main" xmlns="" id="{4506C6C3-55BE-4696-8B09-42EE67EB7FED}"/>
              </a:ext>
            </a:extLst>
          </p:cNvPr>
          <p:cNvSpPr/>
          <p:nvPr/>
        </p:nvSpPr>
        <p:spPr>
          <a:xfrm>
            <a:off x="2782517" y="1222780"/>
            <a:ext cx="2139193" cy="584775"/>
          </a:xfrm>
          <a:prstGeom prst="rect">
            <a:avLst/>
          </a:prstGeom>
          <a:noFill/>
        </p:spPr>
        <p:txBody>
          <a:bodyPr wrap="square" rtlCol="0">
            <a:spAutoFit/>
          </a:bodyPr>
          <a:lstStyle/>
          <a:p>
            <a:pPr/>
            <a:r>
              <a:rPr altLang="zh-CN" lang="en-US" b="1" i="1" sz="3200">
                <a:solidFill>
                  <a:srgbClr val="FF0000"/>
                </a:solidFill>
              </a:rPr>
              <a:t>A</a:t>
            </a:r>
            <a:r>
              <a:rPr altLang="zh-CN" lang="en-US" b="1" sz="3200">
                <a:solidFill>
                  <a:srgbClr val="FF0000"/>
                </a:solidFill>
              </a:rPr>
              <a:t>′</a:t>
            </a:r>
            <a:r>
              <a:rPr altLang="zh-CN" lang="en-US" b="1" i="1" sz="3200">
                <a:solidFill>
                  <a:srgbClr val="FF0000"/>
                </a:solidFill>
              </a:rPr>
              <a:t>B</a:t>
            </a:r>
            <a:r>
              <a:rPr altLang="zh-CN" lang="en-US" smtClean="0" b="1" sz="3200">
                <a:solidFill>
                  <a:srgbClr val="FF0000"/>
                </a:solidFill>
              </a:rPr>
              <a:t>′</a:t>
            </a:r>
            <a:r>
              <a:rPr altLang="zh-CN" lang="en-US" smtClean="0" b="1" sz="3200"/>
              <a:t>__</a:t>
            </a:r>
            <a:r>
              <a:rPr altLang="zh-CN" lang="en-US" smtClean="0" b="1" i="1" sz="3200">
                <a:solidFill>
                  <a:srgbClr val="FF0000"/>
                </a:solidFill>
              </a:rPr>
              <a:t>AB</a:t>
            </a:r>
            <a:endParaRPr altLang="en-US" dirty="0" lang="zh-CN" b="1" i="1" sz="3200">
              <a:solidFill>
                <a:srgbClr val="FF0000"/>
              </a:solidFill>
            </a:endParaRPr>
          </a:p>
        </p:txBody>
      </p:sp>
      <p:sp>
        <p:nvSpPr>
          <p:cNvPr id="17" name="文本框 16">
            <a:extLst>
              <a:ext uri="{FF2B5EF4-FFF2-40B4-BE49-F238E27FC236}">
                <a16:creationId xmlns:a16="http://schemas.microsoft.com/office/drawing/2014/main" xmlns="" id="{8933212B-5E10-454F-9F9A-AE9BC0014EC1}"/>
              </a:ext>
            </a:extLst>
          </p:cNvPr>
          <p:cNvSpPr/>
          <p:nvPr/>
        </p:nvSpPr>
        <p:spPr>
          <a:xfrm>
            <a:off x="4753930" y="1222780"/>
            <a:ext cx="2139193" cy="584775"/>
          </a:xfrm>
          <a:prstGeom prst="rect">
            <a:avLst/>
          </a:prstGeom>
          <a:noFill/>
        </p:spPr>
        <p:txBody>
          <a:bodyPr wrap="square" rtlCol="0">
            <a:spAutoFit/>
          </a:bodyPr>
          <a:lstStyle/>
          <a:p>
            <a:pPr/>
            <a:r>
              <a:rPr altLang="en-US" dirty="0" lang="zh-CN" b="1" sz="3200">
                <a:solidFill>
                  <a:srgbClr val="FF0000"/>
                </a:solidFill>
              </a:rPr>
              <a:t>∠</a:t>
            </a:r>
            <a:r>
              <a:rPr altLang="zh-CN" lang="en-US" b="1" i="1" sz="3200">
                <a:solidFill>
                  <a:srgbClr val="FF0000"/>
                </a:solidFill>
              </a:rPr>
              <a:t>B</a:t>
            </a:r>
            <a:r>
              <a:rPr altLang="zh-CN" lang="en-US" smtClean="0" b="1" sz="3200">
                <a:solidFill>
                  <a:srgbClr val="FF0000"/>
                </a:solidFill>
              </a:rPr>
              <a:t>′</a:t>
            </a:r>
            <a:r>
              <a:rPr altLang="zh-CN" lang="en-US" smtClean="0" b="1" sz="3200"/>
              <a:t>__</a:t>
            </a:r>
            <a:r>
              <a:rPr altLang="en-US" lang="zh-CN" smtClean="0" b="1" sz="3200">
                <a:solidFill>
                  <a:srgbClr val="FF0000"/>
                </a:solidFill>
              </a:rPr>
              <a:t>∠</a:t>
            </a:r>
            <a:r>
              <a:rPr altLang="zh-CN" dirty="0" lang="en-US" b="1" i="1" sz="3200">
                <a:solidFill>
                  <a:srgbClr val="FF0000"/>
                </a:solidFill>
              </a:rPr>
              <a:t>B</a:t>
            </a:r>
            <a:endParaRPr altLang="en-US" dirty="0" lang="zh-CN" b="1" i="1" sz="3200">
              <a:solidFill>
                <a:srgbClr val="FF0000"/>
              </a:solidFill>
            </a:endParaRPr>
          </a:p>
        </p:txBody>
      </p:sp>
      <p:sp>
        <p:nvSpPr>
          <p:cNvPr id="18" name="文本框 17">
            <a:extLst>
              <a:ext uri="{FF2B5EF4-FFF2-40B4-BE49-F238E27FC236}">
                <a16:creationId xmlns:a16="http://schemas.microsoft.com/office/drawing/2014/main" xmlns="" id="{A630152A-E247-4E48-B92F-700CC0833E8A}"/>
              </a:ext>
            </a:extLst>
          </p:cNvPr>
          <p:cNvSpPr/>
          <p:nvPr/>
        </p:nvSpPr>
        <p:spPr>
          <a:xfrm>
            <a:off x="519658" y="431411"/>
            <a:ext cx="2942633" cy="683264"/>
          </a:xfrm>
          <a:prstGeom prst="rect">
            <a:avLst/>
          </a:prstGeom>
          <a:noFill/>
        </p:spPr>
        <p:txBody>
          <a:bodyPr wrap="square" rtlCol="0">
            <a:spAutoFit/>
          </a:bodyPr>
          <a:lstStyle/>
          <a:p>
            <a:pPr>
              <a:lnSpc>
                <a:spcPct val="120000"/>
              </a:lnSpc>
            </a:pPr>
            <a:r>
              <a:rPr altLang="en-US" lang="zh-CN" b="1" sz="3200"/>
              <a:t>我们</a:t>
            </a:r>
            <a:r>
              <a:rPr altLang="en-US" lang="zh-CN" smtClean="0" b="1" sz="3200"/>
              <a:t>可以得到：</a:t>
            </a:r>
            <a:endParaRPr altLang="en-US" dirty="0" lang="zh-CN" b="1" sz="3200"/>
          </a:p>
        </p:txBody>
      </p:sp>
      <p:sp>
        <p:nvSpPr>
          <p:cNvPr id="19" name="文本框 18">
            <a:extLst>
              <a:ext uri="{FF2B5EF4-FFF2-40B4-BE49-F238E27FC236}">
                <a16:creationId xmlns:a16="http://schemas.microsoft.com/office/drawing/2014/main" xmlns="" id="{8A41D752-392F-4F19-9868-BE735541DD70}"/>
              </a:ext>
            </a:extLst>
          </p:cNvPr>
          <p:cNvSpPr/>
          <p:nvPr/>
        </p:nvSpPr>
        <p:spPr>
          <a:xfrm>
            <a:off x="519659" y="1972214"/>
            <a:ext cx="3184082" cy="626710"/>
          </a:xfrm>
          <a:prstGeom prst="rect">
            <a:avLst/>
          </a:prstGeom>
          <a:noFill/>
        </p:spPr>
        <p:txBody>
          <a:bodyPr wrap="square" rtlCol="0">
            <a:spAutoFit/>
          </a:bodyPr>
          <a:lstStyle/>
          <a:p>
            <a:pPr>
              <a:lnSpc>
                <a:spcPct val="120000"/>
              </a:lnSpc>
            </a:pPr>
            <a:r>
              <a:rPr altLang="en-US" dirty="0" lang="zh-CN" b="1" sz="3200"/>
              <a:t>同时也有</a:t>
            </a:r>
          </a:p>
        </p:txBody>
      </p:sp>
      <p:sp>
        <p:nvSpPr>
          <p:cNvPr id="20" name="文本框 19">
            <a:extLst>
              <a:ext uri="{FF2B5EF4-FFF2-40B4-BE49-F238E27FC236}">
                <a16:creationId xmlns:a16="http://schemas.microsoft.com/office/drawing/2014/main" xmlns="" id="{2655C54A-5EB5-4516-8FC4-8F4FDBEC3DE8}"/>
              </a:ext>
            </a:extLst>
          </p:cNvPr>
          <p:cNvSpPr/>
          <p:nvPr/>
        </p:nvSpPr>
        <p:spPr>
          <a:xfrm>
            <a:off x="641759" y="2809295"/>
            <a:ext cx="2525086" cy="584775"/>
          </a:xfrm>
          <a:prstGeom prst="rect">
            <a:avLst/>
          </a:prstGeom>
          <a:noFill/>
        </p:spPr>
        <p:txBody>
          <a:bodyPr wrap="square" rtlCol="0">
            <a:spAutoFit/>
          </a:bodyPr>
          <a:lstStyle/>
          <a:p>
            <a:pPr/>
            <a:r>
              <a:rPr altLang="zh-CN" dirty="0" lang="en-US" b="1" i="1" sz="3200"/>
              <a:t>A</a:t>
            </a:r>
            <a:r>
              <a:rPr altLang="zh-CN" dirty="0" lang="en-US" b="1" sz="3200"/>
              <a:t>′</a:t>
            </a:r>
            <a:r>
              <a:rPr altLang="zh-CN" dirty="0" lang="en-US" b="1" i="1" sz="3200"/>
              <a:t>C</a:t>
            </a:r>
            <a:r>
              <a:rPr altLang="zh-CN" dirty="0" lang="en-US" b="1" sz="3200"/>
              <a:t>′</a:t>
            </a:r>
            <a:r>
              <a:rPr altLang="en-US" dirty="0" lang="zh-CN" b="1" sz="3200"/>
              <a:t>∥</a:t>
            </a:r>
            <a:r>
              <a:rPr altLang="zh-CN" dirty="0" lang="en-US" b="1" sz="3200"/>
              <a:t>_____</a:t>
            </a:r>
            <a:endParaRPr altLang="en-US" dirty="0" lang="zh-CN" b="1" sz="3200"/>
          </a:p>
        </p:txBody>
      </p:sp>
      <p:sp>
        <p:nvSpPr>
          <p:cNvPr id="21" name="文本框 20">
            <a:extLst>
              <a:ext uri="{FF2B5EF4-FFF2-40B4-BE49-F238E27FC236}">
                <a16:creationId xmlns:a16="http://schemas.microsoft.com/office/drawing/2014/main" xmlns="" id="{29086827-5507-46AF-A75D-567DFAAAF17C}"/>
              </a:ext>
            </a:extLst>
          </p:cNvPr>
          <p:cNvSpPr/>
          <p:nvPr/>
        </p:nvSpPr>
        <p:spPr>
          <a:xfrm>
            <a:off x="3078427" y="2800709"/>
            <a:ext cx="2525086" cy="584775"/>
          </a:xfrm>
          <a:prstGeom prst="rect">
            <a:avLst/>
          </a:prstGeom>
          <a:noFill/>
        </p:spPr>
        <p:txBody>
          <a:bodyPr wrap="square" rtlCol="0">
            <a:spAutoFit/>
          </a:bodyPr>
          <a:lstStyle/>
          <a:p>
            <a:pPr/>
            <a:r>
              <a:rPr altLang="zh-CN" dirty="0" lang="en-US" b="1" i="1" sz="3200"/>
              <a:t>A</a:t>
            </a:r>
            <a:r>
              <a:rPr altLang="zh-CN" dirty="0" lang="en-US" b="1" sz="3200"/>
              <a:t>′</a:t>
            </a:r>
            <a:r>
              <a:rPr altLang="zh-CN" dirty="0" lang="en-US" b="1" i="1" sz="3200"/>
              <a:t>C</a:t>
            </a:r>
            <a:r>
              <a:rPr altLang="zh-CN" dirty="0" lang="en-US" b="1" sz="3200"/>
              <a:t>′=_____</a:t>
            </a:r>
            <a:endParaRPr altLang="en-US" dirty="0" lang="zh-CN" b="1" sz="3200"/>
          </a:p>
        </p:txBody>
      </p:sp>
      <p:sp>
        <p:nvSpPr>
          <p:cNvPr id="22" name="文本框 21">
            <a:extLst>
              <a:ext uri="{FF2B5EF4-FFF2-40B4-BE49-F238E27FC236}">
                <a16:creationId xmlns:a16="http://schemas.microsoft.com/office/drawing/2014/main" xmlns="" id="{4DD8CA31-A525-4E90-BA03-52BC35BF82C5}"/>
              </a:ext>
            </a:extLst>
          </p:cNvPr>
          <p:cNvSpPr/>
          <p:nvPr/>
        </p:nvSpPr>
        <p:spPr>
          <a:xfrm>
            <a:off x="5271074" y="2841576"/>
            <a:ext cx="2525086" cy="584775"/>
          </a:xfrm>
          <a:prstGeom prst="rect">
            <a:avLst/>
          </a:prstGeom>
          <a:noFill/>
        </p:spPr>
        <p:txBody>
          <a:bodyPr wrap="square" rtlCol="0">
            <a:spAutoFit/>
          </a:bodyPr>
          <a:lstStyle/>
          <a:p>
            <a:pPr/>
            <a:r>
              <a:rPr altLang="en-US" dirty="0" lang="zh-CN" b="1" sz="3200"/>
              <a:t>∠</a:t>
            </a:r>
            <a:r>
              <a:rPr altLang="zh-CN" dirty="0" lang="en-US" b="1" i="1" sz="3200"/>
              <a:t>C</a:t>
            </a:r>
            <a:r>
              <a:rPr altLang="zh-CN" dirty="0" lang="en-US" b="1" sz="3200"/>
              <a:t>′=_____</a:t>
            </a:r>
            <a:endParaRPr altLang="en-US" dirty="0" lang="zh-CN" b="1" sz="3200"/>
          </a:p>
        </p:txBody>
      </p:sp>
      <p:sp>
        <p:nvSpPr>
          <p:cNvPr id="24" name="文本框 23">
            <a:extLst>
              <a:ext uri="{FF2B5EF4-FFF2-40B4-BE49-F238E27FC236}">
                <a16:creationId xmlns:a16="http://schemas.microsoft.com/office/drawing/2014/main" xmlns="" id="{12781502-AC3A-4AB8-8665-76DDF211ECE6}"/>
              </a:ext>
            </a:extLst>
          </p:cNvPr>
          <p:cNvSpPr/>
          <p:nvPr/>
        </p:nvSpPr>
        <p:spPr>
          <a:xfrm>
            <a:off x="620770" y="3929394"/>
            <a:ext cx="5324189" cy="584775"/>
          </a:xfrm>
          <a:prstGeom prst="rect">
            <a:avLst/>
          </a:prstGeom>
          <a:noFill/>
        </p:spPr>
        <p:txBody>
          <a:bodyPr wrap="square" rtlCol="0">
            <a:spAutoFit/>
          </a:bodyPr>
          <a:lstStyle/>
          <a:p>
            <a:pPr/>
            <a:r>
              <a:rPr altLang="zh-CN" dirty="0" lang="en-US" b="1" i="1" sz="3200"/>
              <a:t>B</a:t>
            </a:r>
            <a:r>
              <a:rPr altLang="zh-CN" dirty="0" lang="en-US" b="1" sz="3200"/>
              <a:t>′</a:t>
            </a:r>
            <a:r>
              <a:rPr altLang="zh-CN" dirty="0" lang="en-US" b="1" i="1" sz="3200"/>
              <a:t>C</a:t>
            </a:r>
            <a:r>
              <a:rPr altLang="zh-CN" dirty="0" lang="en-US" b="1" sz="3200"/>
              <a:t>′</a:t>
            </a:r>
            <a:r>
              <a:rPr altLang="en-US" dirty="0" lang="zh-CN" b="1" sz="3200"/>
              <a:t>与</a:t>
            </a:r>
            <a:r>
              <a:rPr altLang="zh-CN" dirty="0" lang="en-US" b="1" i="1" sz="3200"/>
              <a:t>BC</a:t>
            </a:r>
            <a:r>
              <a:rPr altLang="zh-CN" dirty="0" lang="en-US" b="1" sz="3200"/>
              <a:t>_______________</a:t>
            </a:r>
            <a:endParaRPr altLang="en-US" dirty="0" lang="zh-CN" b="1" sz="3200"/>
          </a:p>
        </p:txBody>
      </p:sp>
      <p:sp>
        <p:nvSpPr>
          <p:cNvPr id="25" name="文本框 24">
            <a:extLst>
              <a:ext uri="{FF2B5EF4-FFF2-40B4-BE49-F238E27FC236}">
                <a16:creationId xmlns:a16="http://schemas.microsoft.com/office/drawing/2014/main" xmlns="" id="{B6BE34BC-4FC0-41D6-AB34-364B8EDE6E89}"/>
              </a:ext>
            </a:extLst>
          </p:cNvPr>
          <p:cNvSpPr/>
          <p:nvPr/>
        </p:nvSpPr>
        <p:spPr>
          <a:xfrm>
            <a:off x="612333" y="4864431"/>
            <a:ext cx="2525086" cy="584775"/>
          </a:xfrm>
          <a:prstGeom prst="rect">
            <a:avLst/>
          </a:prstGeom>
          <a:noFill/>
        </p:spPr>
        <p:txBody>
          <a:bodyPr wrap="square" rtlCol="0">
            <a:spAutoFit/>
          </a:bodyPr>
          <a:lstStyle/>
          <a:p>
            <a:pPr/>
            <a:r>
              <a:rPr altLang="zh-CN" lang="en-US" b="1" i="1" sz="3200"/>
              <a:t>B</a:t>
            </a:r>
            <a:r>
              <a:rPr altLang="zh-CN" lang="en-US" b="1" sz="3200"/>
              <a:t>′</a:t>
            </a:r>
            <a:r>
              <a:rPr altLang="zh-CN" lang="en-US" b="1" i="1" sz="3200"/>
              <a:t>C</a:t>
            </a:r>
            <a:r>
              <a:rPr altLang="zh-CN" lang="en-US" smtClean="0" b="1" sz="3200"/>
              <a:t>′=_____</a:t>
            </a:r>
            <a:endParaRPr altLang="en-US" dirty="0" lang="zh-CN" b="1" sz="3200"/>
          </a:p>
        </p:txBody>
      </p:sp>
      <p:sp>
        <p:nvSpPr>
          <p:cNvPr id="26" name="文本框 25">
            <a:extLst>
              <a:ext uri="{FF2B5EF4-FFF2-40B4-BE49-F238E27FC236}">
                <a16:creationId xmlns:a16="http://schemas.microsoft.com/office/drawing/2014/main" xmlns="" id="{FB2E0714-E3A7-4FF2-9332-270695C08C81}"/>
              </a:ext>
            </a:extLst>
          </p:cNvPr>
          <p:cNvSpPr/>
          <p:nvPr/>
        </p:nvSpPr>
        <p:spPr>
          <a:xfrm>
            <a:off x="3020349" y="4933352"/>
            <a:ext cx="2525086" cy="584775"/>
          </a:xfrm>
          <a:prstGeom prst="rect">
            <a:avLst/>
          </a:prstGeom>
          <a:noFill/>
        </p:spPr>
        <p:txBody>
          <a:bodyPr wrap="square" rtlCol="0">
            <a:spAutoFit/>
          </a:bodyPr>
          <a:lstStyle/>
          <a:p>
            <a:pPr/>
            <a:r>
              <a:rPr altLang="en-US" dirty="0" lang="zh-CN" b="1" sz="3200"/>
              <a:t>∠</a:t>
            </a:r>
            <a:r>
              <a:rPr altLang="zh-CN" dirty="0" lang="en-US" b="1" i="1" sz="3200"/>
              <a:t>A</a:t>
            </a:r>
            <a:r>
              <a:rPr altLang="zh-CN" dirty="0" lang="en-US" b="1" sz="3200"/>
              <a:t>′=_____</a:t>
            </a:r>
            <a:endParaRPr altLang="en-US" dirty="0" lang="zh-CN" b="1" sz="3200"/>
          </a:p>
        </p:txBody>
      </p:sp>
      <p:sp>
        <p:nvSpPr>
          <p:cNvPr id="27" name="文本框 26">
            <a:extLst>
              <a:ext uri="{FF2B5EF4-FFF2-40B4-BE49-F238E27FC236}">
                <a16:creationId xmlns:a16="http://schemas.microsoft.com/office/drawing/2014/main" xmlns="" id="{9089EDA6-DA10-494E-8D44-57C9895D3979}"/>
              </a:ext>
            </a:extLst>
          </p:cNvPr>
          <p:cNvSpPr/>
          <p:nvPr/>
        </p:nvSpPr>
        <p:spPr>
          <a:xfrm>
            <a:off x="2029507" y="2760245"/>
            <a:ext cx="867924" cy="584775"/>
          </a:xfrm>
          <a:prstGeom prst="rect">
            <a:avLst/>
          </a:prstGeom>
          <a:noFill/>
        </p:spPr>
        <p:txBody>
          <a:bodyPr wrap="square" rtlCol="0">
            <a:spAutoFit/>
          </a:bodyPr>
          <a:lstStyle/>
          <a:p>
            <a:pPr/>
            <a:r>
              <a:rPr altLang="zh-CN" dirty="0" lang="en-US" b="1" i="1" sz="3200">
                <a:solidFill>
                  <a:srgbClr val="FF0000"/>
                </a:solidFill>
              </a:rPr>
              <a:t>AC</a:t>
            </a:r>
            <a:endParaRPr altLang="en-US" dirty="0" lang="zh-CN" b="1" i="1" sz="3200">
              <a:solidFill>
                <a:srgbClr val="FF0000"/>
              </a:solidFill>
            </a:endParaRPr>
          </a:p>
        </p:txBody>
      </p:sp>
      <p:sp>
        <p:nvSpPr>
          <p:cNvPr id="28" name="文本框 27">
            <a:extLst>
              <a:ext uri="{FF2B5EF4-FFF2-40B4-BE49-F238E27FC236}">
                <a16:creationId xmlns:a16="http://schemas.microsoft.com/office/drawing/2014/main" xmlns="" id="{0C9B13AC-548E-4040-81B2-5E2951CB29E2}"/>
              </a:ext>
            </a:extLst>
          </p:cNvPr>
          <p:cNvSpPr/>
          <p:nvPr/>
        </p:nvSpPr>
        <p:spPr>
          <a:xfrm>
            <a:off x="4195349" y="2774259"/>
            <a:ext cx="867924" cy="584775"/>
          </a:xfrm>
          <a:prstGeom prst="rect">
            <a:avLst/>
          </a:prstGeom>
          <a:noFill/>
        </p:spPr>
        <p:txBody>
          <a:bodyPr wrap="square" rtlCol="0">
            <a:spAutoFit/>
          </a:bodyPr>
          <a:lstStyle/>
          <a:p>
            <a:pPr/>
            <a:r>
              <a:rPr altLang="zh-CN" dirty="0" lang="en-US" b="1" i="1" sz="3200">
                <a:solidFill>
                  <a:srgbClr val="FF0000"/>
                </a:solidFill>
              </a:rPr>
              <a:t>AC</a:t>
            </a:r>
            <a:endParaRPr altLang="en-US" dirty="0" lang="zh-CN" b="1" i="1" sz="3200">
              <a:solidFill>
                <a:srgbClr val="FF0000"/>
              </a:solidFill>
            </a:endParaRPr>
          </a:p>
        </p:txBody>
      </p:sp>
      <p:sp>
        <p:nvSpPr>
          <p:cNvPr id="29" name="文本框 28">
            <a:extLst>
              <a:ext uri="{FF2B5EF4-FFF2-40B4-BE49-F238E27FC236}">
                <a16:creationId xmlns:a16="http://schemas.microsoft.com/office/drawing/2014/main" xmlns="" id="{D5CAC8FE-BD51-4695-8DBC-1BA0518C7A7F}"/>
              </a:ext>
            </a:extLst>
          </p:cNvPr>
          <p:cNvSpPr/>
          <p:nvPr/>
        </p:nvSpPr>
        <p:spPr>
          <a:xfrm>
            <a:off x="6400051" y="2811185"/>
            <a:ext cx="867924" cy="584775"/>
          </a:xfrm>
          <a:prstGeom prst="rect">
            <a:avLst/>
          </a:prstGeom>
          <a:noFill/>
        </p:spPr>
        <p:txBody>
          <a:bodyPr wrap="square" rtlCol="0">
            <a:spAutoFit/>
          </a:bodyPr>
          <a:lstStyle/>
          <a:p>
            <a:pPr/>
            <a:r>
              <a:rPr altLang="en-US" dirty="0" lang="zh-CN" b="1" sz="3200">
                <a:solidFill>
                  <a:srgbClr val="FF0000"/>
                </a:solidFill>
              </a:rPr>
              <a:t>∠</a:t>
            </a:r>
            <a:r>
              <a:rPr altLang="zh-CN" dirty="0" lang="en-US" b="1" i="1" sz="3200">
                <a:solidFill>
                  <a:srgbClr val="FF0000"/>
                </a:solidFill>
              </a:rPr>
              <a:t>C</a:t>
            </a:r>
            <a:endParaRPr altLang="en-US" dirty="0" lang="zh-CN" b="1" i="1" sz="3200">
              <a:solidFill>
                <a:srgbClr val="FF0000"/>
              </a:solidFill>
            </a:endParaRPr>
          </a:p>
        </p:txBody>
      </p:sp>
      <p:sp>
        <p:nvSpPr>
          <p:cNvPr id="30" name="文本框 29">
            <a:extLst>
              <a:ext uri="{FF2B5EF4-FFF2-40B4-BE49-F238E27FC236}">
                <a16:creationId xmlns:a16="http://schemas.microsoft.com/office/drawing/2014/main" xmlns="" id="{C64BA022-7EDA-4916-853B-23C1BE5C31CC}"/>
              </a:ext>
            </a:extLst>
          </p:cNvPr>
          <p:cNvSpPr/>
          <p:nvPr/>
        </p:nvSpPr>
        <p:spPr>
          <a:xfrm>
            <a:off x="2462089" y="3929393"/>
            <a:ext cx="3292227" cy="584775"/>
          </a:xfrm>
          <a:prstGeom prst="rect">
            <a:avLst/>
          </a:prstGeom>
          <a:noFill/>
        </p:spPr>
        <p:txBody>
          <a:bodyPr wrap="square" rtlCol="0">
            <a:spAutoFit/>
          </a:bodyPr>
          <a:lstStyle/>
          <a:p>
            <a:pPr/>
            <a:r>
              <a:rPr altLang="en-US" dirty="0" lang="zh-CN" b="1" sz="3200">
                <a:solidFill>
                  <a:srgbClr val="FF0000"/>
                </a:solidFill>
              </a:rPr>
              <a:t>在同一条直线上</a:t>
            </a:r>
          </a:p>
        </p:txBody>
      </p:sp>
      <p:sp>
        <p:nvSpPr>
          <p:cNvPr id="31" name="文本框 30">
            <a:extLst>
              <a:ext uri="{FF2B5EF4-FFF2-40B4-BE49-F238E27FC236}">
                <a16:creationId xmlns:a16="http://schemas.microsoft.com/office/drawing/2014/main" xmlns="" id="{09F8A83E-5FE2-4BE3-BB17-0EF83D1DE3BC}"/>
              </a:ext>
            </a:extLst>
          </p:cNvPr>
          <p:cNvSpPr/>
          <p:nvPr/>
        </p:nvSpPr>
        <p:spPr>
          <a:xfrm>
            <a:off x="1849582" y="4864431"/>
            <a:ext cx="867924" cy="584775"/>
          </a:xfrm>
          <a:prstGeom prst="rect">
            <a:avLst/>
          </a:prstGeom>
          <a:noFill/>
        </p:spPr>
        <p:txBody>
          <a:bodyPr wrap="square" rtlCol="0">
            <a:spAutoFit/>
          </a:bodyPr>
          <a:lstStyle/>
          <a:p>
            <a:pPr/>
            <a:r>
              <a:rPr altLang="zh-CN" dirty="0" lang="en-US" b="1" i="1" sz="3200">
                <a:solidFill>
                  <a:srgbClr val="FF0000"/>
                </a:solidFill>
              </a:rPr>
              <a:t>BC</a:t>
            </a:r>
            <a:endParaRPr altLang="en-US" dirty="0" lang="zh-CN" b="1" i="1" sz="3200">
              <a:solidFill>
                <a:srgbClr val="FF0000"/>
              </a:solidFill>
            </a:endParaRPr>
          </a:p>
        </p:txBody>
      </p:sp>
      <p:sp>
        <p:nvSpPr>
          <p:cNvPr id="32" name="文本框 31">
            <a:extLst>
              <a:ext uri="{FF2B5EF4-FFF2-40B4-BE49-F238E27FC236}">
                <a16:creationId xmlns:a16="http://schemas.microsoft.com/office/drawing/2014/main" xmlns="" id="{AE6D87F1-1D00-42C4-BDBD-EC95A8E563A7}"/>
              </a:ext>
            </a:extLst>
          </p:cNvPr>
          <p:cNvSpPr/>
          <p:nvPr/>
        </p:nvSpPr>
        <p:spPr>
          <a:xfrm>
            <a:off x="4198766" y="4933351"/>
            <a:ext cx="867924" cy="584775"/>
          </a:xfrm>
          <a:prstGeom prst="rect">
            <a:avLst/>
          </a:prstGeom>
          <a:noFill/>
        </p:spPr>
        <p:txBody>
          <a:bodyPr wrap="square" rtlCol="0">
            <a:spAutoFit/>
          </a:bodyPr>
          <a:lstStyle/>
          <a:p>
            <a:pPr/>
            <a:r>
              <a:rPr altLang="en-US" dirty="0" lang="zh-CN" b="1" sz="3200">
                <a:solidFill>
                  <a:srgbClr val="FF0000"/>
                </a:solidFill>
              </a:rPr>
              <a:t>∠</a:t>
            </a:r>
            <a:r>
              <a:rPr altLang="zh-CN" dirty="0" lang="en-US" b="1" i="1" sz="3200">
                <a:solidFill>
                  <a:srgbClr val="FF0000"/>
                </a:solidFill>
              </a:rPr>
              <a:t>A</a:t>
            </a:r>
            <a:endParaRPr altLang="en-US" dirty="0" lang="zh-CN" b="1" i="1" sz="3200">
              <a:solidFill>
                <a:srgbClr val="FF0000"/>
              </a:solidFill>
            </a:endParaRPr>
          </a:p>
        </p:txBody>
      </p:sp>
      <p:cxnSp>
        <p:nvCxnSpPr>
          <p:cNvPr id="33" name="直接连接符 32"/>
          <p:cNvCxnSpPr/>
          <p:nvPr/>
        </p:nvCxnSpPr>
        <p:spPr>
          <a:xfrm>
            <a:off x="8374729" y="4018132"/>
            <a:ext cx="2787876" cy="1138687"/>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34" name="直接连接符 33"/>
          <p:cNvCxnSpPr/>
          <p:nvPr/>
        </p:nvCxnSpPr>
        <p:spPr>
          <a:xfrm>
            <a:off x="7814020" y="1445305"/>
            <a:ext cx="2787876" cy="1138687"/>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sp>
        <p:nvSpPr>
          <p:cNvPr id="37" name="文本框 36">
            <a:extLst>
              <a:ext uri="{FF2B5EF4-FFF2-40B4-BE49-F238E27FC236}">
                <a16:creationId xmlns:a16="http://schemas.microsoft.com/office/drawing/2014/main" xmlns="" id="{9089EDA6-DA10-494E-8D44-57C9895D3979}"/>
              </a:ext>
            </a:extLst>
          </p:cNvPr>
          <p:cNvSpPr/>
          <p:nvPr/>
        </p:nvSpPr>
        <p:spPr>
          <a:xfrm>
            <a:off x="1472759" y="1202441"/>
            <a:ext cx="585079" cy="584775"/>
          </a:xfrm>
          <a:prstGeom prst="rect">
            <a:avLst/>
          </a:prstGeom>
          <a:noFill/>
        </p:spPr>
        <p:txBody>
          <a:bodyPr wrap="square" rtlCol="0">
            <a:spAutoFit/>
          </a:bodyPr>
          <a:lstStyle/>
          <a:p>
            <a:pPr/>
            <a:r>
              <a:rPr altLang="en-US" lang="zh-CN" smtClean="0" b="1" sz="3200"/>
              <a:t>∥</a:t>
            </a:r>
            <a:endParaRPr altLang="en-US" dirty="0" lang="zh-CN" b="1" i="1" sz="3200">
              <a:solidFill>
                <a:srgbClr val="FF0000"/>
              </a:solidFill>
            </a:endParaRPr>
          </a:p>
        </p:txBody>
      </p:sp>
      <p:sp>
        <p:nvSpPr>
          <p:cNvPr id="38" name="文本框 37">
            <a:extLst>
              <a:ext uri="{FF2B5EF4-FFF2-40B4-BE49-F238E27FC236}">
                <a16:creationId xmlns:a16="http://schemas.microsoft.com/office/drawing/2014/main" xmlns="" id="{9089EDA6-DA10-494E-8D44-57C9895D3979}"/>
              </a:ext>
            </a:extLst>
          </p:cNvPr>
          <p:cNvSpPr/>
          <p:nvPr/>
        </p:nvSpPr>
        <p:spPr>
          <a:xfrm>
            <a:off x="3623469" y="1243213"/>
            <a:ext cx="433962" cy="584775"/>
          </a:xfrm>
          <a:prstGeom prst="rect">
            <a:avLst/>
          </a:prstGeom>
          <a:noFill/>
        </p:spPr>
        <p:txBody>
          <a:bodyPr wrap="square" rtlCol="0">
            <a:spAutoFit/>
          </a:bodyPr>
          <a:lstStyle/>
          <a:p>
            <a:pPr/>
            <a:r>
              <a:rPr altLang="zh-CN" lang="en-US" b="1" sz="3200"/>
              <a:t>=</a:t>
            </a:r>
            <a:endParaRPr altLang="en-US" dirty="0" lang="zh-CN" b="1" i="1" sz="3200">
              <a:solidFill>
                <a:srgbClr val="FF0000"/>
              </a:solidFill>
            </a:endParaRPr>
          </a:p>
        </p:txBody>
      </p:sp>
      <p:sp>
        <p:nvSpPr>
          <p:cNvPr id="39" name="文本框 38">
            <a:extLst>
              <a:ext uri="{FF2B5EF4-FFF2-40B4-BE49-F238E27FC236}">
                <a16:creationId xmlns:a16="http://schemas.microsoft.com/office/drawing/2014/main" xmlns="" id="{9089EDA6-DA10-494E-8D44-57C9895D3979}"/>
              </a:ext>
            </a:extLst>
          </p:cNvPr>
          <p:cNvSpPr/>
          <p:nvPr/>
        </p:nvSpPr>
        <p:spPr>
          <a:xfrm>
            <a:off x="5618209" y="1226969"/>
            <a:ext cx="410635" cy="584775"/>
          </a:xfrm>
          <a:prstGeom prst="rect">
            <a:avLst/>
          </a:prstGeom>
          <a:noFill/>
        </p:spPr>
        <p:txBody>
          <a:bodyPr wrap="square" rtlCol="0">
            <a:spAutoFit/>
          </a:bodyPr>
          <a:lstStyle/>
          <a:p>
            <a:pPr/>
            <a:r>
              <a:rPr altLang="zh-CN" lang="en-US" b="1" sz="3200"/>
              <a:t>=</a:t>
            </a:r>
            <a:endParaRPr altLang="en-US" dirty="0" lang="zh-CN" b="1" i="1" sz="3200">
              <a:solidFill>
                <a:srgbClr val="FF0000"/>
              </a:solidFill>
            </a:endParaRPr>
          </a:p>
        </p:txBody>
      </p:sp>
    </p:spTree>
    <p:extLst>
      <p:ext uri="{BB962C8B-B14F-4D97-AF65-F5344CB8AC3E}">
        <p14:creationId xmlns:p14="http://schemas.microsoft.com/office/powerpoint/2010/main" val="53881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down)">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down)">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down)">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down)">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down)">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wipe(down)">
                                      <p:cBhvr>
                                        <p:cTn id="4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7" grpId="0"/>
      <p:bldP spid="38"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D2F850D2-1525-47CD-BA6F-9FC247841643}"/>
              </a:ext>
            </a:extLst>
          </p:cNvPr>
          <p:cNvPicPr/>
          <p:nvPr/>
        </p:nvPicPr>
        <p:blipFill>
          <a:blip r:embed="rId2" cstate="print">
            <a:alphaModFix amt="85000"/>
            <a:extLst>
              <a:ext uri="{28A0092B-C50C-407E-A947-70E740481C1C}">
                <a14:useLocalDpi xmlns:a14="http://schemas.microsoft.com/office/drawing/2010/main" val="0"/>
              </a:ext>
            </a:extLst>
          </a:blip>
          <a:stretch>
            <a:fillRect/>
          </a:stretch>
        </p:blipFill>
        <p:spPr>
          <a:xfrm rot="15454573" flipV="1">
            <a:off x="7888569" y="711215"/>
            <a:ext cx="2638778" cy="2644055"/>
          </a:xfrm>
          <a:prstGeom prst="rect">
            <a:avLst/>
          </a:prstGeom>
        </p:spPr>
      </p:pic>
      <p:pic>
        <p:nvPicPr>
          <p:cNvPr id="4" name="图片 3">
            <a:extLst>
              <a:ext uri="{FF2B5EF4-FFF2-40B4-BE49-F238E27FC236}">
                <a16:creationId xmlns:a16="http://schemas.microsoft.com/office/drawing/2014/main" xmlns="" id="{87557871-38F8-4D57-B269-049831E2614A}"/>
              </a:ext>
            </a:extLst>
          </p:cNvPr>
          <p:cNvPicPr/>
          <p:nvPr/>
        </p:nvPicPr>
        <p:blipFill rotWithShape="1">
          <a:blip r:embed="rId3">
            <a:extLst>
              <a:ext uri="{28A0092B-C50C-407E-A947-70E740481C1C}">
                <a14:useLocalDpi xmlns:a14="http://schemas.microsoft.com/office/drawing/2010/main" val="0"/>
              </a:ext>
            </a:extLst>
          </a:blip>
          <a:srcRect b="79816"/>
          <a:stretch/>
        </p:blipFill>
        <p:spPr>
          <a:xfrm rot="4635439">
            <a:off x="5533013" y="3435556"/>
            <a:ext cx="5067947" cy="698315"/>
          </a:xfrm>
          <a:prstGeom prst="rect">
            <a:avLst/>
          </a:prstGeom>
        </p:spPr>
      </p:pic>
      <p:sp>
        <p:nvSpPr>
          <p:cNvPr id="5" name="文本框 4">
            <a:extLst>
              <a:ext uri="{FF2B5EF4-FFF2-40B4-BE49-F238E27FC236}">
                <a16:creationId xmlns:a16="http://schemas.microsoft.com/office/drawing/2014/main" xmlns="" id="{3B30EA7B-26AD-4280-9B60-A3A128662C2C}"/>
              </a:ext>
            </a:extLst>
          </p:cNvPr>
          <p:cNvSpPr/>
          <p:nvPr/>
        </p:nvSpPr>
        <p:spPr>
          <a:xfrm>
            <a:off x="10674473" y="2327063"/>
            <a:ext cx="464610" cy="584775"/>
          </a:xfrm>
          <a:prstGeom prst="rect">
            <a:avLst/>
          </a:prstGeom>
          <a:noFill/>
        </p:spPr>
        <p:txBody>
          <a:bodyPr wrap="square" rtlCol="0">
            <a:spAutoFit/>
          </a:bodyPr>
          <a:lstStyle/>
          <a:p>
            <a:pPr/>
            <a:r>
              <a:rPr altLang="zh-CN" dirty="0" lang="en-US" b="1" i="1" sz="3200"/>
              <a:t>A</a:t>
            </a:r>
            <a:endParaRPr altLang="en-US" dirty="0" lang="zh-CN" b="1" i="1" sz="3200"/>
          </a:p>
        </p:txBody>
      </p:sp>
      <p:sp>
        <p:nvSpPr>
          <p:cNvPr id="6" name="文本框 5">
            <a:extLst>
              <a:ext uri="{FF2B5EF4-FFF2-40B4-BE49-F238E27FC236}">
                <a16:creationId xmlns:a16="http://schemas.microsoft.com/office/drawing/2014/main" xmlns="" id="{A1BF768A-4578-4FCF-A6B3-51FCDF7A2DFA}"/>
              </a:ext>
            </a:extLst>
          </p:cNvPr>
          <p:cNvSpPr/>
          <p:nvPr/>
        </p:nvSpPr>
        <p:spPr>
          <a:xfrm>
            <a:off x="7129462" y="769944"/>
            <a:ext cx="464610" cy="584775"/>
          </a:xfrm>
          <a:prstGeom prst="rect">
            <a:avLst/>
          </a:prstGeom>
          <a:noFill/>
        </p:spPr>
        <p:txBody>
          <a:bodyPr wrap="square" rtlCol="0">
            <a:spAutoFit/>
          </a:bodyPr>
          <a:lstStyle/>
          <a:p>
            <a:pPr/>
            <a:r>
              <a:rPr altLang="zh-CN" dirty="0" lang="en-US" b="1" i="1" sz="3200"/>
              <a:t>P</a:t>
            </a:r>
            <a:endParaRPr altLang="en-US" dirty="0" lang="zh-CN" b="1" i="1" sz="3200"/>
          </a:p>
        </p:txBody>
      </p:sp>
      <p:sp>
        <p:nvSpPr>
          <p:cNvPr id="7" name="文本框 6">
            <a:extLst>
              <a:ext uri="{FF2B5EF4-FFF2-40B4-BE49-F238E27FC236}">
                <a16:creationId xmlns:a16="http://schemas.microsoft.com/office/drawing/2014/main" xmlns="" id="{C2B14D23-0DC6-403E-ACEF-C3E7524F18A4}"/>
              </a:ext>
            </a:extLst>
          </p:cNvPr>
          <p:cNvSpPr/>
          <p:nvPr/>
        </p:nvSpPr>
        <p:spPr>
          <a:xfrm>
            <a:off x="8296836" y="6078956"/>
            <a:ext cx="464610" cy="584775"/>
          </a:xfrm>
          <a:prstGeom prst="rect">
            <a:avLst/>
          </a:prstGeom>
          <a:noFill/>
        </p:spPr>
        <p:txBody>
          <a:bodyPr wrap="square" rtlCol="0">
            <a:spAutoFit/>
          </a:bodyPr>
          <a:lstStyle/>
          <a:p>
            <a:pPr/>
            <a:r>
              <a:rPr altLang="zh-CN" dirty="0" lang="en-US" b="1" i="1" sz="3200"/>
              <a:t>Q</a:t>
            </a:r>
            <a:endParaRPr altLang="en-US" dirty="0" lang="zh-CN" b="1" i="1" sz="3200"/>
          </a:p>
        </p:txBody>
      </p:sp>
      <p:sp>
        <p:nvSpPr>
          <p:cNvPr id="8" name="文本框 7">
            <a:extLst>
              <a:ext uri="{FF2B5EF4-FFF2-40B4-BE49-F238E27FC236}">
                <a16:creationId xmlns:a16="http://schemas.microsoft.com/office/drawing/2014/main" xmlns="" id="{32E066A2-F0BC-423C-AA65-9F4433A0BA85}"/>
              </a:ext>
            </a:extLst>
          </p:cNvPr>
          <p:cNvSpPr/>
          <p:nvPr/>
        </p:nvSpPr>
        <p:spPr>
          <a:xfrm>
            <a:off x="7805362" y="943747"/>
            <a:ext cx="464610" cy="584775"/>
          </a:xfrm>
          <a:prstGeom prst="rect">
            <a:avLst/>
          </a:prstGeom>
          <a:noFill/>
        </p:spPr>
        <p:txBody>
          <a:bodyPr wrap="square" rtlCol="0">
            <a:spAutoFit/>
          </a:bodyPr>
          <a:lstStyle/>
          <a:p>
            <a:pPr/>
            <a:r>
              <a:rPr altLang="zh-CN" dirty="0" lang="en-US" b="1" i="1" sz="3200"/>
              <a:t>B</a:t>
            </a:r>
            <a:endParaRPr altLang="en-US" dirty="0" lang="zh-CN" b="1" i="1" sz="3200"/>
          </a:p>
        </p:txBody>
      </p:sp>
      <p:sp>
        <p:nvSpPr>
          <p:cNvPr id="9" name="文本框 8">
            <a:extLst>
              <a:ext uri="{FF2B5EF4-FFF2-40B4-BE49-F238E27FC236}">
                <a16:creationId xmlns:a16="http://schemas.microsoft.com/office/drawing/2014/main" xmlns="" id="{D97C9975-5FC6-4209-BA60-356E09D824CA}"/>
              </a:ext>
            </a:extLst>
          </p:cNvPr>
          <p:cNvSpPr/>
          <p:nvPr/>
        </p:nvSpPr>
        <p:spPr>
          <a:xfrm>
            <a:off x="7716244" y="2894215"/>
            <a:ext cx="464610" cy="584775"/>
          </a:xfrm>
          <a:prstGeom prst="rect">
            <a:avLst/>
          </a:prstGeom>
          <a:noFill/>
        </p:spPr>
        <p:txBody>
          <a:bodyPr wrap="square" rtlCol="0">
            <a:spAutoFit/>
          </a:bodyPr>
          <a:lstStyle/>
          <a:p>
            <a:pPr/>
            <a:r>
              <a:rPr altLang="zh-CN" dirty="0" lang="en-US" b="1" i="1" sz="3200"/>
              <a:t>C</a:t>
            </a:r>
            <a:endParaRPr altLang="en-US" dirty="0" lang="zh-CN" b="1" i="1" sz="3200"/>
          </a:p>
        </p:txBody>
      </p:sp>
      <p:sp>
        <p:nvSpPr>
          <p:cNvPr id="10" name="文本框 9">
            <a:extLst>
              <a:ext uri="{FF2B5EF4-FFF2-40B4-BE49-F238E27FC236}">
                <a16:creationId xmlns:a16="http://schemas.microsoft.com/office/drawing/2014/main" xmlns="" id="{BC9E7BF4-F17C-47F6-97D2-536443B127AD}"/>
              </a:ext>
            </a:extLst>
          </p:cNvPr>
          <p:cNvSpPr/>
          <p:nvPr/>
        </p:nvSpPr>
        <p:spPr>
          <a:xfrm>
            <a:off x="11314721" y="4763615"/>
            <a:ext cx="581462" cy="584775"/>
          </a:xfrm>
          <a:prstGeom prst="rect">
            <a:avLst/>
          </a:prstGeom>
          <a:noFill/>
        </p:spPr>
        <p:txBody>
          <a:bodyPr wrap="square" rtlCol="0">
            <a:spAutoFit/>
          </a:bodyPr>
          <a:lstStyle/>
          <a:p>
            <a:pPr/>
            <a:r>
              <a:rPr altLang="zh-CN" dirty="0" lang="en-US" b="1" i="1" sz="3200"/>
              <a:t>A′</a:t>
            </a:r>
            <a:endParaRPr altLang="en-US" dirty="0" lang="zh-CN" b="1" i="1" sz="3200"/>
          </a:p>
        </p:txBody>
      </p:sp>
      <p:pic>
        <p:nvPicPr>
          <p:cNvPr id="12" name="图片 11">
            <a:extLst>
              <a:ext uri="{FF2B5EF4-FFF2-40B4-BE49-F238E27FC236}">
                <a16:creationId xmlns:a16="http://schemas.microsoft.com/office/drawing/2014/main" xmlns="" id="{7FDAC8F3-6E3E-4097-B6A1-5EB411C112A3}"/>
              </a:ext>
            </a:extLst>
          </p:cNvPr>
          <p:cNvPicPr/>
          <p:nvPr/>
        </p:nvPicPr>
        <p:blipFill>
          <a:blip r:embed="rId2" cstate="print">
            <a:alphaModFix amt="85000"/>
            <a:extLst>
              <a:ext uri="{28A0092B-C50C-407E-A947-70E740481C1C}">
                <a14:useLocalDpi xmlns:a14="http://schemas.microsoft.com/office/drawing/2010/main" val="0"/>
              </a:ext>
            </a:extLst>
          </a:blip>
          <a:stretch>
            <a:fillRect/>
          </a:stretch>
        </p:blipFill>
        <p:spPr>
          <a:xfrm rot="15454573" flipV="1">
            <a:off x="8463023" y="3246157"/>
            <a:ext cx="2638778" cy="2644055"/>
          </a:xfrm>
          <a:prstGeom prst="rect">
            <a:avLst/>
          </a:prstGeom>
        </p:spPr>
      </p:pic>
      <p:sp>
        <p:nvSpPr>
          <p:cNvPr id="13" name="文本框 12">
            <a:extLst>
              <a:ext uri="{FF2B5EF4-FFF2-40B4-BE49-F238E27FC236}">
                <a16:creationId xmlns:a16="http://schemas.microsoft.com/office/drawing/2014/main" xmlns="" id="{1E7D2B8E-B3D0-4121-AA9F-8AF4765920E8}"/>
              </a:ext>
            </a:extLst>
          </p:cNvPr>
          <p:cNvSpPr/>
          <p:nvPr/>
        </p:nvSpPr>
        <p:spPr>
          <a:xfrm>
            <a:off x="8770739" y="5599699"/>
            <a:ext cx="581462" cy="584775"/>
          </a:xfrm>
          <a:prstGeom prst="rect">
            <a:avLst/>
          </a:prstGeom>
          <a:noFill/>
        </p:spPr>
        <p:txBody>
          <a:bodyPr wrap="square" rtlCol="0">
            <a:spAutoFit/>
          </a:bodyPr>
          <a:lstStyle/>
          <a:p>
            <a:pPr/>
            <a:r>
              <a:rPr altLang="zh-CN" dirty="0" lang="en-US" b="1" i="1" sz="3200"/>
              <a:t>C′</a:t>
            </a:r>
            <a:endParaRPr altLang="en-US" dirty="0" lang="zh-CN" b="1" i="1" sz="3200"/>
          </a:p>
        </p:txBody>
      </p:sp>
      <p:sp>
        <p:nvSpPr>
          <p:cNvPr id="14" name="文本框 13">
            <a:extLst>
              <a:ext uri="{FF2B5EF4-FFF2-40B4-BE49-F238E27FC236}">
                <a16:creationId xmlns:a16="http://schemas.microsoft.com/office/drawing/2014/main" xmlns="" id="{7C114D2C-0D89-44A5-B7BA-B4253F4B74B7}"/>
              </a:ext>
            </a:extLst>
          </p:cNvPr>
          <p:cNvSpPr/>
          <p:nvPr/>
        </p:nvSpPr>
        <p:spPr>
          <a:xfrm>
            <a:off x="8393399" y="3478990"/>
            <a:ext cx="581462" cy="584775"/>
          </a:xfrm>
          <a:prstGeom prst="rect">
            <a:avLst/>
          </a:prstGeom>
          <a:noFill/>
        </p:spPr>
        <p:txBody>
          <a:bodyPr wrap="square" rtlCol="0">
            <a:spAutoFit/>
          </a:bodyPr>
          <a:lstStyle/>
          <a:p>
            <a:pPr/>
            <a:r>
              <a:rPr altLang="zh-CN" dirty="0" lang="en-US" b="1" i="1" sz="3200"/>
              <a:t>B′</a:t>
            </a:r>
            <a:endParaRPr altLang="en-US" dirty="0" lang="zh-CN" b="1" i="1" sz="3200"/>
          </a:p>
        </p:txBody>
      </p:sp>
      <p:sp>
        <p:nvSpPr>
          <p:cNvPr id="15" name="文本框 14">
            <a:extLst>
              <a:ext uri="{FF2B5EF4-FFF2-40B4-BE49-F238E27FC236}">
                <a16:creationId xmlns:a16="http://schemas.microsoft.com/office/drawing/2014/main" xmlns="" id="{53BA45A0-AE4A-411E-99DB-B2A7EBF77793}"/>
              </a:ext>
            </a:extLst>
          </p:cNvPr>
          <p:cNvSpPr/>
          <p:nvPr/>
        </p:nvSpPr>
        <p:spPr>
          <a:xfrm>
            <a:off x="643324" y="1222780"/>
            <a:ext cx="2283646" cy="584775"/>
          </a:xfrm>
          <a:prstGeom prst="rect">
            <a:avLst/>
          </a:prstGeom>
          <a:noFill/>
        </p:spPr>
        <p:txBody>
          <a:bodyPr wrap="square" rtlCol="0">
            <a:spAutoFit/>
          </a:bodyPr>
          <a:lstStyle/>
          <a:p>
            <a:pPr/>
            <a:r>
              <a:rPr altLang="zh-CN" lang="en-US" smtClean="0" b="1" i="1" sz="3200">
                <a:solidFill>
                  <a:srgbClr val="FF0000"/>
                </a:solidFill>
              </a:rPr>
              <a:t>A</a:t>
            </a:r>
            <a:r>
              <a:rPr altLang="zh-CN" lang="en-US" smtClean="0" b="1" sz="3200">
                <a:solidFill>
                  <a:srgbClr val="FF0000"/>
                </a:solidFill>
              </a:rPr>
              <a:t>′</a:t>
            </a:r>
            <a:r>
              <a:rPr altLang="zh-CN" lang="en-US" smtClean="0" b="1" i="1" sz="3200">
                <a:solidFill>
                  <a:srgbClr val="FF0000"/>
                </a:solidFill>
              </a:rPr>
              <a:t>B</a:t>
            </a:r>
            <a:r>
              <a:rPr altLang="zh-CN" lang="en-US" smtClean="0" b="1" sz="3200">
                <a:solidFill>
                  <a:srgbClr val="FF0000"/>
                </a:solidFill>
              </a:rPr>
              <a:t>′</a:t>
            </a:r>
            <a:r>
              <a:rPr altLang="zh-CN" lang="en-US" smtClean="0" b="1" sz="3200"/>
              <a:t>__</a:t>
            </a:r>
            <a:r>
              <a:rPr altLang="zh-CN" lang="en-US" smtClean="0" b="1" i="1" sz="3200">
                <a:solidFill>
                  <a:srgbClr val="FF0000"/>
                </a:solidFill>
              </a:rPr>
              <a:t>AB </a:t>
            </a:r>
            <a:endParaRPr altLang="en-US" dirty="0" lang="zh-CN" b="1" i="1" sz="3200">
              <a:solidFill>
                <a:srgbClr val="FF0000"/>
              </a:solidFill>
            </a:endParaRPr>
          </a:p>
        </p:txBody>
      </p:sp>
      <p:sp>
        <p:nvSpPr>
          <p:cNvPr id="16" name="文本框 15">
            <a:extLst>
              <a:ext uri="{FF2B5EF4-FFF2-40B4-BE49-F238E27FC236}">
                <a16:creationId xmlns:a16="http://schemas.microsoft.com/office/drawing/2014/main" xmlns="" id="{4506C6C3-55BE-4696-8B09-42EE67EB7FED}"/>
              </a:ext>
            </a:extLst>
          </p:cNvPr>
          <p:cNvSpPr/>
          <p:nvPr/>
        </p:nvSpPr>
        <p:spPr>
          <a:xfrm>
            <a:off x="2782517" y="1222780"/>
            <a:ext cx="2139193" cy="584775"/>
          </a:xfrm>
          <a:prstGeom prst="rect">
            <a:avLst/>
          </a:prstGeom>
          <a:noFill/>
        </p:spPr>
        <p:txBody>
          <a:bodyPr wrap="square" rtlCol="0">
            <a:spAutoFit/>
          </a:bodyPr>
          <a:lstStyle/>
          <a:p>
            <a:pPr/>
            <a:r>
              <a:rPr altLang="zh-CN" lang="en-US" b="1" i="1" sz="3200">
                <a:solidFill>
                  <a:srgbClr val="FF0000"/>
                </a:solidFill>
              </a:rPr>
              <a:t>A</a:t>
            </a:r>
            <a:r>
              <a:rPr altLang="zh-CN" lang="en-US" b="1" sz="3200">
                <a:solidFill>
                  <a:srgbClr val="FF0000"/>
                </a:solidFill>
              </a:rPr>
              <a:t>′</a:t>
            </a:r>
            <a:r>
              <a:rPr altLang="zh-CN" lang="en-US" b="1" i="1" sz="3200">
                <a:solidFill>
                  <a:srgbClr val="FF0000"/>
                </a:solidFill>
              </a:rPr>
              <a:t>B</a:t>
            </a:r>
            <a:r>
              <a:rPr altLang="zh-CN" lang="en-US" smtClean="0" b="1" sz="3200">
                <a:solidFill>
                  <a:srgbClr val="FF0000"/>
                </a:solidFill>
              </a:rPr>
              <a:t>′</a:t>
            </a:r>
            <a:r>
              <a:rPr altLang="zh-CN" lang="en-US" smtClean="0" b="1" sz="3200"/>
              <a:t>__</a:t>
            </a:r>
            <a:r>
              <a:rPr altLang="zh-CN" lang="en-US" smtClean="0" b="1" i="1" sz="3200">
                <a:solidFill>
                  <a:srgbClr val="FF0000"/>
                </a:solidFill>
              </a:rPr>
              <a:t>AB</a:t>
            </a:r>
            <a:endParaRPr altLang="en-US" dirty="0" lang="zh-CN" b="1" i="1" sz="3200">
              <a:solidFill>
                <a:srgbClr val="FF0000"/>
              </a:solidFill>
            </a:endParaRPr>
          </a:p>
        </p:txBody>
      </p:sp>
      <p:sp>
        <p:nvSpPr>
          <p:cNvPr id="17" name="文本框 16">
            <a:extLst>
              <a:ext uri="{FF2B5EF4-FFF2-40B4-BE49-F238E27FC236}">
                <a16:creationId xmlns:a16="http://schemas.microsoft.com/office/drawing/2014/main" xmlns="" id="{8933212B-5E10-454F-9F9A-AE9BC0014EC1}"/>
              </a:ext>
            </a:extLst>
          </p:cNvPr>
          <p:cNvSpPr/>
          <p:nvPr/>
        </p:nvSpPr>
        <p:spPr>
          <a:xfrm>
            <a:off x="4753930" y="1222780"/>
            <a:ext cx="2139193" cy="584775"/>
          </a:xfrm>
          <a:prstGeom prst="rect">
            <a:avLst/>
          </a:prstGeom>
          <a:noFill/>
        </p:spPr>
        <p:txBody>
          <a:bodyPr wrap="square" rtlCol="0">
            <a:spAutoFit/>
          </a:bodyPr>
          <a:lstStyle/>
          <a:p>
            <a:pPr/>
            <a:r>
              <a:rPr altLang="en-US" dirty="0" lang="zh-CN" b="1" sz="3200">
                <a:solidFill>
                  <a:srgbClr val="FF0000"/>
                </a:solidFill>
              </a:rPr>
              <a:t>∠</a:t>
            </a:r>
            <a:r>
              <a:rPr altLang="zh-CN" lang="en-US" b="1" i="1" sz="3200">
                <a:solidFill>
                  <a:srgbClr val="FF0000"/>
                </a:solidFill>
              </a:rPr>
              <a:t>B</a:t>
            </a:r>
            <a:r>
              <a:rPr altLang="zh-CN" lang="en-US" smtClean="0" b="1" sz="3200">
                <a:solidFill>
                  <a:srgbClr val="FF0000"/>
                </a:solidFill>
              </a:rPr>
              <a:t>′</a:t>
            </a:r>
            <a:r>
              <a:rPr altLang="zh-CN" lang="en-US" smtClean="0" b="1" sz="3200"/>
              <a:t>__</a:t>
            </a:r>
            <a:r>
              <a:rPr altLang="en-US" lang="zh-CN" smtClean="0" b="1" sz="3200">
                <a:solidFill>
                  <a:srgbClr val="FF0000"/>
                </a:solidFill>
              </a:rPr>
              <a:t>∠</a:t>
            </a:r>
            <a:r>
              <a:rPr altLang="zh-CN" dirty="0" lang="en-US" b="1" i="1" sz="3200">
                <a:solidFill>
                  <a:srgbClr val="FF0000"/>
                </a:solidFill>
              </a:rPr>
              <a:t>B</a:t>
            </a:r>
            <a:endParaRPr altLang="en-US" dirty="0" lang="zh-CN" b="1" i="1" sz="3200">
              <a:solidFill>
                <a:srgbClr val="FF0000"/>
              </a:solidFill>
            </a:endParaRPr>
          </a:p>
        </p:txBody>
      </p:sp>
      <p:sp>
        <p:nvSpPr>
          <p:cNvPr id="19" name="文本框 18">
            <a:extLst>
              <a:ext uri="{FF2B5EF4-FFF2-40B4-BE49-F238E27FC236}">
                <a16:creationId xmlns:a16="http://schemas.microsoft.com/office/drawing/2014/main" xmlns="" id="{8A41D752-392F-4F19-9868-BE735541DD70}"/>
              </a:ext>
            </a:extLst>
          </p:cNvPr>
          <p:cNvSpPr/>
          <p:nvPr/>
        </p:nvSpPr>
        <p:spPr>
          <a:xfrm>
            <a:off x="519659" y="1972214"/>
            <a:ext cx="3184082" cy="626710"/>
          </a:xfrm>
          <a:prstGeom prst="rect">
            <a:avLst/>
          </a:prstGeom>
          <a:noFill/>
        </p:spPr>
        <p:txBody>
          <a:bodyPr wrap="square" rtlCol="0">
            <a:spAutoFit/>
          </a:bodyPr>
          <a:lstStyle/>
          <a:p>
            <a:pPr>
              <a:lnSpc>
                <a:spcPct val="120000"/>
              </a:lnSpc>
            </a:pPr>
            <a:r>
              <a:rPr altLang="en-US" dirty="0" lang="zh-CN" b="1" sz="3200"/>
              <a:t>同时也有</a:t>
            </a:r>
          </a:p>
        </p:txBody>
      </p:sp>
      <p:sp>
        <p:nvSpPr>
          <p:cNvPr id="20" name="文本框 19">
            <a:extLst>
              <a:ext uri="{FF2B5EF4-FFF2-40B4-BE49-F238E27FC236}">
                <a16:creationId xmlns:a16="http://schemas.microsoft.com/office/drawing/2014/main" xmlns="" id="{2655C54A-5EB5-4516-8FC4-8F4FDBEC3DE8}"/>
              </a:ext>
            </a:extLst>
          </p:cNvPr>
          <p:cNvSpPr/>
          <p:nvPr/>
        </p:nvSpPr>
        <p:spPr>
          <a:xfrm>
            <a:off x="641759" y="2809295"/>
            <a:ext cx="2525086" cy="584775"/>
          </a:xfrm>
          <a:prstGeom prst="rect">
            <a:avLst/>
          </a:prstGeom>
          <a:noFill/>
        </p:spPr>
        <p:txBody>
          <a:bodyPr wrap="square" rtlCol="0">
            <a:spAutoFit/>
          </a:bodyPr>
          <a:lstStyle/>
          <a:p>
            <a:pPr/>
            <a:r>
              <a:rPr altLang="zh-CN" dirty="0" lang="en-US" b="1" i="1" sz="3200"/>
              <a:t>A</a:t>
            </a:r>
            <a:r>
              <a:rPr altLang="zh-CN" dirty="0" lang="en-US" b="1" sz="3200"/>
              <a:t>′</a:t>
            </a:r>
            <a:r>
              <a:rPr altLang="zh-CN" dirty="0" lang="en-US" b="1" i="1" sz="3200"/>
              <a:t>C</a:t>
            </a:r>
            <a:r>
              <a:rPr altLang="zh-CN" dirty="0" lang="en-US" b="1" sz="3200"/>
              <a:t>′</a:t>
            </a:r>
            <a:r>
              <a:rPr altLang="en-US" dirty="0" lang="zh-CN" b="1" sz="3200"/>
              <a:t>∥</a:t>
            </a:r>
            <a:r>
              <a:rPr altLang="zh-CN" dirty="0" lang="en-US" b="1" sz="3200"/>
              <a:t>_____</a:t>
            </a:r>
            <a:endParaRPr altLang="en-US" dirty="0" lang="zh-CN" b="1" sz="3200"/>
          </a:p>
        </p:txBody>
      </p:sp>
      <p:sp>
        <p:nvSpPr>
          <p:cNvPr id="21" name="文本框 20">
            <a:extLst>
              <a:ext uri="{FF2B5EF4-FFF2-40B4-BE49-F238E27FC236}">
                <a16:creationId xmlns:a16="http://schemas.microsoft.com/office/drawing/2014/main" xmlns="" id="{29086827-5507-46AF-A75D-567DFAAAF17C}"/>
              </a:ext>
            </a:extLst>
          </p:cNvPr>
          <p:cNvSpPr/>
          <p:nvPr/>
        </p:nvSpPr>
        <p:spPr>
          <a:xfrm>
            <a:off x="3078427" y="2800709"/>
            <a:ext cx="2525086" cy="584775"/>
          </a:xfrm>
          <a:prstGeom prst="rect">
            <a:avLst/>
          </a:prstGeom>
          <a:noFill/>
        </p:spPr>
        <p:txBody>
          <a:bodyPr wrap="square" rtlCol="0">
            <a:spAutoFit/>
          </a:bodyPr>
          <a:lstStyle/>
          <a:p>
            <a:pPr/>
            <a:r>
              <a:rPr altLang="zh-CN" dirty="0" lang="en-US" b="1" i="1" sz="3200"/>
              <a:t>A</a:t>
            </a:r>
            <a:r>
              <a:rPr altLang="zh-CN" dirty="0" lang="en-US" b="1" sz="3200"/>
              <a:t>′</a:t>
            </a:r>
            <a:r>
              <a:rPr altLang="zh-CN" dirty="0" lang="en-US" b="1" i="1" sz="3200"/>
              <a:t>C</a:t>
            </a:r>
            <a:r>
              <a:rPr altLang="zh-CN" dirty="0" lang="en-US" b="1" sz="3200"/>
              <a:t>′=_____</a:t>
            </a:r>
            <a:endParaRPr altLang="en-US" dirty="0" lang="zh-CN" b="1" sz="3200"/>
          </a:p>
        </p:txBody>
      </p:sp>
      <p:sp>
        <p:nvSpPr>
          <p:cNvPr id="22" name="文本框 21">
            <a:extLst>
              <a:ext uri="{FF2B5EF4-FFF2-40B4-BE49-F238E27FC236}">
                <a16:creationId xmlns:a16="http://schemas.microsoft.com/office/drawing/2014/main" xmlns="" id="{4DD8CA31-A525-4E90-BA03-52BC35BF82C5}"/>
              </a:ext>
            </a:extLst>
          </p:cNvPr>
          <p:cNvSpPr/>
          <p:nvPr/>
        </p:nvSpPr>
        <p:spPr>
          <a:xfrm>
            <a:off x="5271074" y="2841576"/>
            <a:ext cx="2525086" cy="584775"/>
          </a:xfrm>
          <a:prstGeom prst="rect">
            <a:avLst/>
          </a:prstGeom>
          <a:noFill/>
        </p:spPr>
        <p:txBody>
          <a:bodyPr wrap="square" rtlCol="0">
            <a:spAutoFit/>
          </a:bodyPr>
          <a:lstStyle/>
          <a:p>
            <a:pPr/>
            <a:r>
              <a:rPr altLang="en-US" dirty="0" lang="zh-CN" b="1" sz="3200"/>
              <a:t>∠</a:t>
            </a:r>
            <a:r>
              <a:rPr altLang="zh-CN" dirty="0" lang="en-US" b="1" i="1" sz="3200"/>
              <a:t>C</a:t>
            </a:r>
            <a:r>
              <a:rPr altLang="zh-CN" dirty="0" lang="en-US" b="1" sz="3200"/>
              <a:t>′=_____</a:t>
            </a:r>
            <a:endParaRPr altLang="en-US" dirty="0" lang="zh-CN" b="1" sz="3200"/>
          </a:p>
        </p:txBody>
      </p:sp>
      <p:sp>
        <p:nvSpPr>
          <p:cNvPr id="24" name="文本框 23">
            <a:extLst>
              <a:ext uri="{FF2B5EF4-FFF2-40B4-BE49-F238E27FC236}">
                <a16:creationId xmlns:a16="http://schemas.microsoft.com/office/drawing/2014/main" xmlns="" id="{12781502-AC3A-4AB8-8665-76DDF211ECE6}"/>
              </a:ext>
            </a:extLst>
          </p:cNvPr>
          <p:cNvSpPr/>
          <p:nvPr/>
        </p:nvSpPr>
        <p:spPr>
          <a:xfrm>
            <a:off x="620770" y="3929394"/>
            <a:ext cx="5324189" cy="584775"/>
          </a:xfrm>
          <a:prstGeom prst="rect">
            <a:avLst/>
          </a:prstGeom>
          <a:noFill/>
        </p:spPr>
        <p:txBody>
          <a:bodyPr wrap="square" rtlCol="0">
            <a:spAutoFit/>
          </a:bodyPr>
          <a:lstStyle/>
          <a:p>
            <a:pPr/>
            <a:r>
              <a:rPr altLang="zh-CN" dirty="0" lang="en-US" b="1" i="1" sz="3200"/>
              <a:t>B</a:t>
            </a:r>
            <a:r>
              <a:rPr altLang="zh-CN" dirty="0" lang="en-US" b="1" sz="3200"/>
              <a:t>′</a:t>
            </a:r>
            <a:r>
              <a:rPr altLang="zh-CN" dirty="0" lang="en-US" b="1" i="1" sz="3200"/>
              <a:t>C</a:t>
            </a:r>
            <a:r>
              <a:rPr altLang="zh-CN" dirty="0" lang="en-US" b="1" sz="3200"/>
              <a:t>′</a:t>
            </a:r>
            <a:r>
              <a:rPr altLang="en-US" dirty="0" lang="zh-CN" b="1" sz="3200"/>
              <a:t>与</a:t>
            </a:r>
            <a:r>
              <a:rPr altLang="zh-CN" dirty="0" lang="en-US" b="1" i="1" sz="3200"/>
              <a:t>BC</a:t>
            </a:r>
            <a:r>
              <a:rPr altLang="zh-CN" dirty="0" lang="en-US" b="1" sz="3200"/>
              <a:t>_______________</a:t>
            </a:r>
            <a:endParaRPr altLang="en-US" dirty="0" lang="zh-CN" b="1" sz="3200"/>
          </a:p>
        </p:txBody>
      </p:sp>
      <p:sp>
        <p:nvSpPr>
          <p:cNvPr id="25" name="文本框 24">
            <a:extLst>
              <a:ext uri="{FF2B5EF4-FFF2-40B4-BE49-F238E27FC236}">
                <a16:creationId xmlns:a16="http://schemas.microsoft.com/office/drawing/2014/main" xmlns="" id="{B6BE34BC-4FC0-41D6-AB34-364B8EDE6E89}"/>
              </a:ext>
            </a:extLst>
          </p:cNvPr>
          <p:cNvSpPr/>
          <p:nvPr/>
        </p:nvSpPr>
        <p:spPr>
          <a:xfrm>
            <a:off x="612333" y="4864431"/>
            <a:ext cx="2525086" cy="584775"/>
          </a:xfrm>
          <a:prstGeom prst="rect">
            <a:avLst/>
          </a:prstGeom>
          <a:noFill/>
        </p:spPr>
        <p:txBody>
          <a:bodyPr wrap="square" rtlCol="0">
            <a:spAutoFit/>
          </a:bodyPr>
          <a:lstStyle/>
          <a:p>
            <a:pPr/>
            <a:r>
              <a:rPr altLang="zh-CN" lang="en-US" b="1" i="1" sz="3200"/>
              <a:t>B</a:t>
            </a:r>
            <a:r>
              <a:rPr altLang="zh-CN" lang="en-US" b="1" sz="3200"/>
              <a:t>′</a:t>
            </a:r>
            <a:r>
              <a:rPr altLang="zh-CN" lang="en-US" b="1" i="1" sz="3200"/>
              <a:t>C</a:t>
            </a:r>
            <a:r>
              <a:rPr altLang="zh-CN" lang="en-US" smtClean="0" b="1" sz="3200"/>
              <a:t>′=_____</a:t>
            </a:r>
            <a:endParaRPr altLang="en-US" dirty="0" lang="zh-CN" b="1" sz="3200"/>
          </a:p>
        </p:txBody>
      </p:sp>
      <p:sp>
        <p:nvSpPr>
          <p:cNvPr id="26" name="文本框 25">
            <a:extLst>
              <a:ext uri="{FF2B5EF4-FFF2-40B4-BE49-F238E27FC236}">
                <a16:creationId xmlns:a16="http://schemas.microsoft.com/office/drawing/2014/main" xmlns="" id="{FB2E0714-E3A7-4FF2-9332-270695C08C81}"/>
              </a:ext>
            </a:extLst>
          </p:cNvPr>
          <p:cNvSpPr/>
          <p:nvPr/>
        </p:nvSpPr>
        <p:spPr>
          <a:xfrm>
            <a:off x="3020349" y="4933352"/>
            <a:ext cx="2525086" cy="584775"/>
          </a:xfrm>
          <a:prstGeom prst="rect">
            <a:avLst/>
          </a:prstGeom>
          <a:noFill/>
        </p:spPr>
        <p:txBody>
          <a:bodyPr wrap="square" rtlCol="0">
            <a:spAutoFit/>
          </a:bodyPr>
          <a:lstStyle/>
          <a:p>
            <a:pPr/>
            <a:r>
              <a:rPr altLang="en-US" dirty="0" lang="zh-CN" b="1" sz="3200"/>
              <a:t>∠</a:t>
            </a:r>
            <a:r>
              <a:rPr altLang="zh-CN" dirty="0" lang="en-US" b="1" i="1" sz="3200"/>
              <a:t>A</a:t>
            </a:r>
            <a:r>
              <a:rPr altLang="zh-CN" dirty="0" lang="en-US" b="1" sz="3200"/>
              <a:t>′=_____</a:t>
            </a:r>
            <a:endParaRPr altLang="en-US" dirty="0" lang="zh-CN" b="1" sz="3200"/>
          </a:p>
        </p:txBody>
      </p:sp>
      <p:sp>
        <p:nvSpPr>
          <p:cNvPr id="27" name="文本框 26">
            <a:extLst>
              <a:ext uri="{FF2B5EF4-FFF2-40B4-BE49-F238E27FC236}">
                <a16:creationId xmlns:a16="http://schemas.microsoft.com/office/drawing/2014/main" xmlns="" id="{9089EDA6-DA10-494E-8D44-57C9895D3979}"/>
              </a:ext>
            </a:extLst>
          </p:cNvPr>
          <p:cNvSpPr/>
          <p:nvPr/>
        </p:nvSpPr>
        <p:spPr>
          <a:xfrm>
            <a:off x="2029507" y="2760245"/>
            <a:ext cx="867924" cy="584775"/>
          </a:xfrm>
          <a:prstGeom prst="rect">
            <a:avLst/>
          </a:prstGeom>
          <a:noFill/>
        </p:spPr>
        <p:txBody>
          <a:bodyPr wrap="square" rtlCol="0">
            <a:spAutoFit/>
          </a:bodyPr>
          <a:lstStyle/>
          <a:p>
            <a:pPr/>
            <a:r>
              <a:rPr altLang="zh-CN" dirty="0" lang="en-US" b="1" i="1" sz="3200">
                <a:solidFill>
                  <a:srgbClr val="FF0000"/>
                </a:solidFill>
              </a:rPr>
              <a:t>AC</a:t>
            </a:r>
            <a:endParaRPr altLang="en-US" dirty="0" lang="zh-CN" b="1" i="1" sz="3200">
              <a:solidFill>
                <a:srgbClr val="FF0000"/>
              </a:solidFill>
            </a:endParaRPr>
          </a:p>
        </p:txBody>
      </p:sp>
      <p:sp>
        <p:nvSpPr>
          <p:cNvPr id="28" name="文本框 27">
            <a:extLst>
              <a:ext uri="{FF2B5EF4-FFF2-40B4-BE49-F238E27FC236}">
                <a16:creationId xmlns:a16="http://schemas.microsoft.com/office/drawing/2014/main" xmlns="" id="{0C9B13AC-548E-4040-81B2-5E2951CB29E2}"/>
              </a:ext>
            </a:extLst>
          </p:cNvPr>
          <p:cNvSpPr/>
          <p:nvPr/>
        </p:nvSpPr>
        <p:spPr>
          <a:xfrm>
            <a:off x="4195349" y="2774259"/>
            <a:ext cx="867924" cy="584775"/>
          </a:xfrm>
          <a:prstGeom prst="rect">
            <a:avLst/>
          </a:prstGeom>
          <a:noFill/>
        </p:spPr>
        <p:txBody>
          <a:bodyPr wrap="square" rtlCol="0">
            <a:spAutoFit/>
          </a:bodyPr>
          <a:lstStyle/>
          <a:p>
            <a:pPr/>
            <a:r>
              <a:rPr altLang="zh-CN" dirty="0" lang="en-US" b="1" i="1" sz="3200">
                <a:solidFill>
                  <a:srgbClr val="FF0000"/>
                </a:solidFill>
              </a:rPr>
              <a:t>AC</a:t>
            </a:r>
            <a:endParaRPr altLang="en-US" dirty="0" lang="zh-CN" b="1" i="1" sz="3200">
              <a:solidFill>
                <a:srgbClr val="FF0000"/>
              </a:solidFill>
            </a:endParaRPr>
          </a:p>
        </p:txBody>
      </p:sp>
      <p:sp>
        <p:nvSpPr>
          <p:cNvPr id="29" name="文本框 28">
            <a:extLst>
              <a:ext uri="{FF2B5EF4-FFF2-40B4-BE49-F238E27FC236}">
                <a16:creationId xmlns:a16="http://schemas.microsoft.com/office/drawing/2014/main" xmlns="" id="{D5CAC8FE-BD51-4695-8DBC-1BA0518C7A7F}"/>
              </a:ext>
            </a:extLst>
          </p:cNvPr>
          <p:cNvSpPr/>
          <p:nvPr/>
        </p:nvSpPr>
        <p:spPr>
          <a:xfrm>
            <a:off x="6400051" y="2811185"/>
            <a:ext cx="867924" cy="584775"/>
          </a:xfrm>
          <a:prstGeom prst="rect">
            <a:avLst/>
          </a:prstGeom>
          <a:noFill/>
        </p:spPr>
        <p:txBody>
          <a:bodyPr wrap="square" rtlCol="0">
            <a:spAutoFit/>
          </a:bodyPr>
          <a:lstStyle/>
          <a:p>
            <a:pPr/>
            <a:r>
              <a:rPr altLang="en-US" dirty="0" lang="zh-CN" b="1" sz="3200">
                <a:solidFill>
                  <a:srgbClr val="FF0000"/>
                </a:solidFill>
              </a:rPr>
              <a:t>∠</a:t>
            </a:r>
            <a:r>
              <a:rPr altLang="zh-CN" dirty="0" lang="en-US" b="1" i="1" sz="3200">
                <a:solidFill>
                  <a:srgbClr val="FF0000"/>
                </a:solidFill>
              </a:rPr>
              <a:t>C</a:t>
            </a:r>
            <a:endParaRPr altLang="en-US" dirty="0" lang="zh-CN" b="1" i="1" sz="3200">
              <a:solidFill>
                <a:srgbClr val="FF0000"/>
              </a:solidFill>
            </a:endParaRPr>
          </a:p>
        </p:txBody>
      </p:sp>
      <p:sp>
        <p:nvSpPr>
          <p:cNvPr id="30" name="文本框 29">
            <a:extLst>
              <a:ext uri="{FF2B5EF4-FFF2-40B4-BE49-F238E27FC236}">
                <a16:creationId xmlns:a16="http://schemas.microsoft.com/office/drawing/2014/main" xmlns="" id="{C64BA022-7EDA-4916-853B-23C1BE5C31CC}"/>
              </a:ext>
            </a:extLst>
          </p:cNvPr>
          <p:cNvSpPr/>
          <p:nvPr/>
        </p:nvSpPr>
        <p:spPr>
          <a:xfrm>
            <a:off x="2462089" y="3929393"/>
            <a:ext cx="3292227" cy="584775"/>
          </a:xfrm>
          <a:prstGeom prst="rect">
            <a:avLst/>
          </a:prstGeom>
          <a:noFill/>
        </p:spPr>
        <p:txBody>
          <a:bodyPr wrap="square" rtlCol="0">
            <a:spAutoFit/>
          </a:bodyPr>
          <a:lstStyle/>
          <a:p>
            <a:pPr/>
            <a:r>
              <a:rPr altLang="en-US" dirty="0" lang="zh-CN" b="1" sz="3200">
                <a:solidFill>
                  <a:srgbClr val="FF0000"/>
                </a:solidFill>
              </a:rPr>
              <a:t>在同一条直线上</a:t>
            </a:r>
          </a:p>
        </p:txBody>
      </p:sp>
      <p:sp>
        <p:nvSpPr>
          <p:cNvPr id="31" name="文本框 30">
            <a:extLst>
              <a:ext uri="{FF2B5EF4-FFF2-40B4-BE49-F238E27FC236}">
                <a16:creationId xmlns:a16="http://schemas.microsoft.com/office/drawing/2014/main" xmlns="" id="{09F8A83E-5FE2-4BE3-BB17-0EF83D1DE3BC}"/>
              </a:ext>
            </a:extLst>
          </p:cNvPr>
          <p:cNvSpPr/>
          <p:nvPr/>
        </p:nvSpPr>
        <p:spPr>
          <a:xfrm>
            <a:off x="1849582" y="4864431"/>
            <a:ext cx="867924" cy="584775"/>
          </a:xfrm>
          <a:prstGeom prst="rect">
            <a:avLst/>
          </a:prstGeom>
          <a:noFill/>
        </p:spPr>
        <p:txBody>
          <a:bodyPr wrap="square" rtlCol="0">
            <a:spAutoFit/>
          </a:bodyPr>
          <a:lstStyle/>
          <a:p>
            <a:pPr/>
            <a:r>
              <a:rPr altLang="zh-CN" dirty="0" lang="en-US" b="1" i="1" sz="3200">
                <a:solidFill>
                  <a:srgbClr val="FF0000"/>
                </a:solidFill>
              </a:rPr>
              <a:t>BC</a:t>
            </a:r>
            <a:endParaRPr altLang="en-US" dirty="0" lang="zh-CN" b="1" i="1" sz="3200">
              <a:solidFill>
                <a:srgbClr val="FF0000"/>
              </a:solidFill>
            </a:endParaRPr>
          </a:p>
        </p:txBody>
      </p:sp>
      <p:sp>
        <p:nvSpPr>
          <p:cNvPr id="32" name="文本框 31">
            <a:extLst>
              <a:ext uri="{FF2B5EF4-FFF2-40B4-BE49-F238E27FC236}">
                <a16:creationId xmlns:a16="http://schemas.microsoft.com/office/drawing/2014/main" xmlns="" id="{AE6D87F1-1D00-42C4-BDBD-EC95A8E563A7}"/>
              </a:ext>
            </a:extLst>
          </p:cNvPr>
          <p:cNvSpPr/>
          <p:nvPr/>
        </p:nvSpPr>
        <p:spPr>
          <a:xfrm>
            <a:off x="4198766" y="4933351"/>
            <a:ext cx="867924" cy="584775"/>
          </a:xfrm>
          <a:prstGeom prst="rect">
            <a:avLst/>
          </a:prstGeom>
          <a:noFill/>
        </p:spPr>
        <p:txBody>
          <a:bodyPr wrap="square" rtlCol="0">
            <a:spAutoFit/>
          </a:bodyPr>
          <a:lstStyle/>
          <a:p>
            <a:pPr/>
            <a:r>
              <a:rPr altLang="en-US" dirty="0" lang="zh-CN" b="1" sz="3200">
                <a:solidFill>
                  <a:srgbClr val="FF0000"/>
                </a:solidFill>
              </a:rPr>
              <a:t>∠</a:t>
            </a:r>
            <a:r>
              <a:rPr altLang="zh-CN" dirty="0" lang="en-US" b="1" i="1" sz="3200">
                <a:solidFill>
                  <a:srgbClr val="FF0000"/>
                </a:solidFill>
              </a:rPr>
              <a:t>A</a:t>
            </a:r>
            <a:endParaRPr altLang="en-US" dirty="0" lang="zh-CN" b="1" i="1" sz="3200">
              <a:solidFill>
                <a:srgbClr val="FF0000"/>
              </a:solidFill>
            </a:endParaRPr>
          </a:p>
        </p:txBody>
      </p:sp>
      <p:cxnSp>
        <p:nvCxnSpPr>
          <p:cNvPr id="33" name="直接连接符 32"/>
          <p:cNvCxnSpPr/>
          <p:nvPr/>
        </p:nvCxnSpPr>
        <p:spPr>
          <a:xfrm>
            <a:off x="8374729" y="4018132"/>
            <a:ext cx="2787876" cy="1138687"/>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34" name="直接连接符 33"/>
          <p:cNvCxnSpPr/>
          <p:nvPr/>
        </p:nvCxnSpPr>
        <p:spPr>
          <a:xfrm>
            <a:off x="7814020" y="1445305"/>
            <a:ext cx="2787876" cy="1138687"/>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sp>
        <p:nvSpPr>
          <p:cNvPr id="37" name="文本框 36">
            <a:extLst>
              <a:ext uri="{FF2B5EF4-FFF2-40B4-BE49-F238E27FC236}">
                <a16:creationId xmlns:a16="http://schemas.microsoft.com/office/drawing/2014/main" xmlns="" id="{9089EDA6-DA10-494E-8D44-57C9895D3979}"/>
              </a:ext>
            </a:extLst>
          </p:cNvPr>
          <p:cNvSpPr/>
          <p:nvPr/>
        </p:nvSpPr>
        <p:spPr>
          <a:xfrm>
            <a:off x="1472759" y="1202441"/>
            <a:ext cx="585079" cy="584775"/>
          </a:xfrm>
          <a:prstGeom prst="rect">
            <a:avLst/>
          </a:prstGeom>
          <a:noFill/>
        </p:spPr>
        <p:txBody>
          <a:bodyPr wrap="square" rtlCol="0">
            <a:spAutoFit/>
          </a:bodyPr>
          <a:lstStyle/>
          <a:p>
            <a:pPr/>
            <a:r>
              <a:rPr altLang="en-US" lang="zh-CN" smtClean="0" b="1" sz="3200"/>
              <a:t>∥</a:t>
            </a:r>
            <a:endParaRPr altLang="en-US" dirty="0" lang="zh-CN" b="1" i="1" sz="3200">
              <a:solidFill>
                <a:srgbClr val="FF0000"/>
              </a:solidFill>
            </a:endParaRPr>
          </a:p>
        </p:txBody>
      </p:sp>
      <p:sp>
        <p:nvSpPr>
          <p:cNvPr id="38" name="文本框 37">
            <a:extLst>
              <a:ext uri="{FF2B5EF4-FFF2-40B4-BE49-F238E27FC236}">
                <a16:creationId xmlns:a16="http://schemas.microsoft.com/office/drawing/2014/main" xmlns="" id="{9089EDA6-DA10-494E-8D44-57C9895D3979}"/>
              </a:ext>
            </a:extLst>
          </p:cNvPr>
          <p:cNvSpPr/>
          <p:nvPr/>
        </p:nvSpPr>
        <p:spPr>
          <a:xfrm>
            <a:off x="3623469" y="1243213"/>
            <a:ext cx="433962" cy="584775"/>
          </a:xfrm>
          <a:prstGeom prst="rect">
            <a:avLst/>
          </a:prstGeom>
          <a:noFill/>
        </p:spPr>
        <p:txBody>
          <a:bodyPr wrap="square" rtlCol="0">
            <a:spAutoFit/>
          </a:bodyPr>
          <a:lstStyle/>
          <a:p>
            <a:pPr/>
            <a:r>
              <a:rPr altLang="zh-CN" lang="en-US" b="1" sz="3200"/>
              <a:t>=</a:t>
            </a:r>
            <a:endParaRPr altLang="en-US" dirty="0" lang="zh-CN" b="1" i="1" sz="3200">
              <a:solidFill>
                <a:srgbClr val="FF0000"/>
              </a:solidFill>
            </a:endParaRPr>
          </a:p>
        </p:txBody>
      </p:sp>
      <p:sp>
        <p:nvSpPr>
          <p:cNvPr id="39" name="文本框 38">
            <a:extLst>
              <a:ext uri="{FF2B5EF4-FFF2-40B4-BE49-F238E27FC236}">
                <a16:creationId xmlns:a16="http://schemas.microsoft.com/office/drawing/2014/main" xmlns="" id="{9089EDA6-DA10-494E-8D44-57C9895D3979}"/>
              </a:ext>
            </a:extLst>
          </p:cNvPr>
          <p:cNvSpPr/>
          <p:nvPr/>
        </p:nvSpPr>
        <p:spPr>
          <a:xfrm>
            <a:off x="5618209" y="1226969"/>
            <a:ext cx="410635" cy="584775"/>
          </a:xfrm>
          <a:prstGeom prst="rect">
            <a:avLst/>
          </a:prstGeom>
          <a:noFill/>
        </p:spPr>
        <p:txBody>
          <a:bodyPr wrap="square" rtlCol="0">
            <a:spAutoFit/>
          </a:bodyPr>
          <a:lstStyle/>
          <a:p>
            <a:pPr/>
            <a:r>
              <a:rPr altLang="zh-CN" lang="en-US" b="1" sz="3200"/>
              <a:t>=</a:t>
            </a:r>
            <a:endParaRPr altLang="en-US" dirty="0" lang="zh-CN" b="1" i="1" sz="3200">
              <a:solidFill>
                <a:srgbClr val="FF0000"/>
              </a:solidFill>
            </a:endParaRPr>
          </a:p>
        </p:txBody>
      </p:sp>
      <p:sp>
        <p:nvSpPr>
          <p:cNvPr id="2" name="文本框 1"/>
          <p:cNvSpPr/>
          <p:nvPr/>
        </p:nvSpPr>
        <p:spPr>
          <a:xfrm>
            <a:off x="641759" y="430737"/>
            <a:ext cx="9248045" cy="1077218"/>
          </a:xfrm>
          <a:prstGeom prst="rect">
            <a:avLst/>
          </a:prstGeom>
          <a:noFill/>
        </p:spPr>
        <p:txBody>
          <a:bodyPr wrap="none" rtlCol="0">
            <a:spAutoFit/>
          </a:bodyPr>
          <a:lstStyle/>
          <a:p>
            <a:pPr/>
            <a:r>
              <a:rPr altLang="en-US" lang="zh-CN" smtClean="0" b="1" sz="3200"/>
              <a:t>请同</a:t>
            </a:r>
            <a:r>
              <a:rPr altLang="en-US" lang="zh-CN" b="1" sz="3200"/>
              <a:t>桌之间相互讨论并</a:t>
            </a:r>
            <a:r>
              <a:rPr altLang="en-US" lang="zh-CN" smtClean="0" b="1" sz="3200">
                <a:solidFill>
                  <a:srgbClr val="FF0000"/>
                </a:solidFill>
              </a:rPr>
              <a:t>分类</a:t>
            </a:r>
            <a:r>
              <a:rPr altLang="en-US" lang="zh-CN" smtClean="0" b="1" sz="3200"/>
              <a:t>归纳总结出平移</a:t>
            </a:r>
            <a:r>
              <a:rPr altLang="en-US" lang="zh-CN" b="1" sz="3200"/>
              <a:t>的特征</a:t>
            </a:r>
          </a:p>
          <a:p>
            <a:pPr/>
            <a:endParaRPr altLang="en-US" lang="zh-CN" b="1" sz="3200"/>
          </a:p>
        </p:txBody>
      </p:sp>
    </p:spTree>
    <p:extLst>
      <p:ext uri="{BB962C8B-B14F-4D97-AF65-F5344CB8AC3E}">
        <p14:creationId xmlns:p14="http://schemas.microsoft.com/office/powerpoint/2010/main" val="13171743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xmlns="" id="{218378EC-F0FB-4E2D-A7FA-A7CAA0CFDE21}"/>
              </a:ext>
            </a:extLst>
          </p:cNvPr>
          <p:cNvSpPr/>
          <p:nvPr/>
        </p:nvSpPr>
        <p:spPr>
          <a:xfrm>
            <a:off x="444617" y="440126"/>
            <a:ext cx="2986480" cy="646331"/>
          </a:xfrm>
          <a:prstGeom prst="rect">
            <a:avLst/>
          </a:prstGeom>
          <a:noFill/>
        </p:spPr>
        <p:txBody>
          <a:bodyPr wrap="square" rtlCol="0">
            <a:spAutoFit/>
          </a:bodyPr>
          <a:lstStyle/>
          <a:p>
            <a:pPr/>
            <a:r>
              <a:rPr altLang="en-US" dirty="0" lang="zh-CN" b="1" sz="3600">
                <a:solidFill>
                  <a:srgbClr val="0070C0"/>
                </a:solidFill>
                <a:ea/>
                <a:latin typeface="Times New Roman"/>
              </a:rPr>
              <a:t>平移的特征①</a:t>
            </a:r>
          </a:p>
        </p:txBody>
      </p:sp>
      <p:sp>
        <p:nvSpPr>
          <p:cNvPr id="50" name="文本框 49">
            <a:extLst>
              <a:ext uri="{FF2B5EF4-FFF2-40B4-BE49-F238E27FC236}">
                <a16:creationId xmlns:a16="http://schemas.microsoft.com/office/drawing/2014/main" xmlns="" id="{9C659DCC-975C-460A-9EDF-F0CBF1E68E3C}"/>
              </a:ext>
            </a:extLst>
          </p:cNvPr>
          <p:cNvSpPr/>
          <p:nvPr/>
        </p:nvSpPr>
        <p:spPr>
          <a:xfrm>
            <a:off x="3577233" y="5179667"/>
            <a:ext cx="3908413" cy="1077218"/>
          </a:xfrm>
          <a:prstGeom prst="rect">
            <a:avLst/>
          </a:prstGeom>
          <a:noFill/>
          <a:ln w="9525">
            <a:noFill/>
          </a:ln>
        </p:spPr>
        <p:txBody>
          <a:bodyPr wrap="square">
            <a:spAutoFit/>
          </a:bodyPr>
          <a:lstStyle/>
          <a:p>
            <a:pPr eaLnBrk="1" hangingPunct="1"/>
            <a:r>
              <a:rPr altLang="en-US" dirty="0" lang="zh-CN" b="1" sz="3200">
                <a:solidFill>
                  <a:srgbClr val="9933FF"/>
                </a:solidFill>
                <a:latin typeface="Times New Roman"/>
              </a:rPr>
              <a:t>线段 </a:t>
            </a:r>
            <a:r>
              <a:rPr altLang="zh-CN" dirty="0" lang="en-US" b="1" i="1" sz="3200">
                <a:solidFill>
                  <a:srgbClr val="9933FF"/>
                </a:solidFill>
                <a:latin typeface="Times New Roman"/>
              </a:rPr>
              <a:t>BC</a:t>
            </a:r>
            <a:r>
              <a:rPr altLang="zh-CN" dirty="0" lang="en-US" b="1" sz="3200">
                <a:solidFill>
                  <a:srgbClr val="9933FF"/>
                </a:solidFill>
                <a:latin typeface="Times New Roman"/>
              </a:rPr>
              <a:t> </a:t>
            </a:r>
            <a:r>
              <a:rPr altLang="en-US" dirty="0" lang="zh-CN" b="1" sz="3200">
                <a:solidFill>
                  <a:srgbClr val="9933FF"/>
                </a:solidFill>
                <a:latin typeface="Times New Roman"/>
              </a:rPr>
              <a:t>和线段 </a:t>
            </a:r>
            <a:r>
              <a:rPr altLang="zh-CN" dirty="0" lang="en-US" b="1" i="1" sz="3200">
                <a:solidFill>
                  <a:srgbClr val="9933FF"/>
                </a:solidFill>
                <a:latin typeface="Times New Roman"/>
              </a:rPr>
              <a:t>B′C′ </a:t>
            </a:r>
            <a:r>
              <a:rPr altLang="en-US" dirty="0" lang="zh-CN" b="1" sz="3200">
                <a:solidFill>
                  <a:srgbClr val="9933FF"/>
                </a:solidFill>
                <a:latin typeface="Times New Roman"/>
              </a:rPr>
              <a:t>在同一条直线上</a:t>
            </a:r>
          </a:p>
        </p:txBody>
      </p:sp>
      <p:pic>
        <p:nvPicPr>
          <p:cNvPr id="51" name="图片 50">
            <a:extLst>
              <a:ext uri="{FF2B5EF4-FFF2-40B4-BE49-F238E27FC236}">
                <a16:creationId xmlns:a16="http://schemas.microsoft.com/office/drawing/2014/main" xmlns="" id="{1AC439AD-BCE1-4D51-9062-CE04435319B0}"/>
              </a:ext>
            </a:extLst>
          </p:cNvPr>
          <p:cNvPicPr/>
          <p:nvPr/>
        </p:nvPicPr>
        <p:blipFill>
          <a:blip r:embed="rId2" cstate="print">
            <a:alphaModFix amt="85000"/>
            <a:extLst>
              <a:ext uri="{28A0092B-C50C-407E-A947-70E740481C1C}">
                <a14:useLocalDpi xmlns:a14="http://schemas.microsoft.com/office/drawing/2010/main" val="0"/>
              </a:ext>
            </a:extLst>
          </a:blip>
          <a:stretch>
            <a:fillRect/>
          </a:stretch>
        </p:blipFill>
        <p:spPr>
          <a:xfrm rot="15454573" flipV="1">
            <a:off x="7888569" y="711215"/>
            <a:ext cx="2638778" cy="2644055"/>
          </a:xfrm>
          <a:prstGeom prst="rect">
            <a:avLst/>
          </a:prstGeom>
        </p:spPr>
      </p:pic>
      <p:pic>
        <p:nvPicPr>
          <p:cNvPr id="52" name="图片 51">
            <a:extLst>
              <a:ext uri="{FF2B5EF4-FFF2-40B4-BE49-F238E27FC236}">
                <a16:creationId xmlns:a16="http://schemas.microsoft.com/office/drawing/2014/main" xmlns="" id="{8EFC3F19-1E1C-4B19-808A-319A41923F66}"/>
              </a:ext>
            </a:extLst>
          </p:cNvPr>
          <p:cNvPicPr/>
          <p:nvPr/>
        </p:nvPicPr>
        <p:blipFill rotWithShape="1">
          <a:blip r:embed="rId3">
            <a:extLst>
              <a:ext uri="{28A0092B-C50C-407E-A947-70E740481C1C}">
                <a14:useLocalDpi xmlns:a14="http://schemas.microsoft.com/office/drawing/2010/main" val="0"/>
              </a:ext>
            </a:extLst>
          </a:blip>
          <a:srcRect b="79816"/>
          <a:stretch/>
        </p:blipFill>
        <p:spPr>
          <a:xfrm rot="4635439">
            <a:off x="5533013" y="3435556"/>
            <a:ext cx="5067947" cy="698315"/>
          </a:xfrm>
          <a:prstGeom prst="rect">
            <a:avLst/>
          </a:prstGeom>
        </p:spPr>
      </p:pic>
      <p:sp>
        <p:nvSpPr>
          <p:cNvPr id="53" name="文本框 52">
            <a:extLst>
              <a:ext uri="{FF2B5EF4-FFF2-40B4-BE49-F238E27FC236}">
                <a16:creationId xmlns:a16="http://schemas.microsoft.com/office/drawing/2014/main" xmlns="" id="{F8CFC6CC-F267-44BD-917F-939D1F0957EF}"/>
              </a:ext>
            </a:extLst>
          </p:cNvPr>
          <p:cNvSpPr/>
          <p:nvPr/>
        </p:nvSpPr>
        <p:spPr>
          <a:xfrm>
            <a:off x="10674473" y="2327063"/>
            <a:ext cx="464610" cy="584775"/>
          </a:xfrm>
          <a:prstGeom prst="rect">
            <a:avLst/>
          </a:prstGeom>
          <a:noFill/>
        </p:spPr>
        <p:txBody>
          <a:bodyPr wrap="square" rtlCol="0">
            <a:spAutoFit/>
          </a:bodyPr>
          <a:lstStyle/>
          <a:p>
            <a:pPr/>
            <a:r>
              <a:rPr altLang="zh-CN" dirty="0" lang="en-US" b="1" i="1" sz="3200"/>
              <a:t>A</a:t>
            </a:r>
            <a:endParaRPr altLang="en-US" dirty="0" lang="zh-CN" b="1" i="1" sz="3200"/>
          </a:p>
        </p:txBody>
      </p:sp>
      <p:sp>
        <p:nvSpPr>
          <p:cNvPr id="54" name="文本框 53">
            <a:extLst>
              <a:ext uri="{FF2B5EF4-FFF2-40B4-BE49-F238E27FC236}">
                <a16:creationId xmlns:a16="http://schemas.microsoft.com/office/drawing/2014/main" xmlns="" id="{125664A1-D4FA-47F3-88D7-F0AA13E13595}"/>
              </a:ext>
            </a:extLst>
          </p:cNvPr>
          <p:cNvSpPr/>
          <p:nvPr/>
        </p:nvSpPr>
        <p:spPr>
          <a:xfrm>
            <a:off x="7129462" y="769944"/>
            <a:ext cx="464610" cy="584775"/>
          </a:xfrm>
          <a:prstGeom prst="rect">
            <a:avLst/>
          </a:prstGeom>
          <a:noFill/>
        </p:spPr>
        <p:txBody>
          <a:bodyPr wrap="square" rtlCol="0">
            <a:spAutoFit/>
          </a:bodyPr>
          <a:lstStyle/>
          <a:p>
            <a:pPr/>
            <a:r>
              <a:rPr altLang="zh-CN" dirty="0" lang="en-US" b="1" i="1" sz="3200"/>
              <a:t>P</a:t>
            </a:r>
            <a:endParaRPr altLang="en-US" dirty="0" lang="zh-CN" b="1" i="1" sz="3200"/>
          </a:p>
        </p:txBody>
      </p:sp>
      <p:sp>
        <p:nvSpPr>
          <p:cNvPr id="55" name="文本框 54">
            <a:extLst>
              <a:ext uri="{FF2B5EF4-FFF2-40B4-BE49-F238E27FC236}">
                <a16:creationId xmlns:a16="http://schemas.microsoft.com/office/drawing/2014/main" xmlns="" id="{9A9A5449-36DE-4F11-A3A6-6701BC07EAC3}"/>
              </a:ext>
            </a:extLst>
          </p:cNvPr>
          <p:cNvSpPr/>
          <p:nvPr/>
        </p:nvSpPr>
        <p:spPr>
          <a:xfrm>
            <a:off x="8296836" y="6078956"/>
            <a:ext cx="464610" cy="584775"/>
          </a:xfrm>
          <a:prstGeom prst="rect">
            <a:avLst/>
          </a:prstGeom>
          <a:noFill/>
        </p:spPr>
        <p:txBody>
          <a:bodyPr wrap="square" rtlCol="0">
            <a:spAutoFit/>
          </a:bodyPr>
          <a:lstStyle/>
          <a:p>
            <a:pPr/>
            <a:r>
              <a:rPr altLang="zh-CN" dirty="0" lang="en-US" b="1" i="1" sz="3200"/>
              <a:t>Q</a:t>
            </a:r>
            <a:endParaRPr altLang="en-US" dirty="0" lang="zh-CN" b="1" i="1" sz="3200"/>
          </a:p>
        </p:txBody>
      </p:sp>
      <p:sp>
        <p:nvSpPr>
          <p:cNvPr id="56" name="文本框 55">
            <a:extLst>
              <a:ext uri="{FF2B5EF4-FFF2-40B4-BE49-F238E27FC236}">
                <a16:creationId xmlns:a16="http://schemas.microsoft.com/office/drawing/2014/main" xmlns="" id="{76DB5D56-6188-4CBC-8FFA-5E45B2D1A1D4}"/>
              </a:ext>
            </a:extLst>
          </p:cNvPr>
          <p:cNvSpPr/>
          <p:nvPr/>
        </p:nvSpPr>
        <p:spPr>
          <a:xfrm>
            <a:off x="7805362" y="943747"/>
            <a:ext cx="464610" cy="584775"/>
          </a:xfrm>
          <a:prstGeom prst="rect">
            <a:avLst/>
          </a:prstGeom>
          <a:noFill/>
        </p:spPr>
        <p:txBody>
          <a:bodyPr wrap="square" rtlCol="0">
            <a:spAutoFit/>
          </a:bodyPr>
          <a:lstStyle/>
          <a:p>
            <a:pPr/>
            <a:r>
              <a:rPr altLang="zh-CN" dirty="0" lang="en-US" b="1" i="1" sz="3200"/>
              <a:t>B</a:t>
            </a:r>
            <a:endParaRPr altLang="en-US" dirty="0" lang="zh-CN" b="1" i="1" sz="3200"/>
          </a:p>
        </p:txBody>
      </p:sp>
      <p:sp>
        <p:nvSpPr>
          <p:cNvPr id="57" name="文本框 56">
            <a:extLst>
              <a:ext uri="{FF2B5EF4-FFF2-40B4-BE49-F238E27FC236}">
                <a16:creationId xmlns:a16="http://schemas.microsoft.com/office/drawing/2014/main" xmlns="" id="{DBA4EBCE-9944-435C-A904-C1236A0CCC13}"/>
              </a:ext>
            </a:extLst>
          </p:cNvPr>
          <p:cNvSpPr/>
          <p:nvPr/>
        </p:nvSpPr>
        <p:spPr>
          <a:xfrm>
            <a:off x="7716244" y="2894215"/>
            <a:ext cx="464610" cy="584775"/>
          </a:xfrm>
          <a:prstGeom prst="rect">
            <a:avLst/>
          </a:prstGeom>
          <a:noFill/>
        </p:spPr>
        <p:txBody>
          <a:bodyPr wrap="square" rtlCol="0">
            <a:spAutoFit/>
          </a:bodyPr>
          <a:lstStyle/>
          <a:p>
            <a:pPr/>
            <a:r>
              <a:rPr altLang="zh-CN" dirty="0" lang="en-US" b="1" i="1" sz="3200"/>
              <a:t>C</a:t>
            </a:r>
            <a:endParaRPr altLang="en-US" dirty="0" lang="zh-CN" b="1" i="1" sz="3200"/>
          </a:p>
        </p:txBody>
      </p:sp>
      <p:sp>
        <p:nvSpPr>
          <p:cNvPr id="58" name="文本框 57">
            <a:extLst>
              <a:ext uri="{FF2B5EF4-FFF2-40B4-BE49-F238E27FC236}">
                <a16:creationId xmlns:a16="http://schemas.microsoft.com/office/drawing/2014/main" xmlns="" id="{75210313-AAE3-41FE-AC4D-2AF31847A154}"/>
              </a:ext>
            </a:extLst>
          </p:cNvPr>
          <p:cNvSpPr/>
          <p:nvPr/>
        </p:nvSpPr>
        <p:spPr>
          <a:xfrm>
            <a:off x="11314721" y="4763615"/>
            <a:ext cx="581462" cy="584775"/>
          </a:xfrm>
          <a:prstGeom prst="rect">
            <a:avLst/>
          </a:prstGeom>
          <a:noFill/>
        </p:spPr>
        <p:txBody>
          <a:bodyPr wrap="square" rtlCol="0">
            <a:spAutoFit/>
          </a:bodyPr>
          <a:lstStyle/>
          <a:p>
            <a:pPr/>
            <a:r>
              <a:rPr altLang="zh-CN" dirty="0" lang="en-US" b="1" i="1" sz="3200"/>
              <a:t>A′</a:t>
            </a:r>
            <a:endParaRPr altLang="en-US" dirty="0" lang="zh-CN" b="1" i="1" sz="3200"/>
          </a:p>
        </p:txBody>
      </p:sp>
      <p:sp>
        <p:nvSpPr>
          <p:cNvPr id="60" name="文本框 59">
            <a:extLst>
              <a:ext uri="{FF2B5EF4-FFF2-40B4-BE49-F238E27FC236}">
                <a16:creationId xmlns:a16="http://schemas.microsoft.com/office/drawing/2014/main" xmlns="" id="{0678ED20-B4AC-4698-8AE5-8D48B2A12D6D}"/>
              </a:ext>
            </a:extLst>
          </p:cNvPr>
          <p:cNvSpPr/>
          <p:nvPr/>
        </p:nvSpPr>
        <p:spPr>
          <a:xfrm>
            <a:off x="8770739" y="5599699"/>
            <a:ext cx="581462" cy="584775"/>
          </a:xfrm>
          <a:prstGeom prst="rect">
            <a:avLst/>
          </a:prstGeom>
          <a:noFill/>
        </p:spPr>
        <p:txBody>
          <a:bodyPr wrap="square" rtlCol="0">
            <a:spAutoFit/>
          </a:bodyPr>
          <a:lstStyle/>
          <a:p>
            <a:pPr/>
            <a:r>
              <a:rPr altLang="zh-CN" dirty="0" lang="en-US" b="1" i="1" sz="3200"/>
              <a:t>C′</a:t>
            </a:r>
            <a:endParaRPr altLang="en-US" dirty="0" lang="zh-CN" b="1" i="1" sz="3200"/>
          </a:p>
        </p:txBody>
      </p:sp>
      <p:sp>
        <p:nvSpPr>
          <p:cNvPr id="61" name="文本框 60">
            <a:extLst>
              <a:ext uri="{FF2B5EF4-FFF2-40B4-BE49-F238E27FC236}">
                <a16:creationId xmlns:a16="http://schemas.microsoft.com/office/drawing/2014/main" xmlns="" id="{798DDD2A-DAB2-4E3B-9D8A-F1ADD9F634EC}"/>
              </a:ext>
            </a:extLst>
          </p:cNvPr>
          <p:cNvSpPr/>
          <p:nvPr/>
        </p:nvSpPr>
        <p:spPr>
          <a:xfrm>
            <a:off x="8393399" y="3478990"/>
            <a:ext cx="581462" cy="584775"/>
          </a:xfrm>
          <a:prstGeom prst="rect">
            <a:avLst/>
          </a:prstGeom>
          <a:noFill/>
        </p:spPr>
        <p:txBody>
          <a:bodyPr wrap="square" rtlCol="0">
            <a:spAutoFit/>
          </a:bodyPr>
          <a:lstStyle/>
          <a:p>
            <a:pPr/>
            <a:r>
              <a:rPr altLang="zh-CN" dirty="0" lang="en-US" b="1" i="1" sz="3200"/>
              <a:t>B′</a:t>
            </a:r>
            <a:endParaRPr altLang="en-US" dirty="0" lang="zh-CN" b="1" i="1" sz="3200"/>
          </a:p>
        </p:txBody>
      </p:sp>
      <p:cxnSp>
        <p:nvCxnSpPr>
          <p:cNvPr id="49" name="直接连接符 48">
            <a:extLst>
              <a:ext uri="{FF2B5EF4-FFF2-40B4-BE49-F238E27FC236}">
                <a16:creationId xmlns:a16="http://schemas.microsoft.com/office/drawing/2014/main" xmlns="" id="{D702D29C-00BC-41DD-8F5F-937DF8770427}"/>
              </a:ext>
            </a:extLst>
          </p:cNvPr>
          <p:cNvCxnSpPr>
            <a:cxnSpLocks/>
          </p:cNvCxnSpPr>
          <p:nvPr/>
        </p:nvCxnSpPr>
        <p:spPr>
          <a:xfrm>
            <a:off x="7773622" y="1354719"/>
            <a:ext cx="964539" cy="4363557"/>
          </a:xfrm>
          <a:prstGeom prst="line">
            <a:avLst/>
          </a:prstGeom>
          <a:ln w="38100">
            <a:solidFill>
              <a:srgbClr val="9933FF"/>
            </a:solidFill>
          </a:ln>
        </p:spPr>
        <p:style>
          <a:lnRef idx="1">
            <a:schemeClr val="accent1"/>
          </a:lnRef>
          <a:fillRef idx="0">
            <a:schemeClr val="accent1"/>
          </a:fillRef>
          <a:effectRef idx="0">
            <a:schemeClr val="accent1"/>
          </a:effectRef>
          <a:fontRef idx="minor">
            <a:schemeClr val="tx1"/>
          </a:fontRef>
        </p:style>
      </p:cxnSp>
      <p:cxnSp>
        <p:nvCxnSpPr>
          <p:cNvPr id="68" name="连接符: 曲线 67">
            <a:extLst>
              <a:ext uri="{FF2B5EF4-FFF2-40B4-BE49-F238E27FC236}">
                <a16:creationId xmlns:a16="http://schemas.microsoft.com/office/drawing/2014/main" xmlns="" id="{70A573D3-CA5C-4181-BBF9-E48AA39AFBED}"/>
              </a:ext>
            </a:extLst>
          </p:cNvPr>
          <p:cNvCxnSpPr>
            <a:cxnSpLocks/>
          </p:cNvCxnSpPr>
          <p:nvPr/>
        </p:nvCxnSpPr>
        <p:spPr>
          <a:xfrm flipV="1" rot="10800000">
            <a:off x="7034693" y="4049011"/>
            <a:ext cx="1235279" cy="1065161"/>
          </a:xfrm>
          <a:prstGeom prst="curvedConnector3">
            <a:avLst>
              <a:gd name="adj1" fmla="val 96714"/>
            </a:avLst>
          </a:prstGeom>
          <a:ln w="28575">
            <a:solidFill>
              <a:srgbClr val="9933FF"/>
            </a:solidFill>
            <a:tailEnd type="triangle"/>
          </a:ln>
        </p:spPr>
        <p:style>
          <a:lnRef idx="1">
            <a:schemeClr val="accent1"/>
          </a:lnRef>
          <a:fillRef idx="0">
            <a:schemeClr val="accent1"/>
          </a:fillRef>
          <a:effectRef idx="0">
            <a:schemeClr val="accent1"/>
          </a:effectRef>
          <a:fontRef idx="minor">
            <a:schemeClr val="tx1"/>
          </a:fontRef>
        </p:style>
      </p:cxnSp>
      <p:pic>
        <p:nvPicPr>
          <p:cNvPr id="20" name="图片 19">
            <a:extLst>
              <a:ext uri="{FF2B5EF4-FFF2-40B4-BE49-F238E27FC236}">
                <a16:creationId xmlns:a16="http://schemas.microsoft.com/office/drawing/2014/main" xmlns="" id="{2E224DC6-4037-4BA1-AA90-B1F504A249CC}"/>
              </a:ext>
            </a:extLst>
          </p:cNvPr>
          <p:cNvPicPr/>
          <p:nvPr/>
        </p:nvPicPr>
        <p:blipFill>
          <a:blip r:embed="rId2" cstate="print">
            <a:alphaModFix amt="85000"/>
            <a:extLst>
              <a:ext uri="{28A0092B-C50C-407E-A947-70E740481C1C}">
                <a14:useLocalDpi xmlns:a14="http://schemas.microsoft.com/office/drawing/2010/main" val="0"/>
              </a:ext>
            </a:extLst>
          </a:blip>
          <a:stretch>
            <a:fillRect/>
          </a:stretch>
        </p:blipFill>
        <p:spPr>
          <a:xfrm rot="15454573" flipV="1">
            <a:off x="8463023" y="3246157"/>
            <a:ext cx="2638778" cy="2644055"/>
          </a:xfrm>
          <a:prstGeom prst="rect">
            <a:avLst/>
          </a:prstGeom>
        </p:spPr>
      </p:pic>
      <p:sp>
        <p:nvSpPr>
          <p:cNvPr id="22" name="左大括号 21">
            <a:extLst>
              <a:ext uri="{FF2B5EF4-FFF2-40B4-BE49-F238E27FC236}">
                <a16:creationId xmlns:a16="http://schemas.microsoft.com/office/drawing/2014/main" xmlns="" id="{16E68449-7E57-4C0A-8220-0135272A48B3}"/>
              </a:ext>
            </a:extLst>
          </p:cNvPr>
          <p:cNvSpPr/>
          <p:nvPr/>
        </p:nvSpPr>
        <p:spPr>
          <a:xfrm>
            <a:off x="497880" y="1647106"/>
            <a:ext cx="360512" cy="1873880"/>
          </a:xfrm>
          <a:prstGeom prst="leftBrace">
            <a:avLst>
              <a:gd name="adj1" fmla="val 28333"/>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altLang="en-US" lang="zh-CN"/>
          </a:p>
        </p:txBody>
      </p:sp>
      <p:sp>
        <p:nvSpPr>
          <p:cNvPr id="24" name="文本框 23">
            <a:extLst>
              <a:ext uri="{FF2B5EF4-FFF2-40B4-BE49-F238E27FC236}">
                <a16:creationId xmlns:a16="http://schemas.microsoft.com/office/drawing/2014/main" xmlns="" id="{5CACEFDC-7FAF-41F1-9B9E-F3C069A46A3B}"/>
              </a:ext>
            </a:extLst>
          </p:cNvPr>
          <p:cNvSpPr/>
          <p:nvPr/>
        </p:nvSpPr>
        <p:spPr>
          <a:xfrm>
            <a:off x="712375" y="3199765"/>
            <a:ext cx="1942947" cy="584775"/>
          </a:xfrm>
          <a:prstGeom prst="rect">
            <a:avLst/>
          </a:prstGeom>
          <a:solidFill>
            <a:schemeClr val="bg1"/>
          </a:solidFill>
        </p:spPr>
        <p:txBody>
          <a:bodyPr wrap="square" rtlCol="0">
            <a:spAutoFit/>
          </a:bodyPr>
          <a:lstStyle/>
          <a:p>
            <a:pPr/>
            <a:r>
              <a:rPr altLang="en-US" dirty="0" lang="zh-CN" b="1" sz="3200"/>
              <a:t>对应线段</a:t>
            </a:r>
            <a:endParaRPr altLang="en-US" dirty="0" lang="zh-CN" b="1" sz="3200">
              <a:solidFill>
                <a:srgbClr val="FF0000"/>
              </a:solidFill>
            </a:endParaRPr>
          </a:p>
        </p:txBody>
      </p:sp>
      <p:sp>
        <p:nvSpPr>
          <p:cNvPr id="25" name="文本框 24">
            <a:extLst>
              <a:ext uri="{FF2B5EF4-FFF2-40B4-BE49-F238E27FC236}">
                <a16:creationId xmlns:a16="http://schemas.microsoft.com/office/drawing/2014/main" xmlns="" id="{14BFB171-E15B-404A-871E-DC0433CCE7F8}"/>
              </a:ext>
            </a:extLst>
          </p:cNvPr>
          <p:cNvSpPr/>
          <p:nvPr/>
        </p:nvSpPr>
        <p:spPr>
          <a:xfrm>
            <a:off x="731744" y="2143110"/>
            <a:ext cx="1559583" cy="584775"/>
          </a:xfrm>
          <a:prstGeom prst="rect">
            <a:avLst/>
          </a:prstGeom>
          <a:solidFill>
            <a:schemeClr val="bg1"/>
          </a:solidFill>
        </p:spPr>
        <p:txBody>
          <a:bodyPr wrap="square" rtlCol="0">
            <a:spAutoFit/>
          </a:bodyPr>
          <a:lstStyle/>
          <a:p>
            <a:pPr/>
            <a:r>
              <a:rPr altLang="en-US" dirty="0" lang="zh-CN" b="1" sz="3200"/>
              <a:t>对应角</a:t>
            </a:r>
            <a:endParaRPr altLang="en-US" dirty="0" lang="zh-CN" b="1" sz="3200">
              <a:solidFill>
                <a:srgbClr val="FF0000"/>
              </a:solidFill>
            </a:endParaRPr>
          </a:p>
        </p:txBody>
      </p:sp>
      <p:sp>
        <p:nvSpPr>
          <p:cNvPr id="27" name="左大括号 26">
            <a:extLst>
              <a:ext uri="{FF2B5EF4-FFF2-40B4-BE49-F238E27FC236}">
                <a16:creationId xmlns:a16="http://schemas.microsoft.com/office/drawing/2014/main" xmlns="" id="{AC5E33BB-B87D-487A-AA4B-E713E6E175F4}"/>
              </a:ext>
            </a:extLst>
          </p:cNvPr>
          <p:cNvSpPr/>
          <p:nvPr/>
        </p:nvSpPr>
        <p:spPr>
          <a:xfrm>
            <a:off x="2674803" y="3099514"/>
            <a:ext cx="196915" cy="822361"/>
          </a:xfrm>
          <a:prstGeom prst="leftBrace">
            <a:avLst>
              <a:gd name="adj1" fmla="val 28333"/>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altLang="en-US" lang="zh-CN"/>
          </a:p>
        </p:txBody>
      </p:sp>
      <p:sp>
        <p:nvSpPr>
          <p:cNvPr id="28" name="文本框 27">
            <a:extLst>
              <a:ext uri="{FF2B5EF4-FFF2-40B4-BE49-F238E27FC236}">
                <a16:creationId xmlns:a16="http://schemas.microsoft.com/office/drawing/2014/main" xmlns="" id="{083899E2-B892-4B82-BE1B-78E872368265}"/>
              </a:ext>
            </a:extLst>
          </p:cNvPr>
          <p:cNvSpPr/>
          <p:nvPr/>
        </p:nvSpPr>
        <p:spPr>
          <a:xfrm>
            <a:off x="2908946" y="2811515"/>
            <a:ext cx="4338358" cy="1077218"/>
          </a:xfrm>
          <a:prstGeom prst="rect">
            <a:avLst/>
          </a:prstGeom>
          <a:solidFill>
            <a:schemeClr val="bg1"/>
          </a:solidFill>
        </p:spPr>
        <p:txBody>
          <a:bodyPr wrap="square" rtlCol="0">
            <a:spAutoFit/>
          </a:bodyPr>
          <a:lstStyle/>
          <a:p>
            <a:pPr algn="ctr"/>
            <a:r>
              <a:rPr altLang="en-US" lang="zh-CN" smtClean="0" b="1" sz="3200"/>
              <a:t>位置：</a:t>
            </a:r>
            <a:r>
              <a:rPr altLang="en-US" lang="zh-CN" smtClean="0" b="1" sz="3200">
                <a:solidFill>
                  <a:srgbClr val="FF0000"/>
                </a:solidFill>
              </a:rPr>
              <a:t>平行（或</a:t>
            </a:r>
            <a:r>
              <a:rPr altLang="en-US" lang="zh-CN" b="1" sz="3200">
                <a:solidFill>
                  <a:srgbClr val="FF0000"/>
                </a:solidFill>
              </a:rPr>
              <a:t>在</a:t>
            </a:r>
            <a:r>
              <a:rPr altLang="en-US" lang="zh-CN" smtClean="0" b="1" sz="3200">
                <a:solidFill>
                  <a:srgbClr val="FF0000"/>
                </a:solidFill>
              </a:rPr>
              <a:t>同一条</a:t>
            </a:r>
            <a:r>
              <a:rPr altLang="en-US" lang="zh-CN" b="1" sz="3200">
                <a:solidFill>
                  <a:srgbClr val="FF0000"/>
                </a:solidFill>
              </a:rPr>
              <a:t>直线</a:t>
            </a:r>
            <a:r>
              <a:rPr altLang="en-US" lang="zh-CN" smtClean="0" b="1" sz="3200">
                <a:solidFill>
                  <a:srgbClr val="FF0000"/>
                </a:solidFill>
              </a:rPr>
              <a:t>）</a:t>
            </a:r>
            <a:endParaRPr altLang="en-US" dirty="0" lang="zh-CN" b="1" sz="3200">
              <a:solidFill>
                <a:srgbClr val="FF0000"/>
              </a:solidFill>
            </a:endParaRPr>
          </a:p>
        </p:txBody>
      </p:sp>
      <p:sp>
        <p:nvSpPr>
          <p:cNvPr id="29" name="文本框 28">
            <a:extLst>
              <a:ext uri="{FF2B5EF4-FFF2-40B4-BE49-F238E27FC236}">
                <a16:creationId xmlns:a16="http://schemas.microsoft.com/office/drawing/2014/main" xmlns="" id="{4AF120E8-2B52-4BED-8069-805D187CC606}"/>
              </a:ext>
            </a:extLst>
          </p:cNvPr>
          <p:cNvSpPr/>
          <p:nvPr/>
        </p:nvSpPr>
        <p:spPr>
          <a:xfrm>
            <a:off x="2908101" y="3799476"/>
            <a:ext cx="2316438" cy="584775"/>
          </a:xfrm>
          <a:prstGeom prst="rect">
            <a:avLst/>
          </a:prstGeom>
          <a:solidFill>
            <a:schemeClr val="bg1"/>
          </a:solidFill>
        </p:spPr>
        <p:txBody>
          <a:bodyPr wrap="square" rtlCol="0">
            <a:spAutoFit/>
          </a:bodyPr>
          <a:lstStyle/>
          <a:p>
            <a:pPr/>
            <a:r>
              <a:rPr altLang="en-US" lang="zh-CN" smtClean="0" b="1" sz="3200"/>
              <a:t>数量：</a:t>
            </a:r>
            <a:r>
              <a:rPr altLang="en-US" lang="zh-CN" smtClean="0" b="1" sz="3200">
                <a:solidFill>
                  <a:srgbClr val="FF0000"/>
                </a:solidFill>
              </a:rPr>
              <a:t>相等</a:t>
            </a:r>
            <a:endParaRPr altLang="en-US" dirty="0" lang="zh-CN" b="1" sz="3200">
              <a:solidFill>
                <a:srgbClr val="FF0000"/>
              </a:solidFill>
            </a:endParaRPr>
          </a:p>
        </p:txBody>
      </p:sp>
      <p:sp>
        <p:nvSpPr>
          <p:cNvPr id="30" name="文本框 29">
            <a:extLst>
              <a:ext uri="{FF2B5EF4-FFF2-40B4-BE49-F238E27FC236}">
                <a16:creationId xmlns:a16="http://schemas.microsoft.com/office/drawing/2014/main" xmlns="" id="{83B1ABFA-D8F1-4BFC-AEE7-EA231B9B79CB}"/>
              </a:ext>
            </a:extLst>
          </p:cNvPr>
          <p:cNvSpPr/>
          <p:nvPr/>
        </p:nvSpPr>
        <p:spPr>
          <a:xfrm>
            <a:off x="2756859" y="2143110"/>
            <a:ext cx="1144411" cy="584775"/>
          </a:xfrm>
          <a:prstGeom prst="rect">
            <a:avLst/>
          </a:prstGeom>
          <a:solidFill>
            <a:schemeClr val="bg1"/>
          </a:solidFill>
        </p:spPr>
        <p:txBody>
          <a:bodyPr wrap="square" rtlCol="0">
            <a:spAutoFit/>
          </a:bodyPr>
          <a:lstStyle/>
          <a:p>
            <a:pPr/>
            <a:r>
              <a:rPr altLang="en-US" lang="zh-CN" smtClean="0" b="1" sz="3200">
                <a:solidFill>
                  <a:srgbClr val="FF0000"/>
                </a:solidFill>
              </a:rPr>
              <a:t>相等</a:t>
            </a:r>
            <a:endParaRPr altLang="en-US" dirty="0" lang="zh-CN" b="1" sz="3200">
              <a:solidFill>
                <a:srgbClr val="FF0000"/>
              </a:solidFill>
            </a:endParaRPr>
          </a:p>
        </p:txBody>
      </p:sp>
      <p:cxnSp>
        <p:nvCxnSpPr>
          <p:cNvPr id="31" name="直接箭头连接符 30">
            <a:extLst>
              <a:ext uri="{FF2B5EF4-FFF2-40B4-BE49-F238E27FC236}">
                <a16:creationId xmlns:a16="http://schemas.microsoft.com/office/drawing/2014/main" xmlns="" id="{E8CB5693-6D1C-4D78-816D-8B60D3499A14}"/>
              </a:ext>
            </a:extLst>
          </p:cNvPr>
          <p:cNvCxnSpPr>
            <a:cxnSpLocks/>
          </p:cNvCxnSpPr>
          <p:nvPr/>
        </p:nvCxnSpPr>
        <p:spPr>
          <a:xfrm>
            <a:off x="2043417" y="2435497"/>
            <a:ext cx="72984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xmlns="" id="{14BFB171-E15B-404A-871E-DC0433CCE7F8}"/>
              </a:ext>
            </a:extLst>
          </p:cNvPr>
          <p:cNvSpPr/>
          <p:nvPr/>
        </p:nvSpPr>
        <p:spPr>
          <a:xfrm>
            <a:off x="748145" y="1354719"/>
            <a:ext cx="2256624" cy="584775"/>
          </a:xfrm>
          <a:prstGeom prst="rect">
            <a:avLst/>
          </a:prstGeom>
          <a:solidFill>
            <a:schemeClr val="bg1"/>
          </a:solidFill>
        </p:spPr>
        <p:txBody>
          <a:bodyPr wrap="square" rtlCol="0">
            <a:spAutoFit/>
          </a:bodyPr>
          <a:lstStyle/>
          <a:p>
            <a:pPr/>
            <a:r>
              <a:rPr altLang="en-US" lang="zh-CN" smtClean="0" b="1" sz="3200"/>
              <a:t>形状和大小</a:t>
            </a:r>
            <a:endParaRPr altLang="en-US" dirty="0" lang="zh-CN" b="1" sz="3200"/>
          </a:p>
        </p:txBody>
      </p:sp>
      <p:sp>
        <p:nvSpPr>
          <p:cNvPr id="32" name="文本框 31">
            <a:extLst>
              <a:ext uri="{FF2B5EF4-FFF2-40B4-BE49-F238E27FC236}">
                <a16:creationId xmlns:a16="http://schemas.microsoft.com/office/drawing/2014/main" xmlns="" id="{83B1ABFA-D8F1-4BFC-AEE7-EA231B9B79CB}"/>
              </a:ext>
            </a:extLst>
          </p:cNvPr>
          <p:cNvSpPr/>
          <p:nvPr/>
        </p:nvSpPr>
        <p:spPr>
          <a:xfrm>
            <a:off x="3712609" y="1393250"/>
            <a:ext cx="1144411" cy="584775"/>
          </a:xfrm>
          <a:prstGeom prst="rect">
            <a:avLst/>
          </a:prstGeom>
          <a:solidFill>
            <a:schemeClr val="bg1"/>
          </a:solidFill>
        </p:spPr>
        <p:txBody>
          <a:bodyPr wrap="square" rtlCol="0">
            <a:spAutoFit/>
          </a:bodyPr>
          <a:lstStyle/>
          <a:p>
            <a:pPr/>
            <a:r>
              <a:rPr altLang="en-US" lang="zh-CN" smtClean="0" b="1" sz="3200">
                <a:solidFill>
                  <a:srgbClr val="FF0000"/>
                </a:solidFill>
              </a:rPr>
              <a:t>不变</a:t>
            </a:r>
            <a:endParaRPr altLang="en-US" dirty="0" lang="zh-CN" b="1" sz="3200">
              <a:solidFill>
                <a:srgbClr val="FF0000"/>
              </a:solidFill>
            </a:endParaRPr>
          </a:p>
        </p:txBody>
      </p:sp>
      <p:cxnSp>
        <p:nvCxnSpPr>
          <p:cNvPr id="33" name="直接箭头连接符 32">
            <a:extLst>
              <a:ext uri="{FF2B5EF4-FFF2-40B4-BE49-F238E27FC236}">
                <a16:creationId xmlns:a16="http://schemas.microsoft.com/office/drawing/2014/main" xmlns="" id="{E8CB5693-6D1C-4D78-816D-8B60D3499A14}"/>
              </a:ext>
            </a:extLst>
          </p:cNvPr>
          <p:cNvCxnSpPr>
            <a:cxnSpLocks/>
          </p:cNvCxnSpPr>
          <p:nvPr/>
        </p:nvCxnSpPr>
        <p:spPr>
          <a:xfrm>
            <a:off x="2964142" y="1647106"/>
            <a:ext cx="72984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16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up)">
                                      <p:cBhvr>
                                        <p:cTn id="31" dur="500"/>
                                        <p:tgtEl>
                                          <p:spTgt spid="4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ipe(up)">
                                      <p:cBhvr>
                                        <p:cTn id="36" dur="500"/>
                                        <p:tgtEl>
                                          <p:spTgt spid="68"/>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28" grpId="0" animBg="1"/>
      <p:bldP spid="29" grpId="0" animBg="1"/>
      <p:bldP spid="30" grpId="0" animBg="1"/>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5">
            <a:extLst>
              <a:ext uri="{FF2B5EF4-FFF2-40B4-BE49-F238E27FC236}">
                <a16:creationId xmlns:a16="http://schemas.microsoft.com/office/drawing/2014/main" xmlns="" id="{6033F76A-7DAA-4C84-9803-1DE3BFA9F708}"/>
              </a:ext>
            </a:extLst>
          </p:cNvPr>
          <p:cNvSpPr/>
          <p:nvPr/>
        </p:nvSpPr>
        <p:spPr>
          <a:xfrm>
            <a:off x="1248062" y="704383"/>
            <a:ext cx="10358393" cy="663643"/>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9999"/>
              </a:lnSpc>
            </a:pPr>
            <a:r>
              <a:rPr altLang="en-US" dirty="0" lang="zh-CN" b="1" sz="3200">
                <a:ea typeface="黑体" panose="02010609060101010101" pitchFamily="49" charset="-122"/>
                <a:latin typeface="Times New Roman"/>
              </a:rPr>
              <a:t>如图，△</a:t>
            </a:r>
            <a:r>
              <a:rPr altLang="zh-CN" dirty="0" lang="en-US" b="1" i="1" sz="3200">
                <a:ea typeface="黑体" panose="02010609060101010101" pitchFamily="49" charset="-122"/>
                <a:latin typeface="Times New Roman"/>
              </a:rPr>
              <a:t>ABC</a:t>
            </a:r>
            <a:r>
              <a:rPr altLang="en-US" dirty="0" lang="zh-CN" b="1" sz="3200">
                <a:ea typeface="黑体" panose="02010609060101010101" pitchFamily="49" charset="-122"/>
                <a:latin typeface="Times New Roman"/>
              </a:rPr>
              <a:t>沿着</a:t>
            </a:r>
            <a:r>
              <a:rPr altLang="zh-CN" dirty="0" lang="en-US" b="1" i="1" sz="3200">
                <a:ea typeface="黑体" panose="02010609060101010101" pitchFamily="49" charset="-122"/>
                <a:latin typeface="Times New Roman"/>
              </a:rPr>
              <a:t>PQ</a:t>
            </a:r>
            <a:r>
              <a:rPr altLang="en-US" dirty="0" lang="zh-CN" b="1" sz="3200">
                <a:ea typeface="黑体" panose="02010609060101010101" pitchFamily="49" charset="-122"/>
                <a:latin typeface="Times New Roman"/>
              </a:rPr>
              <a:t>方向平移到△</a:t>
            </a:r>
            <a:r>
              <a:rPr altLang="zh-CN" dirty="0" lang="en-US" b="1" i="1" sz="3200">
                <a:ea typeface="黑体" panose="02010609060101010101" pitchFamily="49" charset="-122"/>
                <a:latin typeface="Times New Roman"/>
              </a:rPr>
              <a:t>A</a:t>
            </a:r>
            <a:r>
              <a:rPr altLang="zh-CN" dirty="0" lang="en-US" b="1" sz="3200">
                <a:ea typeface="黑体" panose="02010609060101010101" pitchFamily="49" charset="-122"/>
                <a:latin typeface="Times New Roman"/>
              </a:rPr>
              <a:t>′</a:t>
            </a:r>
            <a:r>
              <a:rPr altLang="zh-CN" dirty="0" lang="en-US" b="1" i="1" sz="3200">
                <a:ea typeface="黑体" panose="02010609060101010101" pitchFamily="49" charset="-122"/>
                <a:latin typeface="Times New Roman"/>
              </a:rPr>
              <a:t>B</a:t>
            </a:r>
            <a:r>
              <a:rPr altLang="zh-CN" dirty="0" lang="en-US" b="1" sz="3200">
                <a:ea typeface="黑体" panose="02010609060101010101" pitchFamily="49" charset="-122"/>
                <a:latin typeface="Times New Roman"/>
              </a:rPr>
              <a:t>′</a:t>
            </a:r>
            <a:r>
              <a:rPr altLang="zh-CN" dirty="0" lang="en-US" b="1" i="1" sz="3200">
                <a:ea typeface="黑体" panose="02010609060101010101" pitchFamily="49" charset="-122"/>
                <a:latin typeface="Times New Roman"/>
              </a:rPr>
              <a:t>C</a:t>
            </a:r>
            <a:r>
              <a:rPr altLang="zh-CN" dirty="0" lang="en-US" b="1" sz="3200">
                <a:ea typeface="黑体" panose="02010609060101010101" pitchFamily="49" charset="-122"/>
                <a:latin typeface="Times New Roman"/>
              </a:rPr>
              <a:t>′</a:t>
            </a:r>
            <a:r>
              <a:rPr altLang="en-US" dirty="0" lang="zh-CN" b="1" sz="3200">
                <a:ea typeface="黑体" panose="02010609060101010101" pitchFamily="49" charset="-122"/>
                <a:latin typeface="Times New Roman"/>
              </a:rPr>
              <a:t>的位置</a:t>
            </a:r>
            <a:r>
              <a:rPr altLang="zh-CN" dirty="0" lang="en-US" b="1" sz="3200">
                <a:ea typeface="黑体" panose="02010609060101010101" pitchFamily="49" charset="-122"/>
                <a:latin typeface="Times New Roman"/>
              </a:rPr>
              <a:t>.</a:t>
            </a:r>
            <a:endParaRPr altLang="en-US" dirty="0" lang="zh-CN" b="1" sz="3200">
              <a:ea typeface="黑体" panose="02010609060101010101" pitchFamily="49" charset="-122"/>
              <a:latin typeface="Times New Roman"/>
            </a:endParaRPr>
          </a:p>
        </p:txBody>
      </p:sp>
      <p:sp>
        <p:nvSpPr>
          <p:cNvPr id="4" name="等腰三角形 3">
            <a:extLst>
              <a:ext uri="{FF2B5EF4-FFF2-40B4-BE49-F238E27FC236}">
                <a16:creationId xmlns:a16="http://schemas.microsoft.com/office/drawing/2014/main" xmlns="" id="{7DAD67D1-8521-49E9-9E5B-B6F73285C7FF}"/>
              </a:ext>
            </a:extLst>
          </p:cNvPr>
          <p:cNvSpPr/>
          <p:nvPr/>
        </p:nvSpPr>
        <p:spPr>
          <a:xfrm rot="20923539">
            <a:off x="812755" y="3616663"/>
            <a:ext cx="2258630" cy="1194111"/>
          </a:xfrm>
          <a:prstGeom prst="triangle">
            <a:avLst>
              <a:gd name="adj" fmla="val 65675"/>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cxnSp>
        <p:nvCxnSpPr>
          <p:cNvPr id="6" name="直接箭头连接符 5">
            <a:extLst>
              <a:ext uri="{FF2B5EF4-FFF2-40B4-BE49-F238E27FC236}">
                <a16:creationId xmlns:a16="http://schemas.microsoft.com/office/drawing/2014/main" xmlns="" id="{9425D9B5-3103-419E-8F72-2A7471826D99}"/>
              </a:ext>
            </a:extLst>
          </p:cNvPr>
          <p:cNvCxnSpPr>
            <a:cxnSpLocks/>
          </p:cNvCxnSpPr>
          <p:nvPr/>
        </p:nvCxnSpPr>
        <p:spPr>
          <a:xfrm flipV="1">
            <a:off x="2108017" y="2449441"/>
            <a:ext cx="2655454" cy="529376"/>
          </a:xfrm>
          <a:prstGeom prst="straightConnector1">
            <a:avLst/>
          </a:prstGeom>
          <a:ln w="28575">
            <a:solidFill>
              <a:schemeClr val="tx1"/>
            </a:solidFill>
            <a:tailEnd type="triangle" len="lg" w="lg"/>
          </a:ln>
        </p:spPr>
        <p:style>
          <a:lnRef idx="1">
            <a:schemeClr val="accent1"/>
          </a:lnRef>
          <a:fillRef idx="0">
            <a:schemeClr val="accent1"/>
          </a:fillRef>
          <a:effectRef idx="0">
            <a:schemeClr val="accent1"/>
          </a:effectRef>
          <a:fontRef idx="minor">
            <a:schemeClr val="tx1"/>
          </a:fontRef>
        </p:style>
      </p:cxnSp>
      <p:sp>
        <p:nvSpPr>
          <p:cNvPr id="13" name="Rectangle 19">
            <a:extLst>
              <a:ext uri="{FF2B5EF4-FFF2-40B4-BE49-F238E27FC236}">
                <a16:creationId xmlns:a16="http://schemas.microsoft.com/office/drawing/2014/main" xmlns="" id="{60D39FBC-A459-46C6-8C08-8E896BC224A1}"/>
              </a:ext>
            </a:extLst>
          </p:cNvPr>
          <p:cNvSpPr/>
          <p:nvPr/>
        </p:nvSpPr>
        <p:spPr>
          <a:xfrm>
            <a:off x="6460225" y="3504023"/>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C'</a:t>
            </a:r>
          </a:p>
        </p:txBody>
      </p:sp>
      <p:sp>
        <p:nvSpPr>
          <p:cNvPr id="14" name="Rectangle 20">
            <a:extLst>
              <a:ext uri="{FF2B5EF4-FFF2-40B4-BE49-F238E27FC236}">
                <a16:creationId xmlns:a16="http://schemas.microsoft.com/office/drawing/2014/main" xmlns="" id="{2427ED7A-B553-4872-A2B0-0EB5EA45E627}"/>
              </a:ext>
            </a:extLst>
          </p:cNvPr>
          <p:cNvSpPr/>
          <p:nvPr/>
        </p:nvSpPr>
        <p:spPr>
          <a:xfrm>
            <a:off x="5528447" y="2450296"/>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A'</a:t>
            </a:r>
          </a:p>
        </p:txBody>
      </p:sp>
      <p:sp>
        <p:nvSpPr>
          <p:cNvPr id="15" name="Rectangle 21">
            <a:extLst>
              <a:ext uri="{FF2B5EF4-FFF2-40B4-BE49-F238E27FC236}">
                <a16:creationId xmlns:a16="http://schemas.microsoft.com/office/drawing/2014/main" xmlns="" id="{63FCEEE0-AA34-4211-A015-E9DA5764F32B}"/>
              </a:ext>
            </a:extLst>
          </p:cNvPr>
          <p:cNvSpPr/>
          <p:nvPr/>
        </p:nvSpPr>
        <p:spPr>
          <a:xfrm>
            <a:off x="2006750" y="3019381"/>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A</a:t>
            </a:r>
          </a:p>
        </p:txBody>
      </p:sp>
      <p:sp>
        <p:nvSpPr>
          <p:cNvPr id="16" name="Rectangle 23">
            <a:extLst>
              <a:ext uri="{FF2B5EF4-FFF2-40B4-BE49-F238E27FC236}">
                <a16:creationId xmlns:a16="http://schemas.microsoft.com/office/drawing/2014/main" xmlns="" id="{F97BDC29-E6B9-4FD9-B647-7DE5E3E755A1}"/>
              </a:ext>
            </a:extLst>
          </p:cNvPr>
          <p:cNvSpPr/>
          <p:nvPr/>
        </p:nvSpPr>
        <p:spPr>
          <a:xfrm>
            <a:off x="3046918" y="4003874"/>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C</a:t>
            </a:r>
          </a:p>
        </p:txBody>
      </p:sp>
      <p:sp>
        <p:nvSpPr>
          <p:cNvPr id="18" name="Rectangle 23">
            <a:extLst>
              <a:ext uri="{FF2B5EF4-FFF2-40B4-BE49-F238E27FC236}">
                <a16:creationId xmlns:a16="http://schemas.microsoft.com/office/drawing/2014/main" xmlns="" id="{8DF4E72F-D89C-4715-ABDB-E395710FE929}"/>
              </a:ext>
            </a:extLst>
          </p:cNvPr>
          <p:cNvSpPr/>
          <p:nvPr/>
        </p:nvSpPr>
        <p:spPr>
          <a:xfrm>
            <a:off x="459959" y="4748796"/>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B</a:t>
            </a:r>
          </a:p>
        </p:txBody>
      </p:sp>
      <p:sp>
        <p:nvSpPr>
          <p:cNvPr id="21" name="Rectangle 23">
            <a:extLst>
              <a:ext uri="{FF2B5EF4-FFF2-40B4-BE49-F238E27FC236}">
                <a16:creationId xmlns:a16="http://schemas.microsoft.com/office/drawing/2014/main" xmlns="" id="{C5BEF523-ABAA-46FF-9998-CE6B1C8739B2}"/>
              </a:ext>
            </a:extLst>
          </p:cNvPr>
          <p:cNvSpPr/>
          <p:nvPr/>
        </p:nvSpPr>
        <p:spPr>
          <a:xfrm>
            <a:off x="1724703" y="2466677"/>
            <a:ext cx="434734"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P</a:t>
            </a:r>
          </a:p>
        </p:txBody>
      </p:sp>
      <p:sp>
        <p:nvSpPr>
          <p:cNvPr id="22" name="Rectangle 23">
            <a:extLst>
              <a:ext uri="{FF2B5EF4-FFF2-40B4-BE49-F238E27FC236}">
                <a16:creationId xmlns:a16="http://schemas.microsoft.com/office/drawing/2014/main" xmlns="" id="{4A335EF2-6753-4D7D-828D-A73F65B42F12}"/>
              </a:ext>
            </a:extLst>
          </p:cNvPr>
          <p:cNvSpPr/>
          <p:nvPr/>
        </p:nvSpPr>
        <p:spPr>
          <a:xfrm>
            <a:off x="4623191" y="1784236"/>
            <a:ext cx="481222"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Q</a:t>
            </a:r>
          </a:p>
        </p:txBody>
      </p:sp>
      <p:sp>
        <p:nvSpPr>
          <p:cNvPr id="23" name="Text Box 15">
            <a:extLst>
              <a:ext uri="{FF2B5EF4-FFF2-40B4-BE49-F238E27FC236}">
                <a16:creationId xmlns:a16="http://schemas.microsoft.com/office/drawing/2014/main" xmlns="" id="{7E27E0B7-08AF-4419-B55A-D28A0D841583}"/>
              </a:ext>
            </a:extLst>
          </p:cNvPr>
          <p:cNvSpPr/>
          <p:nvPr/>
        </p:nvSpPr>
        <p:spPr>
          <a:xfrm>
            <a:off x="5283253" y="5311226"/>
            <a:ext cx="5717827" cy="584775"/>
          </a:xfrm>
          <a:prstGeom prst="rect">
            <a:avLst/>
          </a:prstGeom>
          <a:ln w="28575"/>
        </p:spPr>
        <p:style>
          <a:lnRef idx="2">
            <a:schemeClr val="accent3"/>
          </a:lnRef>
          <a:fillRef idx="1">
            <a:schemeClr val="lt1"/>
          </a:fillRef>
          <a:effectRef idx="0">
            <a:schemeClr val="accent3"/>
          </a:effectRef>
          <a:fontRef idx="minor">
            <a:schemeClr val="dk1"/>
          </a:fontRef>
        </p:style>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r>
              <a:rPr altLang="en-US" lang="zh-CN" smtClean="0" b="1" sz="3200">
                <a:solidFill>
                  <a:srgbClr val="FF0000"/>
                </a:solidFill>
                <a:ea typeface="黑体" panose="02010609060101010101" pitchFamily="49" charset="-122"/>
                <a:latin typeface="Times New Roman"/>
              </a:rPr>
              <a:t>对应</a:t>
            </a:r>
            <a:r>
              <a:rPr altLang="en-US" dirty="0" lang="zh-CN" b="1" sz="3200">
                <a:solidFill>
                  <a:srgbClr val="FF0000"/>
                </a:solidFill>
                <a:ea typeface="黑体" panose="02010609060101010101" pitchFamily="49" charset="-122"/>
                <a:latin typeface="Times New Roman"/>
              </a:rPr>
              <a:t>点所连的线段</a:t>
            </a:r>
            <a:r>
              <a:rPr altLang="en-US" lang="zh-CN" b="1" sz="3200">
                <a:ea typeface="黑体" panose="02010609060101010101" pitchFamily="49" charset="-122"/>
                <a:latin typeface="Times New Roman"/>
              </a:rPr>
              <a:t>有</a:t>
            </a:r>
            <a:r>
              <a:rPr altLang="en-US" lang="zh-CN" smtClean="0" b="1" sz="3200">
                <a:ea typeface="黑体" panose="02010609060101010101" pitchFamily="49" charset="-122"/>
                <a:latin typeface="Times New Roman"/>
              </a:rPr>
              <a:t>什么特点？</a:t>
            </a:r>
            <a:endParaRPr altLang="en-US" dirty="0" lang="zh-CN" b="1" sz="3200">
              <a:ea typeface="黑体" panose="02010609060101010101" pitchFamily="49" charset="-122"/>
              <a:latin typeface="Times New Roman"/>
            </a:endParaRPr>
          </a:p>
        </p:txBody>
      </p:sp>
      <p:cxnSp>
        <p:nvCxnSpPr>
          <p:cNvPr id="24" name="直接箭头连接符 23">
            <a:extLst>
              <a:ext uri="{FF2B5EF4-FFF2-40B4-BE49-F238E27FC236}">
                <a16:creationId xmlns:a16="http://schemas.microsoft.com/office/drawing/2014/main" xmlns="" id="{2E0F8E78-5580-4A3A-B4CB-E5DCE09536DA}"/>
              </a:ext>
            </a:extLst>
          </p:cNvPr>
          <p:cNvCxnSpPr>
            <a:cxnSpLocks/>
          </p:cNvCxnSpPr>
          <p:nvPr/>
        </p:nvCxnSpPr>
        <p:spPr>
          <a:xfrm flipV="1">
            <a:off x="2177971" y="2894256"/>
            <a:ext cx="3288482" cy="664694"/>
          </a:xfrm>
          <a:prstGeom prst="straightConnector1">
            <a:avLst/>
          </a:prstGeom>
          <a:ln w="28575">
            <a:solidFill>
              <a:srgbClr val="9933FF"/>
            </a:solidFill>
            <a:prstDash val="dash"/>
            <a:tailEnd type="triangle" len="lg" w="lg"/>
          </a:ln>
        </p:spPr>
        <p:style>
          <a:lnRef idx="1">
            <a:schemeClr val="accent1"/>
          </a:lnRef>
          <a:fillRef idx="0">
            <a:schemeClr val="accent1"/>
          </a:fillRef>
          <a:effectRef idx="0">
            <a:schemeClr val="accent1"/>
          </a:effectRef>
          <a:fontRef idx="minor">
            <a:schemeClr val="tx1"/>
          </a:fontRef>
        </p:style>
      </p:cxnSp>
      <p:grpSp>
        <p:nvGrpSpPr>
          <p:cNvPr id="12" name="组合 11">
            <a:extLst>
              <a:ext uri="{FF2B5EF4-FFF2-40B4-BE49-F238E27FC236}">
                <a16:creationId xmlns:a16="http://schemas.microsoft.com/office/drawing/2014/main" xmlns="" id="{1440B093-4575-4FFC-81EA-F9EA64E55697}"/>
              </a:ext>
            </a:extLst>
          </p:cNvPr>
          <p:cNvGrpSpPr/>
          <p:nvPr/>
        </p:nvGrpSpPr>
        <p:grpSpPr>
          <a:xfrm>
            <a:off x="951277" y="4356611"/>
            <a:ext cx="3343431" cy="890776"/>
            <a:chOff x="951277" y="4356611"/>
            <a:chExt cx="3343431" cy="890776"/>
          </a:xfrm>
        </p:grpSpPr>
        <p:cxnSp>
          <p:nvCxnSpPr>
            <p:cNvPr id="26" name="直接箭头连接符 25">
              <a:extLst>
                <a:ext uri="{FF2B5EF4-FFF2-40B4-BE49-F238E27FC236}">
                  <a16:creationId xmlns:a16="http://schemas.microsoft.com/office/drawing/2014/main" xmlns="" id="{750835A6-A5DD-47D1-8CF8-12F22EB0CA95}"/>
                </a:ext>
              </a:extLst>
            </p:cNvPr>
            <p:cNvCxnSpPr>
              <a:cxnSpLocks/>
            </p:cNvCxnSpPr>
            <p:nvPr/>
          </p:nvCxnSpPr>
          <p:spPr>
            <a:xfrm flipV="1">
              <a:off x="991746" y="4492281"/>
              <a:ext cx="3288482" cy="664694"/>
            </a:xfrm>
            <a:prstGeom prst="straightConnector1">
              <a:avLst/>
            </a:prstGeom>
            <a:ln w="28575">
              <a:solidFill>
                <a:srgbClr val="9933FF"/>
              </a:solidFill>
              <a:prstDash val="dash"/>
              <a:tailEnd type="triangle" len="lg" w="lg"/>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xmlns="" id="{0BDD411E-C8F5-4E66-B916-5C438A86B685}"/>
                </a:ext>
              </a:extLst>
            </p:cNvPr>
            <p:cNvCxnSpPr>
              <a:cxnSpLocks/>
              <a:stCxn id="4" idx="2"/>
            </p:cNvCxnSpPr>
            <p:nvPr/>
          </p:nvCxnSpPr>
          <p:spPr>
            <a:xfrm>
              <a:off x="951277" y="5020041"/>
              <a:ext cx="40469" cy="227346"/>
            </a:xfrm>
            <a:prstGeom prst="line">
              <a:avLst/>
            </a:prstGeom>
            <a:ln w="19050">
              <a:solidFill>
                <a:srgbClr val="9933FF"/>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22E6915D-0F66-4029-83C8-31B45DCEEB60}"/>
                </a:ext>
              </a:extLst>
            </p:cNvPr>
            <p:cNvCxnSpPr>
              <a:cxnSpLocks/>
            </p:cNvCxnSpPr>
            <p:nvPr/>
          </p:nvCxnSpPr>
          <p:spPr>
            <a:xfrm>
              <a:off x="4254239" y="4356611"/>
              <a:ext cx="40469" cy="227346"/>
            </a:xfrm>
            <a:prstGeom prst="line">
              <a:avLst/>
            </a:prstGeom>
            <a:ln w="19050">
              <a:solidFill>
                <a:srgbClr val="9933FF"/>
              </a:solidFill>
            </a:ln>
          </p:spPr>
          <p:style>
            <a:lnRef idx="1">
              <a:schemeClr val="accent1"/>
            </a:lnRef>
            <a:fillRef idx="0">
              <a:schemeClr val="accent1"/>
            </a:fillRef>
            <a:effectRef idx="0">
              <a:schemeClr val="accent1"/>
            </a:effectRef>
            <a:fontRef idx="minor">
              <a:schemeClr val="tx1"/>
            </a:fontRef>
          </p:style>
        </p:cxnSp>
      </p:grpSp>
      <p:grpSp>
        <p:nvGrpSpPr>
          <p:cNvPr id="17" name="组合 16">
            <a:extLst>
              <a:ext uri="{FF2B5EF4-FFF2-40B4-BE49-F238E27FC236}">
                <a16:creationId xmlns:a16="http://schemas.microsoft.com/office/drawing/2014/main" xmlns="" id="{CE45C13A-AD44-4139-ADD9-64D635AC5EFA}"/>
              </a:ext>
            </a:extLst>
          </p:cNvPr>
          <p:cNvGrpSpPr/>
          <p:nvPr/>
        </p:nvGrpSpPr>
        <p:grpSpPr>
          <a:xfrm>
            <a:off x="3166321" y="3908672"/>
            <a:ext cx="3381102" cy="1168384"/>
            <a:chOff x="3166321" y="3908672"/>
            <a:chExt cx="3381102" cy="1168384"/>
          </a:xfrm>
        </p:grpSpPr>
        <p:cxnSp>
          <p:nvCxnSpPr>
            <p:cNvPr id="30" name="直接连接符 29">
              <a:extLst>
                <a:ext uri="{FF2B5EF4-FFF2-40B4-BE49-F238E27FC236}">
                  <a16:creationId xmlns:a16="http://schemas.microsoft.com/office/drawing/2014/main" xmlns="" id="{7DBB13A3-9FE5-40D0-8590-031D35AE9C84}"/>
                </a:ext>
              </a:extLst>
            </p:cNvPr>
            <p:cNvCxnSpPr>
              <a:cxnSpLocks/>
            </p:cNvCxnSpPr>
            <p:nvPr/>
          </p:nvCxnSpPr>
          <p:spPr>
            <a:xfrm>
              <a:off x="3166321" y="4576999"/>
              <a:ext cx="89013" cy="500057"/>
            </a:xfrm>
            <a:prstGeom prst="line">
              <a:avLst/>
            </a:prstGeom>
            <a:ln w="19050">
              <a:solidFill>
                <a:srgbClr val="9933FF"/>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EDC715F7-E847-4FEE-8123-713788E72BCC}"/>
                </a:ext>
              </a:extLst>
            </p:cNvPr>
            <p:cNvCxnSpPr>
              <a:cxnSpLocks/>
            </p:cNvCxnSpPr>
            <p:nvPr/>
          </p:nvCxnSpPr>
          <p:spPr>
            <a:xfrm>
              <a:off x="6460225" y="3908672"/>
              <a:ext cx="87198" cy="489859"/>
            </a:xfrm>
            <a:prstGeom prst="line">
              <a:avLst/>
            </a:prstGeom>
            <a:ln w="19050">
              <a:solidFill>
                <a:srgbClr val="9933FF"/>
              </a:solidFill>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xmlns="" id="{EEAFC6C1-2DB3-49E5-9BDA-8B95E62E5A75}"/>
                </a:ext>
              </a:extLst>
            </p:cNvPr>
            <p:cNvCxnSpPr>
              <a:cxnSpLocks/>
            </p:cNvCxnSpPr>
            <p:nvPr/>
          </p:nvCxnSpPr>
          <p:spPr>
            <a:xfrm flipV="1">
              <a:off x="3232423" y="4298369"/>
              <a:ext cx="3288482" cy="664694"/>
            </a:xfrm>
            <a:prstGeom prst="straightConnector1">
              <a:avLst/>
            </a:prstGeom>
            <a:ln w="28575">
              <a:solidFill>
                <a:srgbClr val="9933FF"/>
              </a:solidFill>
              <a:prstDash val="dash"/>
              <a:tailEnd type="triangle" len="lg" w="lg"/>
            </a:ln>
          </p:spPr>
          <p:style>
            <a:lnRef idx="1">
              <a:schemeClr val="accent1"/>
            </a:lnRef>
            <a:fillRef idx="0">
              <a:schemeClr val="accent1"/>
            </a:fillRef>
            <a:effectRef idx="0">
              <a:schemeClr val="accent1"/>
            </a:effectRef>
            <a:fontRef idx="minor">
              <a:schemeClr val="tx1"/>
            </a:fontRef>
          </p:style>
        </p:cxnSp>
      </p:grpSp>
      <p:grpSp>
        <p:nvGrpSpPr>
          <p:cNvPr id="11" name="组合 10">
            <a:extLst>
              <a:ext uri="{FF2B5EF4-FFF2-40B4-BE49-F238E27FC236}">
                <a16:creationId xmlns:a16="http://schemas.microsoft.com/office/drawing/2014/main" xmlns="" id="{C7EA1F0C-D890-4A3B-AABE-1432352BD3E8}"/>
              </a:ext>
            </a:extLst>
          </p:cNvPr>
          <p:cNvGrpSpPr/>
          <p:nvPr/>
        </p:nvGrpSpPr>
        <p:grpSpPr>
          <a:xfrm>
            <a:off x="7453997" y="2466677"/>
            <a:ext cx="917560" cy="584775"/>
            <a:chOff x="7453997" y="2466677"/>
            <a:chExt cx="917560" cy="584775"/>
          </a:xfrm>
        </p:grpSpPr>
        <p:sp>
          <p:nvSpPr>
            <p:cNvPr id="38" name="Rectangle 21">
              <a:extLst>
                <a:ext uri="{FF2B5EF4-FFF2-40B4-BE49-F238E27FC236}">
                  <a16:creationId xmlns:a16="http://schemas.microsoft.com/office/drawing/2014/main" xmlns="" id="{1737EB46-25D6-4AFD-BAEE-80A48496862F}"/>
                </a:ext>
              </a:extLst>
            </p:cNvPr>
            <p:cNvSpPr/>
            <p:nvPr/>
          </p:nvSpPr>
          <p:spPr>
            <a:xfrm>
              <a:off x="7453997" y="2466677"/>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A</a:t>
              </a:r>
            </a:p>
          </p:txBody>
        </p:sp>
        <p:sp>
          <p:nvSpPr>
            <p:cNvPr id="39" name="箭头: 右 38">
              <a:extLst>
                <a:ext uri="{FF2B5EF4-FFF2-40B4-BE49-F238E27FC236}">
                  <a16:creationId xmlns:a16="http://schemas.microsoft.com/office/drawing/2014/main" xmlns="" id="{F2F6488D-FB0C-4752-AB4A-508AA75452D7}"/>
                </a:ext>
              </a:extLst>
            </p:cNvPr>
            <p:cNvSpPr/>
            <p:nvPr/>
          </p:nvSpPr>
          <p:spPr>
            <a:xfrm>
              <a:off x="7912777" y="2629568"/>
              <a:ext cx="458780" cy="264688"/>
            </a:xfrm>
            <a:prstGeom prst="rightArrow">
              <a:avLst/>
            </a:prstGeom>
            <a:solidFill>
              <a:srgbClr val="00B0F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grpSp>
      <p:sp>
        <p:nvSpPr>
          <p:cNvPr id="40" name="Rectangle 20">
            <a:extLst>
              <a:ext uri="{FF2B5EF4-FFF2-40B4-BE49-F238E27FC236}">
                <a16:creationId xmlns:a16="http://schemas.microsoft.com/office/drawing/2014/main" xmlns="" id="{013AE9B1-ED5A-496B-A541-BF23E6A94FD0}"/>
              </a:ext>
            </a:extLst>
          </p:cNvPr>
          <p:cNvSpPr/>
          <p:nvPr/>
        </p:nvSpPr>
        <p:spPr>
          <a:xfrm>
            <a:off x="8374222" y="2466677"/>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A'</a:t>
            </a:r>
          </a:p>
        </p:txBody>
      </p:sp>
      <p:grpSp>
        <p:nvGrpSpPr>
          <p:cNvPr id="10" name="组合 9">
            <a:extLst>
              <a:ext uri="{FF2B5EF4-FFF2-40B4-BE49-F238E27FC236}">
                <a16:creationId xmlns:a16="http://schemas.microsoft.com/office/drawing/2014/main" xmlns="" id="{012D197C-5214-4CF3-A758-AEA4EE64C13F}"/>
              </a:ext>
            </a:extLst>
          </p:cNvPr>
          <p:cNvGrpSpPr/>
          <p:nvPr/>
        </p:nvGrpSpPr>
        <p:grpSpPr>
          <a:xfrm>
            <a:off x="7453997" y="3247558"/>
            <a:ext cx="917560" cy="584775"/>
            <a:chOff x="7453997" y="3247558"/>
            <a:chExt cx="917560" cy="584775"/>
          </a:xfrm>
        </p:grpSpPr>
        <p:sp>
          <p:nvSpPr>
            <p:cNvPr id="41" name="Rectangle 21">
              <a:extLst>
                <a:ext uri="{FF2B5EF4-FFF2-40B4-BE49-F238E27FC236}">
                  <a16:creationId xmlns:a16="http://schemas.microsoft.com/office/drawing/2014/main" xmlns="" id="{C4C35087-315C-439B-8A20-E5DF14160243}"/>
                </a:ext>
              </a:extLst>
            </p:cNvPr>
            <p:cNvSpPr/>
            <p:nvPr/>
          </p:nvSpPr>
          <p:spPr>
            <a:xfrm>
              <a:off x="7453997" y="3247558"/>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B</a:t>
              </a:r>
            </a:p>
          </p:txBody>
        </p:sp>
        <p:sp>
          <p:nvSpPr>
            <p:cNvPr id="42" name="箭头: 右 41">
              <a:extLst>
                <a:ext uri="{FF2B5EF4-FFF2-40B4-BE49-F238E27FC236}">
                  <a16:creationId xmlns:a16="http://schemas.microsoft.com/office/drawing/2014/main" xmlns="" id="{06A0CA38-FE90-4987-B0FA-8DF8F4BB0448}"/>
                </a:ext>
              </a:extLst>
            </p:cNvPr>
            <p:cNvSpPr/>
            <p:nvPr/>
          </p:nvSpPr>
          <p:spPr>
            <a:xfrm>
              <a:off x="7912777" y="3410449"/>
              <a:ext cx="458780" cy="264688"/>
            </a:xfrm>
            <a:prstGeom prst="rightArrow">
              <a:avLst/>
            </a:prstGeom>
            <a:solidFill>
              <a:srgbClr val="00B0F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grpSp>
      <p:sp>
        <p:nvSpPr>
          <p:cNvPr id="43" name="Rectangle 20">
            <a:extLst>
              <a:ext uri="{FF2B5EF4-FFF2-40B4-BE49-F238E27FC236}">
                <a16:creationId xmlns:a16="http://schemas.microsoft.com/office/drawing/2014/main" xmlns="" id="{E08E3B20-D414-4E69-BFAC-F663EEDD61A0}"/>
              </a:ext>
            </a:extLst>
          </p:cNvPr>
          <p:cNvSpPr/>
          <p:nvPr/>
        </p:nvSpPr>
        <p:spPr>
          <a:xfrm>
            <a:off x="8374222" y="3247558"/>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B'</a:t>
            </a:r>
          </a:p>
        </p:txBody>
      </p:sp>
      <p:grpSp>
        <p:nvGrpSpPr>
          <p:cNvPr id="9" name="组合 8">
            <a:extLst>
              <a:ext uri="{FF2B5EF4-FFF2-40B4-BE49-F238E27FC236}">
                <a16:creationId xmlns:a16="http://schemas.microsoft.com/office/drawing/2014/main" xmlns="" id="{AF1C7A9B-EE68-45BB-A9D7-C9AEAB9C49F7}"/>
              </a:ext>
            </a:extLst>
          </p:cNvPr>
          <p:cNvGrpSpPr/>
          <p:nvPr/>
        </p:nvGrpSpPr>
        <p:grpSpPr>
          <a:xfrm>
            <a:off x="7453997" y="4028439"/>
            <a:ext cx="917560" cy="584775"/>
            <a:chOff x="7453997" y="4028439"/>
            <a:chExt cx="917560" cy="584775"/>
          </a:xfrm>
        </p:grpSpPr>
        <p:sp>
          <p:nvSpPr>
            <p:cNvPr id="44" name="Rectangle 21">
              <a:extLst>
                <a:ext uri="{FF2B5EF4-FFF2-40B4-BE49-F238E27FC236}">
                  <a16:creationId xmlns:a16="http://schemas.microsoft.com/office/drawing/2014/main" xmlns="" id="{420D93B5-95B7-4AC0-AFED-9861D3B8A99B}"/>
                </a:ext>
              </a:extLst>
            </p:cNvPr>
            <p:cNvSpPr/>
            <p:nvPr/>
          </p:nvSpPr>
          <p:spPr>
            <a:xfrm>
              <a:off x="7453997" y="4028439"/>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C</a:t>
              </a:r>
            </a:p>
          </p:txBody>
        </p:sp>
        <p:sp>
          <p:nvSpPr>
            <p:cNvPr id="45" name="箭头: 右 44">
              <a:extLst>
                <a:ext uri="{FF2B5EF4-FFF2-40B4-BE49-F238E27FC236}">
                  <a16:creationId xmlns:a16="http://schemas.microsoft.com/office/drawing/2014/main" xmlns="" id="{C02467E6-F75B-4F8E-90F6-7F23908B145B}"/>
                </a:ext>
              </a:extLst>
            </p:cNvPr>
            <p:cNvSpPr/>
            <p:nvPr/>
          </p:nvSpPr>
          <p:spPr>
            <a:xfrm>
              <a:off x="7912777" y="4191330"/>
              <a:ext cx="458780" cy="264688"/>
            </a:xfrm>
            <a:prstGeom prst="rightArrow">
              <a:avLst/>
            </a:prstGeom>
            <a:solidFill>
              <a:srgbClr val="00B0F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grpSp>
      <p:sp>
        <p:nvSpPr>
          <p:cNvPr id="46" name="Rectangle 20">
            <a:extLst>
              <a:ext uri="{FF2B5EF4-FFF2-40B4-BE49-F238E27FC236}">
                <a16:creationId xmlns:a16="http://schemas.microsoft.com/office/drawing/2014/main" xmlns="" id="{D422C0B6-6B63-41A7-A006-EACEDCB10A84}"/>
              </a:ext>
            </a:extLst>
          </p:cNvPr>
          <p:cNvSpPr/>
          <p:nvPr/>
        </p:nvSpPr>
        <p:spPr>
          <a:xfrm>
            <a:off x="8374222" y="4028439"/>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C'</a:t>
            </a:r>
          </a:p>
        </p:txBody>
      </p:sp>
      <p:sp>
        <p:nvSpPr>
          <p:cNvPr id="47" name="右大括号 46">
            <a:extLst>
              <a:ext uri="{FF2B5EF4-FFF2-40B4-BE49-F238E27FC236}">
                <a16:creationId xmlns:a16="http://schemas.microsoft.com/office/drawing/2014/main" xmlns="" id="{E07807A5-7748-4A70-81C4-F00C87468AAA}"/>
              </a:ext>
            </a:extLst>
          </p:cNvPr>
          <p:cNvSpPr/>
          <p:nvPr/>
        </p:nvSpPr>
        <p:spPr>
          <a:xfrm>
            <a:off x="9061758" y="2727669"/>
            <a:ext cx="255543" cy="1612647"/>
          </a:xfrm>
          <a:prstGeom prst="rightBrace">
            <a:avLst>
              <a:gd name="adj1" fmla="val 22790"/>
              <a:gd name="adj2" fmla="val 50000"/>
            </a:avLst>
          </a:prstGeom>
          <a:ln w="285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altLang="en-US" lang="zh-CN"/>
          </a:p>
        </p:txBody>
      </p:sp>
      <p:sp>
        <p:nvSpPr>
          <p:cNvPr id="48" name="文本框 47">
            <a:extLst>
              <a:ext uri="{FF2B5EF4-FFF2-40B4-BE49-F238E27FC236}">
                <a16:creationId xmlns:a16="http://schemas.microsoft.com/office/drawing/2014/main" xmlns="" id="{55B52943-4F9F-4CB0-8C59-3C78969FFE22}"/>
              </a:ext>
            </a:extLst>
          </p:cNvPr>
          <p:cNvSpPr/>
          <p:nvPr/>
        </p:nvSpPr>
        <p:spPr>
          <a:xfrm>
            <a:off x="9378564" y="2763696"/>
            <a:ext cx="2227891" cy="1569660"/>
          </a:xfrm>
          <a:prstGeom prst="rect">
            <a:avLst/>
          </a:prstGeom>
          <a:noFill/>
        </p:spPr>
        <p:txBody>
          <a:bodyPr wrap="square" rtlCol="0">
            <a:spAutoFit/>
          </a:bodyPr>
          <a:lstStyle/>
          <a:p>
            <a:pPr/>
            <a:r>
              <a:rPr altLang="en-US" dirty="0" lang="zh-CN" b="1" sz="3200"/>
              <a:t>在同一方向移动了相同的距离</a:t>
            </a:r>
          </a:p>
        </p:txBody>
      </p:sp>
      <p:sp>
        <p:nvSpPr>
          <p:cNvPr id="49" name="文本框 48">
            <a:extLst>
              <a:ext uri="{FF2B5EF4-FFF2-40B4-BE49-F238E27FC236}">
                <a16:creationId xmlns:a16="http://schemas.microsoft.com/office/drawing/2014/main" xmlns="" id="{81BFC456-F207-4E09-94A9-D87539A5F6FB}"/>
              </a:ext>
            </a:extLst>
          </p:cNvPr>
          <p:cNvSpPr/>
          <p:nvPr/>
        </p:nvSpPr>
        <p:spPr>
          <a:xfrm>
            <a:off x="7376989" y="1784236"/>
            <a:ext cx="2227891" cy="584775"/>
          </a:xfrm>
          <a:prstGeom prst="rect">
            <a:avLst/>
          </a:prstGeom>
          <a:noFill/>
        </p:spPr>
        <p:txBody>
          <a:bodyPr wrap="square" rtlCol="0">
            <a:spAutoFit/>
          </a:bodyPr>
          <a:lstStyle/>
          <a:p>
            <a:pPr/>
            <a:r>
              <a:rPr altLang="en-US" dirty="0" lang="zh-CN" b="1" sz="3200"/>
              <a:t>对应点：</a:t>
            </a:r>
          </a:p>
        </p:txBody>
      </p:sp>
      <p:sp>
        <p:nvSpPr>
          <p:cNvPr id="50" name="Rectangle 18">
            <a:extLst>
              <a:ext uri="{FF2B5EF4-FFF2-40B4-BE49-F238E27FC236}">
                <a16:creationId xmlns:a16="http://schemas.microsoft.com/office/drawing/2014/main" xmlns="" id="{F00AE70D-14D8-414B-9970-2401475A156B}"/>
              </a:ext>
            </a:extLst>
          </p:cNvPr>
          <p:cNvSpPr/>
          <p:nvPr/>
        </p:nvSpPr>
        <p:spPr>
          <a:xfrm>
            <a:off x="3864496" y="3876359"/>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B'</a:t>
            </a:r>
          </a:p>
        </p:txBody>
      </p:sp>
      <p:sp>
        <p:nvSpPr>
          <p:cNvPr id="34" name="等腰三角形 33">
            <a:extLst>
              <a:ext uri="{FF2B5EF4-FFF2-40B4-BE49-F238E27FC236}">
                <a16:creationId xmlns:a16="http://schemas.microsoft.com/office/drawing/2014/main" xmlns="" id="{7435B1EE-2C81-4BF8-B83C-B3B0F95D64D8}"/>
              </a:ext>
            </a:extLst>
          </p:cNvPr>
          <p:cNvSpPr/>
          <p:nvPr/>
        </p:nvSpPr>
        <p:spPr>
          <a:xfrm rot="20923539">
            <a:off x="816863" y="3618891"/>
            <a:ext cx="2258630" cy="1194111"/>
          </a:xfrm>
          <a:prstGeom prst="triangle">
            <a:avLst>
              <a:gd name="adj" fmla="val 65675"/>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spTree>
    <p:extLst>
      <p:ext uri="{BB962C8B-B14F-4D97-AF65-F5344CB8AC3E}">
        <p14:creationId xmlns:p14="http://schemas.microsoft.com/office/powerpoint/2010/main" val="1100098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grpId="0" nodeType="clickEffect">
                                  <p:stCondLst>
                                    <p:cond delay="0"/>
                                  </p:stCondLst>
                                  <p:childTnLst>
                                    <p:animMotion origin="layout" path="M 4.58333E-6 -4.81481E-6 L 0.26966 -0.09583 " pathEditMode="relative" rAng="0" ptsTypes="AA">
                                      <p:cBhvr>
                                        <p:cTn id="20" dur="2000" fill="hold"/>
                                        <p:tgtEl>
                                          <p:spTgt spid="34"/>
                                        </p:tgtEl>
                                        <p:attrNameLst>
                                          <p:attrName>ppt_x</p:attrName>
                                          <p:attrName>ppt_y</p:attrName>
                                        </p:attrNameLst>
                                      </p:cBhvr>
                                      <p:rCtr x="13477" y="-4792"/>
                                    </p:animMotion>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down)">
                                      <p:cBhvr>
                                        <p:cTn id="35" dur="500"/>
                                        <p:tgtEl>
                                          <p:spTgt spid="4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wipe(down)">
                                      <p:cBhvr>
                                        <p:cTn id="40" dur="500"/>
                                        <p:tgtEl>
                                          <p:spTgt spid="4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wipe(down)">
                                      <p:cBhvr>
                                        <p:cTn id="45" dur="500"/>
                                        <p:tgtEl>
                                          <p:spTgt spid="4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500"/>
                            </p:stCondLst>
                            <p:childTnLst>
                              <p:par>
                                <p:cTn id="52" presetID="14" presetClass="entr" presetSubtype="10"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randombar(horizontal)">
                                      <p:cBhvr>
                                        <p:cTn id="54" dur="500"/>
                                        <p:tgtEl>
                                          <p:spTgt spid="4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500"/>
                            </p:stCondLst>
                            <p:childTnLst>
                              <p:par>
                                <p:cTn id="61" presetID="22" presetClass="entr" presetSubtype="8"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left)">
                                      <p:cBhvr>
                                        <p:cTn id="63" dur="500"/>
                                        <p:tgtEl>
                                          <p:spTgt spid="12"/>
                                        </p:tgtEl>
                                      </p:cBhvr>
                                    </p:animEffect>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barn(inVertical)">
                                      <p:cBhvr>
                                        <p:cTn id="7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3" grpId="0" animBg="1"/>
      <p:bldP spid="40" grpId="0"/>
      <p:bldP spid="43" grpId="0"/>
      <p:bldP spid="46" grpId="0"/>
      <p:bldP spid="47" grpId="0" animBg="1"/>
      <p:bldP spid="48" grpId="0"/>
      <p:bldP spid="49" grpId="0"/>
      <p:bldP spid="50" grpId="0"/>
      <p:bldP spid="3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a:extLst>
              <a:ext uri="{FF2B5EF4-FFF2-40B4-BE49-F238E27FC236}">
                <a16:creationId xmlns:a16="http://schemas.microsoft.com/office/drawing/2014/main" xmlns="" id="{6B8C2B79-1B56-4D27-A0A8-57EEE384B1AF}"/>
              </a:ext>
            </a:extLst>
          </p:cNvPr>
          <p:cNvSpPr/>
          <p:nvPr/>
        </p:nvSpPr>
        <p:spPr>
          <a:xfrm rot="20923539">
            <a:off x="812755" y="3616663"/>
            <a:ext cx="2258630" cy="1194111"/>
          </a:xfrm>
          <a:prstGeom prst="triangle">
            <a:avLst>
              <a:gd name="adj" fmla="val 65675"/>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cxnSp>
        <p:nvCxnSpPr>
          <p:cNvPr id="4" name="直接箭头连接符 3">
            <a:extLst>
              <a:ext uri="{FF2B5EF4-FFF2-40B4-BE49-F238E27FC236}">
                <a16:creationId xmlns:a16="http://schemas.microsoft.com/office/drawing/2014/main" xmlns="" id="{700D3845-D948-41B2-8A30-B39FDB24D716}"/>
              </a:ext>
            </a:extLst>
          </p:cNvPr>
          <p:cNvCxnSpPr>
            <a:cxnSpLocks/>
          </p:cNvCxnSpPr>
          <p:nvPr/>
        </p:nvCxnSpPr>
        <p:spPr>
          <a:xfrm flipV="1">
            <a:off x="2108017" y="2449441"/>
            <a:ext cx="2655454" cy="529376"/>
          </a:xfrm>
          <a:prstGeom prst="straightConnector1">
            <a:avLst/>
          </a:prstGeom>
          <a:ln w="28575">
            <a:solidFill>
              <a:schemeClr val="tx1"/>
            </a:solidFill>
            <a:tailEnd type="triangle" len="lg" w="lg"/>
          </a:ln>
        </p:spPr>
        <p:style>
          <a:lnRef idx="1">
            <a:schemeClr val="accent1"/>
          </a:lnRef>
          <a:fillRef idx="0">
            <a:schemeClr val="accent1"/>
          </a:fillRef>
          <a:effectRef idx="0">
            <a:schemeClr val="accent1"/>
          </a:effectRef>
          <a:fontRef idx="minor">
            <a:schemeClr val="tx1"/>
          </a:fontRef>
        </p:style>
      </p:cxnSp>
      <p:sp>
        <p:nvSpPr>
          <p:cNvPr id="5" name="等腰三角形 4">
            <a:extLst>
              <a:ext uri="{FF2B5EF4-FFF2-40B4-BE49-F238E27FC236}">
                <a16:creationId xmlns:a16="http://schemas.microsoft.com/office/drawing/2014/main" xmlns="" id="{97AC76E0-0638-460D-82EF-501894AA7975}"/>
              </a:ext>
            </a:extLst>
          </p:cNvPr>
          <p:cNvSpPr/>
          <p:nvPr/>
        </p:nvSpPr>
        <p:spPr>
          <a:xfrm rot="20923539">
            <a:off x="4106659" y="2951952"/>
            <a:ext cx="2258630" cy="1194111"/>
          </a:xfrm>
          <a:prstGeom prst="triangle">
            <a:avLst>
              <a:gd name="adj" fmla="val 65675"/>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sp>
        <p:nvSpPr>
          <p:cNvPr id="6" name="Rectangle 19">
            <a:extLst>
              <a:ext uri="{FF2B5EF4-FFF2-40B4-BE49-F238E27FC236}">
                <a16:creationId xmlns:a16="http://schemas.microsoft.com/office/drawing/2014/main" xmlns="" id="{3704B69A-4C7C-4B8C-8344-2181E4804183}"/>
              </a:ext>
            </a:extLst>
          </p:cNvPr>
          <p:cNvSpPr/>
          <p:nvPr/>
        </p:nvSpPr>
        <p:spPr>
          <a:xfrm>
            <a:off x="6460225" y="3504023"/>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C'</a:t>
            </a:r>
          </a:p>
        </p:txBody>
      </p:sp>
      <p:sp>
        <p:nvSpPr>
          <p:cNvPr id="7" name="Rectangle 20">
            <a:extLst>
              <a:ext uri="{FF2B5EF4-FFF2-40B4-BE49-F238E27FC236}">
                <a16:creationId xmlns:a16="http://schemas.microsoft.com/office/drawing/2014/main" xmlns="" id="{868C65A4-B1F2-4A9C-99C0-1B493AB3462B}"/>
              </a:ext>
            </a:extLst>
          </p:cNvPr>
          <p:cNvSpPr/>
          <p:nvPr/>
        </p:nvSpPr>
        <p:spPr>
          <a:xfrm>
            <a:off x="5528447" y="2450296"/>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A'</a:t>
            </a:r>
          </a:p>
        </p:txBody>
      </p:sp>
      <p:sp>
        <p:nvSpPr>
          <p:cNvPr id="8" name="Rectangle 21">
            <a:extLst>
              <a:ext uri="{FF2B5EF4-FFF2-40B4-BE49-F238E27FC236}">
                <a16:creationId xmlns:a16="http://schemas.microsoft.com/office/drawing/2014/main" xmlns="" id="{726C239A-9A70-492C-9E01-9DB79E372C76}"/>
              </a:ext>
            </a:extLst>
          </p:cNvPr>
          <p:cNvSpPr/>
          <p:nvPr/>
        </p:nvSpPr>
        <p:spPr>
          <a:xfrm>
            <a:off x="2006750" y="3019381"/>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A</a:t>
            </a:r>
          </a:p>
        </p:txBody>
      </p:sp>
      <p:sp>
        <p:nvSpPr>
          <p:cNvPr id="9" name="Rectangle 23">
            <a:extLst>
              <a:ext uri="{FF2B5EF4-FFF2-40B4-BE49-F238E27FC236}">
                <a16:creationId xmlns:a16="http://schemas.microsoft.com/office/drawing/2014/main" xmlns="" id="{47703079-E574-4487-A5B7-B2F3FE65ABCC}"/>
              </a:ext>
            </a:extLst>
          </p:cNvPr>
          <p:cNvSpPr/>
          <p:nvPr/>
        </p:nvSpPr>
        <p:spPr>
          <a:xfrm>
            <a:off x="3046918" y="4003874"/>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C</a:t>
            </a:r>
          </a:p>
        </p:txBody>
      </p:sp>
      <p:sp>
        <p:nvSpPr>
          <p:cNvPr id="10" name="Rectangle 18">
            <a:extLst>
              <a:ext uri="{FF2B5EF4-FFF2-40B4-BE49-F238E27FC236}">
                <a16:creationId xmlns:a16="http://schemas.microsoft.com/office/drawing/2014/main" xmlns="" id="{6CB2DB46-D87F-439C-B1FE-EF28102B9F26}"/>
              </a:ext>
            </a:extLst>
          </p:cNvPr>
          <p:cNvSpPr/>
          <p:nvPr/>
        </p:nvSpPr>
        <p:spPr>
          <a:xfrm>
            <a:off x="3864496" y="3876359"/>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B'</a:t>
            </a:r>
          </a:p>
        </p:txBody>
      </p:sp>
      <p:sp>
        <p:nvSpPr>
          <p:cNvPr id="11" name="Rectangle 23">
            <a:extLst>
              <a:ext uri="{FF2B5EF4-FFF2-40B4-BE49-F238E27FC236}">
                <a16:creationId xmlns:a16="http://schemas.microsoft.com/office/drawing/2014/main" xmlns="" id="{45E24435-8288-4594-A335-2CFF02E4701A}"/>
              </a:ext>
            </a:extLst>
          </p:cNvPr>
          <p:cNvSpPr/>
          <p:nvPr/>
        </p:nvSpPr>
        <p:spPr>
          <a:xfrm>
            <a:off x="459959" y="4748796"/>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B</a:t>
            </a:r>
          </a:p>
        </p:txBody>
      </p:sp>
      <p:sp>
        <p:nvSpPr>
          <p:cNvPr id="12" name="Rectangle 23">
            <a:extLst>
              <a:ext uri="{FF2B5EF4-FFF2-40B4-BE49-F238E27FC236}">
                <a16:creationId xmlns:a16="http://schemas.microsoft.com/office/drawing/2014/main" xmlns="" id="{429A11A4-C43F-4484-9D96-E8FA048036DB}"/>
              </a:ext>
            </a:extLst>
          </p:cNvPr>
          <p:cNvSpPr/>
          <p:nvPr/>
        </p:nvSpPr>
        <p:spPr>
          <a:xfrm>
            <a:off x="1724703" y="2466677"/>
            <a:ext cx="434734"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P</a:t>
            </a:r>
          </a:p>
        </p:txBody>
      </p:sp>
      <p:sp>
        <p:nvSpPr>
          <p:cNvPr id="13" name="Rectangle 23">
            <a:extLst>
              <a:ext uri="{FF2B5EF4-FFF2-40B4-BE49-F238E27FC236}">
                <a16:creationId xmlns:a16="http://schemas.microsoft.com/office/drawing/2014/main" xmlns="" id="{FD53983F-FC41-42D9-A217-825A53E65035}"/>
              </a:ext>
            </a:extLst>
          </p:cNvPr>
          <p:cNvSpPr/>
          <p:nvPr/>
        </p:nvSpPr>
        <p:spPr>
          <a:xfrm>
            <a:off x="4623191" y="1784236"/>
            <a:ext cx="481222"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Q</a:t>
            </a:r>
          </a:p>
        </p:txBody>
      </p:sp>
      <p:cxnSp>
        <p:nvCxnSpPr>
          <p:cNvPr id="14" name="直接箭头连接符 13">
            <a:extLst>
              <a:ext uri="{FF2B5EF4-FFF2-40B4-BE49-F238E27FC236}">
                <a16:creationId xmlns:a16="http://schemas.microsoft.com/office/drawing/2014/main" xmlns="" id="{FCFC48DA-CD99-4F01-BD60-0C4DFEA7FD01}"/>
              </a:ext>
            </a:extLst>
          </p:cNvPr>
          <p:cNvCxnSpPr>
            <a:cxnSpLocks/>
            <a:endCxn id="5" idx="0"/>
          </p:cNvCxnSpPr>
          <p:nvPr/>
        </p:nvCxnSpPr>
        <p:spPr>
          <a:xfrm flipV="1">
            <a:off x="2177971" y="2894256"/>
            <a:ext cx="3288482" cy="664694"/>
          </a:xfrm>
          <a:prstGeom prst="straightConnector1">
            <a:avLst/>
          </a:prstGeom>
          <a:ln w="38100">
            <a:solidFill>
              <a:srgbClr val="00B050"/>
            </a:solidFill>
            <a:prstDash val="dash"/>
            <a:tailEnd type="none" len="lg" w="lg"/>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xmlns="" id="{FF4545C0-DCC6-4AEA-B17D-99012A149CBC}"/>
              </a:ext>
            </a:extLst>
          </p:cNvPr>
          <p:cNvSpPr/>
          <p:nvPr/>
        </p:nvSpPr>
        <p:spPr>
          <a:xfrm>
            <a:off x="6335400" y="821084"/>
            <a:ext cx="5573600" cy="737510"/>
          </a:xfrm>
          <a:prstGeom prst="rect">
            <a:avLst/>
          </a:prstGeom>
          <a:noFill/>
          <a:ln w="9525">
            <a:noFill/>
          </a:ln>
        </p:spPr>
        <p:txBody>
          <a:bodyPr wrap="square">
            <a:spAutoFit/>
          </a:bodyPr>
          <a:lstStyle/>
          <a:p>
            <a:pPr eaLnBrk="1" hangingPunct="1">
              <a:lnSpc>
                <a:spcPct val="150000"/>
              </a:lnSpc>
            </a:pPr>
            <a:r>
              <a:rPr altLang="en-US" dirty="0" lang="zh-CN" b="1" sz="3200"/>
              <a:t>连接</a:t>
            </a:r>
            <a:r>
              <a:rPr altLang="zh-CN" dirty="0" lang="en-US" b="1" i="1" sz="3200"/>
              <a:t>AA′</a:t>
            </a:r>
            <a:r>
              <a:rPr altLang="en-US" dirty="0" lang="zh-CN" b="1" sz="3200"/>
              <a:t>，</a:t>
            </a:r>
            <a:r>
              <a:rPr altLang="zh-CN" dirty="0" lang="en-US" b="1" i="1" sz="3200"/>
              <a:t>BB′</a:t>
            </a:r>
            <a:r>
              <a:rPr altLang="en-US" dirty="0" lang="zh-CN" b="1" sz="3200"/>
              <a:t>，</a:t>
            </a:r>
            <a:r>
              <a:rPr altLang="zh-CN" dirty="0" lang="en-US" b="1" i="1" sz="3200"/>
              <a:t>CC′</a:t>
            </a:r>
            <a:r>
              <a:rPr altLang="en-US" dirty="0" lang="zh-CN" b="1" sz="3200"/>
              <a:t>，则有</a:t>
            </a:r>
          </a:p>
        </p:txBody>
      </p:sp>
      <p:cxnSp>
        <p:nvCxnSpPr>
          <p:cNvPr id="22" name="直接箭头连接符 21">
            <a:extLst>
              <a:ext uri="{FF2B5EF4-FFF2-40B4-BE49-F238E27FC236}">
                <a16:creationId xmlns:a16="http://schemas.microsoft.com/office/drawing/2014/main" xmlns="" id="{C0147CA0-E9B2-4595-AD89-77926E52EB54}"/>
              </a:ext>
            </a:extLst>
          </p:cNvPr>
          <p:cNvCxnSpPr>
            <a:cxnSpLocks/>
          </p:cNvCxnSpPr>
          <p:nvPr/>
        </p:nvCxnSpPr>
        <p:spPr>
          <a:xfrm flipV="1">
            <a:off x="1000325" y="4344484"/>
            <a:ext cx="3288482" cy="664694"/>
          </a:xfrm>
          <a:prstGeom prst="straightConnector1">
            <a:avLst/>
          </a:prstGeom>
          <a:ln w="38100">
            <a:solidFill>
              <a:srgbClr val="FF0000"/>
            </a:solidFill>
            <a:prstDash val="dash"/>
            <a:tailEnd type="none" len="lg" w="lg"/>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xmlns="" id="{524797D5-4B8F-4EB5-B80A-12B84E932F68}"/>
              </a:ext>
            </a:extLst>
          </p:cNvPr>
          <p:cNvCxnSpPr>
            <a:cxnSpLocks/>
          </p:cNvCxnSpPr>
          <p:nvPr/>
        </p:nvCxnSpPr>
        <p:spPr>
          <a:xfrm flipV="1">
            <a:off x="3173216" y="3900902"/>
            <a:ext cx="3288482" cy="664694"/>
          </a:xfrm>
          <a:prstGeom prst="straightConnector1">
            <a:avLst/>
          </a:prstGeom>
          <a:ln w="38100">
            <a:solidFill>
              <a:srgbClr val="9933FF"/>
            </a:solidFill>
            <a:prstDash val="dash"/>
            <a:tailEnd type="none" len="lg" w="lg"/>
          </a:ln>
        </p:spPr>
        <p:style>
          <a:lnRef idx="1">
            <a:schemeClr val="accent1"/>
          </a:lnRef>
          <a:fillRef idx="0">
            <a:schemeClr val="accent1"/>
          </a:fillRef>
          <a:effectRef idx="0">
            <a:schemeClr val="accent1"/>
          </a:effectRef>
          <a:fontRef idx="minor">
            <a:schemeClr val="tx1"/>
          </a:fontRef>
        </p:style>
      </p:cxnSp>
      <p:sp>
        <p:nvSpPr>
          <p:cNvPr id="24" name="文本框 23">
            <a:extLst>
              <a:ext uri="{FF2B5EF4-FFF2-40B4-BE49-F238E27FC236}">
                <a16:creationId xmlns:a16="http://schemas.microsoft.com/office/drawing/2014/main" xmlns="" id="{704B48F1-BFA8-4F2C-A96D-21B4BA065B49}"/>
              </a:ext>
            </a:extLst>
          </p:cNvPr>
          <p:cNvSpPr/>
          <p:nvPr/>
        </p:nvSpPr>
        <p:spPr>
          <a:xfrm>
            <a:off x="7388764" y="1666637"/>
            <a:ext cx="2139193" cy="584775"/>
          </a:xfrm>
          <a:prstGeom prst="rect">
            <a:avLst/>
          </a:prstGeom>
          <a:noFill/>
        </p:spPr>
        <p:txBody>
          <a:bodyPr wrap="square" rtlCol="0">
            <a:spAutoFit/>
          </a:bodyPr>
          <a:lstStyle/>
          <a:p>
            <a:pPr/>
            <a:r>
              <a:rPr altLang="zh-CN" lang="en-US" smtClean="0" b="1" i="1" sz="3200">
                <a:solidFill>
                  <a:srgbClr val="FF0000"/>
                </a:solidFill>
              </a:rPr>
              <a:t>AA</a:t>
            </a:r>
            <a:r>
              <a:rPr altLang="zh-CN" lang="en-US" smtClean="0" b="1" sz="3200">
                <a:solidFill>
                  <a:srgbClr val="FF0000"/>
                </a:solidFill>
              </a:rPr>
              <a:t>′</a:t>
            </a:r>
            <a:r>
              <a:rPr altLang="zh-CN" lang="en-US" smtClean="0" b="1" sz="3200"/>
              <a:t>__</a:t>
            </a:r>
            <a:r>
              <a:rPr altLang="zh-CN" lang="en-US" smtClean="0" b="1" i="1" sz="3200">
                <a:solidFill>
                  <a:srgbClr val="FF0000"/>
                </a:solidFill>
              </a:rPr>
              <a:t>BB</a:t>
            </a:r>
            <a:r>
              <a:rPr altLang="zh-CN" dirty="0" lang="en-US" b="1" i="1" sz="3200">
                <a:solidFill>
                  <a:srgbClr val="FF0000"/>
                </a:solidFill>
              </a:rPr>
              <a:t>′</a:t>
            </a:r>
            <a:endParaRPr altLang="en-US" dirty="0" lang="zh-CN" b="1" i="1" sz="3200">
              <a:solidFill>
                <a:srgbClr val="FF0000"/>
              </a:solidFill>
            </a:endParaRPr>
          </a:p>
        </p:txBody>
      </p:sp>
      <p:sp>
        <p:nvSpPr>
          <p:cNvPr id="26" name="文本框 25">
            <a:extLst>
              <a:ext uri="{FF2B5EF4-FFF2-40B4-BE49-F238E27FC236}">
                <a16:creationId xmlns:a16="http://schemas.microsoft.com/office/drawing/2014/main" xmlns="" id="{5FB4768F-F452-475A-8A33-D9E5011DCEFE}"/>
              </a:ext>
            </a:extLst>
          </p:cNvPr>
          <p:cNvSpPr/>
          <p:nvPr/>
        </p:nvSpPr>
        <p:spPr>
          <a:xfrm>
            <a:off x="9527957" y="1666637"/>
            <a:ext cx="2139193" cy="584775"/>
          </a:xfrm>
          <a:prstGeom prst="rect">
            <a:avLst/>
          </a:prstGeom>
          <a:noFill/>
        </p:spPr>
        <p:txBody>
          <a:bodyPr wrap="square" rtlCol="0">
            <a:spAutoFit/>
          </a:bodyPr>
          <a:lstStyle/>
          <a:p>
            <a:pPr/>
            <a:r>
              <a:rPr altLang="zh-CN" lang="en-US" b="1" i="1" sz="3200">
                <a:solidFill>
                  <a:srgbClr val="FF0000"/>
                </a:solidFill>
              </a:rPr>
              <a:t>AA</a:t>
            </a:r>
            <a:r>
              <a:rPr altLang="zh-CN" lang="en-US" smtClean="0" b="1" sz="3200">
                <a:solidFill>
                  <a:srgbClr val="FF0000"/>
                </a:solidFill>
              </a:rPr>
              <a:t>′</a:t>
            </a:r>
            <a:r>
              <a:rPr altLang="zh-CN" lang="en-US" smtClean="0" b="1" sz="3200"/>
              <a:t>__</a:t>
            </a:r>
            <a:r>
              <a:rPr altLang="zh-CN" lang="en-US" smtClean="0" b="1" i="1" sz="3200">
                <a:solidFill>
                  <a:srgbClr val="FF0000"/>
                </a:solidFill>
              </a:rPr>
              <a:t>BB</a:t>
            </a:r>
            <a:r>
              <a:rPr altLang="zh-CN" dirty="0" lang="en-US" b="1" i="1" sz="3200">
                <a:solidFill>
                  <a:srgbClr val="FF0000"/>
                </a:solidFill>
              </a:rPr>
              <a:t>′</a:t>
            </a:r>
            <a:endParaRPr altLang="en-US" dirty="0" lang="zh-CN" b="1" i="1" sz="3200">
              <a:solidFill>
                <a:srgbClr val="FF0000"/>
              </a:solidFill>
            </a:endParaRPr>
          </a:p>
        </p:txBody>
      </p:sp>
      <p:sp>
        <p:nvSpPr>
          <p:cNvPr id="27" name="文本框 26">
            <a:extLst>
              <a:ext uri="{FF2B5EF4-FFF2-40B4-BE49-F238E27FC236}">
                <a16:creationId xmlns:a16="http://schemas.microsoft.com/office/drawing/2014/main" xmlns="" id="{249025C4-2333-41FA-9274-D11B0053AF78}"/>
              </a:ext>
            </a:extLst>
          </p:cNvPr>
          <p:cNvSpPr/>
          <p:nvPr/>
        </p:nvSpPr>
        <p:spPr>
          <a:xfrm>
            <a:off x="7300152" y="2742684"/>
            <a:ext cx="2525086" cy="584775"/>
          </a:xfrm>
          <a:prstGeom prst="rect">
            <a:avLst/>
          </a:prstGeom>
          <a:noFill/>
        </p:spPr>
        <p:txBody>
          <a:bodyPr wrap="square" rtlCol="0">
            <a:spAutoFit/>
          </a:bodyPr>
          <a:lstStyle/>
          <a:p>
            <a:pPr/>
            <a:r>
              <a:rPr altLang="zh-CN" dirty="0" lang="en-US" b="1" i="1" sz="3200"/>
              <a:t>AA</a:t>
            </a:r>
            <a:r>
              <a:rPr altLang="zh-CN" dirty="0" lang="en-US" b="1" sz="3200"/>
              <a:t>′</a:t>
            </a:r>
            <a:r>
              <a:rPr altLang="en-US" dirty="0" lang="zh-CN" b="1" sz="3200"/>
              <a:t>∥</a:t>
            </a:r>
            <a:r>
              <a:rPr altLang="zh-CN" dirty="0" lang="en-US" b="1" sz="3200"/>
              <a:t>_____</a:t>
            </a:r>
            <a:endParaRPr altLang="en-US" dirty="0" lang="zh-CN" b="1" sz="3200"/>
          </a:p>
        </p:txBody>
      </p:sp>
      <p:sp>
        <p:nvSpPr>
          <p:cNvPr id="28" name="文本框 27">
            <a:extLst>
              <a:ext uri="{FF2B5EF4-FFF2-40B4-BE49-F238E27FC236}">
                <a16:creationId xmlns:a16="http://schemas.microsoft.com/office/drawing/2014/main" xmlns="" id="{EA0195E9-58D8-47E7-B884-2637ECBFA4B5}"/>
              </a:ext>
            </a:extLst>
          </p:cNvPr>
          <p:cNvSpPr/>
          <p:nvPr/>
        </p:nvSpPr>
        <p:spPr>
          <a:xfrm>
            <a:off x="9848825" y="2784812"/>
            <a:ext cx="2525086" cy="584775"/>
          </a:xfrm>
          <a:prstGeom prst="rect">
            <a:avLst/>
          </a:prstGeom>
          <a:noFill/>
        </p:spPr>
        <p:txBody>
          <a:bodyPr wrap="square" rtlCol="0">
            <a:spAutoFit/>
          </a:bodyPr>
          <a:lstStyle/>
          <a:p>
            <a:pPr/>
            <a:r>
              <a:rPr altLang="zh-CN" dirty="0" lang="en-US" b="1" i="1" sz="3200"/>
              <a:t>AA</a:t>
            </a:r>
            <a:r>
              <a:rPr altLang="zh-CN" dirty="0" lang="en-US" b="1" sz="3200"/>
              <a:t>′=_____</a:t>
            </a:r>
            <a:endParaRPr altLang="en-US" dirty="0" lang="zh-CN" b="1" sz="3200"/>
          </a:p>
        </p:txBody>
      </p:sp>
      <p:sp>
        <p:nvSpPr>
          <p:cNvPr id="29" name="文本框 28">
            <a:extLst>
              <a:ext uri="{FF2B5EF4-FFF2-40B4-BE49-F238E27FC236}">
                <a16:creationId xmlns:a16="http://schemas.microsoft.com/office/drawing/2014/main" xmlns="" id="{CF12DA08-B91A-4F02-90F3-FD1F8A6C6E11}"/>
              </a:ext>
            </a:extLst>
          </p:cNvPr>
          <p:cNvSpPr/>
          <p:nvPr/>
        </p:nvSpPr>
        <p:spPr>
          <a:xfrm>
            <a:off x="8649713" y="2701387"/>
            <a:ext cx="867924" cy="584775"/>
          </a:xfrm>
          <a:prstGeom prst="rect">
            <a:avLst/>
          </a:prstGeom>
          <a:noFill/>
        </p:spPr>
        <p:txBody>
          <a:bodyPr wrap="square" rtlCol="0">
            <a:spAutoFit/>
          </a:bodyPr>
          <a:lstStyle/>
          <a:p>
            <a:pPr/>
            <a:r>
              <a:rPr altLang="zh-CN" lang="en-US" smtClean="0" b="1" i="1" sz="3200">
                <a:solidFill>
                  <a:srgbClr val="FF0000"/>
                </a:solidFill>
              </a:rPr>
              <a:t>CC′</a:t>
            </a:r>
            <a:endParaRPr altLang="en-US" dirty="0" lang="zh-CN" b="1" i="1" sz="3200">
              <a:solidFill>
                <a:srgbClr val="FF0000"/>
              </a:solidFill>
            </a:endParaRPr>
          </a:p>
        </p:txBody>
      </p:sp>
      <p:sp>
        <p:nvSpPr>
          <p:cNvPr id="31" name="文本框 30">
            <a:extLst>
              <a:ext uri="{FF2B5EF4-FFF2-40B4-BE49-F238E27FC236}">
                <a16:creationId xmlns:a16="http://schemas.microsoft.com/office/drawing/2014/main" xmlns="" id="{8E51AFCA-A796-441B-B327-8645022BE3AC}"/>
              </a:ext>
            </a:extLst>
          </p:cNvPr>
          <p:cNvSpPr/>
          <p:nvPr/>
        </p:nvSpPr>
        <p:spPr>
          <a:xfrm>
            <a:off x="10934047" y="2740811"/>
            <a:ext cx="867924" cy="584775"/>
          </a:xfrm>
          <a:prstGeom prst="rect">
            <a:avLst/>
          </a:prstGeom>
          <a:noFill/>
        </p:spPr>
        <p:txBody>
          <a:bodyPr wrap="square" rtlCol="0">
            <a:spAutoFit/>
          </a:bodyPr>
          <a:lstStyle/>
          <a:p>
            <a:pPr/>
            <a:r>
              <a:rPr altLang="zh-CN" dirty="0" lang="en-US" b="1" i="1" sz="3200">
                <a:solidFill>
                  <a:srgbClr val="FF0000"/>
                </a:solidFill>
              </a:rPr>
              <a:t>CC′</a:t>
            </a:r>
            <a:endParaRPr altLang="en-US" dirty="0" lang="zh-CN" b="1" i="1" sz="3200">
              <a:solidFill>
                <a:srgbClr val="FF0000"/>
              </a:solidFill>
            </a:endParaRPr>
          </a:p>
        </p:txBody>
      </p:sp>
      <p:sp>
        <p:nvSpPr>
          <p:cNvPr id="32" name="文本框 31">
            <a:extLst>
              <a:ext uri="{FF2B5EF4-FFF2-40B4-BE49-F238E27FC236}">
                <a16:creationId xmlns:a16="http://schemas.microsoft.com/office/drawing/2014/main" xmlns="" id="{DB286637-23A4-4136-ADC2-41E813974CF8}"/>
              </a:ext>
            </a:extLst>
          </p:cNvPr>
          <p:cNvSpPr/>
          <p:nvPr/>
        </p:nvSpPr>
        <p:spPr>
          <a:xfrm>
            <a:off x="7300152" y="3564628"/>
            <a:ext cx="4854946" cy="584775"/>
          </a:xfrm>
          <a:prstGeom prst="rect">
            <a:avLst/>
          </a:prstGeom>
          <a:noFill/>
        </p:spPr>
        <p:txBody>
          <a:bodyPr wrap="square" rtlCol="0">
            <a:spAutoFit/>
          </a:bodyPr>
          <a:lstStyle/>
          <a:p>
            <a:pPr/>
            <a:r>
              <a:rPr altLang="zh-CN" dirty="0" lang="en-US" b="1" i="1" sz="3200"/>
              <a:t>BB</a:t>
            </a:r>
            <a:r>
              <a:rPr altLang="zh-CN" dirty="0" lang="en-US" b="1" sz="3200"/>
              <a:t>′</a:t>
            </a:r>
            <a:r>
              <a:rPr altLang="en-US" dirty="0" lang="zh-CN" b="1" sz="3200"/>
              <a:t>与</a:t>
            </a:r>
            <a:r>
              <a:rPr altLang="zh-CN" dirty="0" lang="en-US" b="1" i="1" sz="3200"/>
              <a:t>CC′</a:t>
            </a:r>
            <a:r>
              <a:rPr altLang="zh-CN" dirty="0" lang="en-US" b="1" sz="3200"/>
              <a:t>______________</a:t>
            </a:r>
            <a:endParaRPr altLang="en-US" dirty="0" lang="zh-CN" b="1" sz="3200"/>
          </a:p>
        </p:txBody>
      </p:sp>
      <p:sp>
        <p:nvSpPr>
          <p:cNvPr id="33" name="文本框 32">
            <a:extLst>
              <a:ext uri="{FF2B5EF4-FFF2-40B4-BE49-F238E27FC236}">
                <a16:creationId xmlns:a16="http://schemas.microsoft.com/office/drawing/2014/main" xmlns="" id="{7D5B6664-6CFF-4EFB-A9D8-A408008C2878}"/>
              </a:ext>
            </a:extLst>
          </p:cNvPr>
          <p:cNvSpPr/>
          <p:nvPr/>
        </p:nvSpPr>
        <p:spPr>
          <a:xfrm>
            <a:off x="9103436" y="3537809"/>
            <a:ext cx="3219419" cy="553998"/>
          </a:xfrm>
          <a:prstGeom prst="rect">
            <a:avLst/>
          </a:prstGeom>
          <a:noFill/>
        </p:spPr>
        <p:txBody>
          <a:bodyPr wrap="square" rtlCol="0">
            <a:spAutoFit/>
          </a:bodyPr>
          <a:lstStyle/>
          <a:p>
            <a:pPr/>
            <a:r>
              <a:rPr altLang="en-US" dirty="0" lang="zh-CN" b="1" sz="3000">
                <a:solidFill>
                  <a:srgbClr val="FF0000"/>
                </a:solidFill>
              </a:rPr>
              <a:t>在同一条直线上</a:t>
            </a:r>
          </a:p>
        </p:txBody>
      </p:sp>
      <p:sp>
        <p:nvSpPr>
          <p:cNvPr id="34" name="文本框 33">
            <a:extLst>
              <a:ext uri="{FF2B5EF4-FFF2-40B4-BE49-F238E27FC236}">
                <a16:creationId xmlns:a16="http://schemas.microsoft.com/office/drawing/2014/main" xmlns="" id="{873B476D-D69B-4155-8450-4D1D9DD3373D}"/>
              </a:ext>
            </a:extLst>
          </p:cNvPr>
          <p:cNvSpPr/>
          <p:nvPr/>
        </p:nvSpPr>
        <p:spPr>
          <a:xfrm>
            <a:off x="7300152" y="4279824"/>
            <a:ext cx="2525086" cy="584775"/>
          </a:xfrm>
          <a:prstGeom prst="rect">
            <a:avLst/>
          </a:prstGeom>
          <a:noFill/>
        </p:spPr>
        <p:txBody>
          <a:bodyPr wrap="square" rtlCol="0">
            <a:spAutoFit/>
          </a:bodyPr>
          <a:lstStyle/>
          <a:p>
            <a:pPr/>
            <a:r>
              <a:rPr altLang="zh-CN" dirty="0" lang="en-US" b="1" i="1" sz="3200"/>
              <a:t>BB</a:t>
            </a:r>
            <a:r>
              <a:rPr altLang="zh-CN" dirty="0" lang="en-US" b="1" sz="3200"/>
              <a:t>′=_____</a:t>
            </a:r>
            <a:endParaRPr altLang="en-US" dirty="0" lang="zh-CN" b="1" sz="3200"/>
          </a:p>
        </p:txBody>
      </p:sp>
      <p:sp>
        <p:nvSpPr>
          <p:cNvPr id="35" name="文本框 34">
            <a:extLst>
              <a:ext uri="{FF2B5EF4-FFF2-40B4-BE49-F238E27FC236}">
                <a16:creationId xmlns:a16="http://schemas.microsoft.com/office/drawing/2014/main" xmlns="" id="{F4DFFED6-9C2B-46E7-9466-E7C3F11BFD47}"/>
              </a:ext>
            </a:extLst>
          </p:cNvPr>
          <p:cNvSpPr/>
          <p:nvPr/>
        </p:nvSpPr>
        <p:spPr>
          <a:xfrm>
            <a:off x="8408961" y="4232239"/>
            <a:ext cx="867924" cy="584775"/>
          </a:xfrm>
          <a:prstGeom prst="rect">
            <a:avLst/>
          </a:prstGeom>
          <a:noFill/>
        </p:spPr>
        <p:txBody>
          <a:bodyPr wrap="square" rtlCol="0">
            <a:spAutoFit/>
          </a:bodyPr>
          <a:lstStyle/>
          <a:p>
            <a:pPr/>
            <a:r>
              <a:rPr altLang="zh-CN" dirty="0" lang="en-US" b="1" i="1" sz="3200">
                <a:solidFill>
                  <a:srgbClr val="FF0000"/>
                </a:solidFill>
              </a:rPr>
              <a:t>CC′</a:t>
            </a:r>
            <a:endParaRPr altLang="en-US" dirty="0" lang="zh-CN" b="1" i="1" sz="3200">
              <a:solidFill>
                <a:srgbClr val="FF0000"/>
              </a:solidFill>
            </a:endParaRPr>
          </a:p>
        </p:txBody>
      </p:sp>
      <p:sp>
        <p:nvSpPr>
          <p:cNvPr id="43" name="文本框 42">
            <a:extLst>
              <a:ext uri="{FF2B5EF4-FFF2-40B4-BE49-F238E27FC236}">
                <a16:creationId xmlns:a16="http://schemas.microsoft.com/office/drawing/2014/main" xmlns="" id="{CF12DA08-B91A-4F02-90F3-FD1F8A6C6E11}"/>
              </a:ext>
            </a:extLst>
          </p:cNvPr>
          <p:cNvSpPr/>
          <p:nvPr/>
        </p:nvSpPr>
        <p:spPr>
          <a:xfrm>
            <a:off x="8070473" y="1668687"/>
            <a:ext cx="867924" cy="584775"/>
          </a:xfrm>
          <a:prstGeom prst="rect">
            <a:avLst/>
          </a:prstGeom>
          <a:noFill/>
        </p:spPr>
        <p:txBody>
          <a:bodyPr wrap="square" rtlCol="0">
            <a:spAutoFit/>
          </a:bodyPr>
          <a:lstStyle/>
          <a:p>
            <a:pPr/>
            <a:r>
              <a:rPr altLang="en-US" lang="zh-CN" smtClean="0" b="1" sz="3200"/>
              <a:t>∥</a:t>
            </a:r>
            <a:endParaRPr altLang="en-US" dirty="0" lang="zh-CN" b="1" i="1" sz="3200">
              <a:solidFill>
                <a:srgbClr val="FF0000"/>
              </a:solidFill>
            </a:endParaRPr>
          </a:p>
        </p:txBody>
      </p:sp>
      <p:sp>
        <p:nvSpPr>
          <p:cNvPr id="44" name="文本框 43">
            <a:extLst>
              <a:ext uri="{FF2B5EF4-FFF2-40B4-BE49-F238E27FC236}">
                <a16:creationId xmlns:a16="http://schemas.microsoft.com/office/drawing/2014/main" xmlns="" id="{CF12DA08-B91A-4F02-90F3-FD1F8A6C6E11}"/>
              </a:ext>
            </a:extLst>
          </p:cNvPr>
          <p:cNvSpPr/>
          <p:nvPr/>
        </p:nvSpPr>
        <p:spPr>
          <a:xfrm>
            <a:off x="10289443" y="1662515"/>
            <a:ext cx="867924" cy="584775"/>
          </a:xfrm>
          <a:prstGeom prst="rect">
            <a:avLst/>
          </a:prstGeom>
          <a:noFill/>
        </p:spPr>
        <p:txBody>
          <a:bodyPr wrap="square" rtlCol="0">
            <a:spAutoFit/>
          </a:bodyPr>
          <a:lstStyle/>
          <a:p>
            <a:pPr/>
            <a:r>
              <a:rPr altLang="zh-CN" lang="en-US" smtClean="0" b="1" sz="3200"/>
              <a:t>=</a:t>
            </a:r>
            <a:endParaRPr altLang="en-US" dirty="0" lang="zh-CN" b="1" i="1" sz="3200">
              <a:solidFill>
                <a:srgbClr val="FF0000"/>
              </a:solidFill>
            </a:endParaRPr>
          </a:p>
        </p:txBody>
      </p:sp>
      <p:sp>
        <p:nvSpPr>
          <p:cNvPr id="41" name="文本框 40"/>
          <p:cNvSpPr/>
          <p:nvPr/>
        </p:nvSpPr>
        <p:spPr>
          <a:xfrm>
            <a:off x="641759" y="430737"/>
            <a:ext cx="10071988" cy="1077218"/>
          </a:xfrm>
          <a:prstGeom prst="rect">
            <a:avLst/>
          </a:prstGeom>
          <a:noFill/>
        </p:spPr>
        <p:txBody>
          <a:bodyPr wrap="none" rtlCol="0">
            <a:spAutoFit/>
          </a:bodyPr>
          <a:lstStyle/>
          <a:p>
            <a:pPr/>
            <a:r>
              <a:rPr altLang="en-US" lang="zh-CN" smtClean="0" b="1" sz="3200"/>
              <a:t>请同</a:t>
            </a:r>
            <a:r>
              <a:rPr altLang="en-US" lang="zh-CN" b="1" sz="3200"/>
              <a:t>桌</a:t>
            </a:r>
            <a:r>
              <a:rPr altLang="en-US" lang="zh-CN" smtClean="0" b="1" sz="3200"/>
              <a:t>之间再次相互</a:t>
            </a:r>
            <a:r>
              <a:rPr altLang="en-US" lang="zh-CN" b="1" sz="3200"/>
              <a:t>讨论并</a:t>
            </a:r>
            <a:r>
              <a:rPr altLang="en-US" lang="zh-CN" smtClean="0" b="1" sz="3200">
                <a:solidFill>
                  <a:srgbClr val="FF0000"/>
                </a:solidFill>
              </a:rPr>
              <a:t>分类</a:t>
            </a:r>
            <a:r>
              <a:rPr altLang="en-US" lang="zh-CN" smtClean="0" b="1" sz="3200"/>
              <a:t>归纳总结出平移</a:t>
            </a:r>
            <a:r>
              <a:rPr altLang="en-US" lang="zh-CN" b="1" sz="3200"/>
              <a:t>的特征</a:t>
            </a:r>
          </a:p>
          <a:p>
            <a:pPr/>
            <a:endParaRPr altLang="en-US" lang="zh-CN" b="1" sz="3200"/>
          </a:p>
        </p:txBody>
      </p:sp>
    </p:spTree>
    <p:extLst>
      <p:ext uri="{BB962C8B-B14F-4D97-AF65-F5344CB8AC3E}">
        <p14:creationId xmlns:p14="http://schemas.microsoft.com/office/powerpoint/2010/main" val="2143708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500"/>
                                        <p:tgtEl>
                                          <p:spTgt spid="22"/>
                                        </p:tgtEl>
                                      </p:cBhvr>
                                    </p:animEffect>
                                  </p:childTnLst>
                                </p:cTn>
                              </p:par>
                              <p:par>
                                <p:cTn id="11" presetID="22" presetClass="entr" presetSubtype="8"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5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wipe(down)">
                                      <p:cBhvr>
                                        <p:cTn id="18" dur="500"/>
                                        <p:tgtEl>
                                          <p:spTgt spid="4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down)">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down)">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down)">
                                      <p:cBhvr>
                                        <p:cTn id="33" dur="500"/>
                                        <p:tgtEl>
                                          <p:spTgt spid="3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down)">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down)">
                                      <p:cBhvr>
                                        <p:cTn id="43" dur="500"/>
                                        <p:tgtEl>
                                          <p:spTgt spid="35"/>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3" grpId="0"/>
      <p:bldP spid="35" grpId="0"/>
      <p:bldP spid="43" grpId="0"/>
      <p:bldP spid="44" grpId="0"/>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a:extLst>
              <a:ext uri="{FF2B5EF4-FFF2-40B4-BE49-F238E27FC236}">
                <a16:creationId xmlns:a16="http://schemas.microsoft.com/office/drawing/2014/main" xmlns="" id="{6B8C2B79-1B56-4D27-A0A8-57EEE384B1AF}"/>
              </a:ext>
            </a:extLst>
          </p:cNvPr>
          <p:cNvSpPr/>
          <p:nvPr/>
        </p:nvSpPr>
        <p:spPr>
          <a:xfrm rot="20923539">
            <a:off x="812755" y="3616663"/>
            <a:ext cx="2258630" cy="1194111"/>
          </a:xfrm>
          <a:prstGeom prst="triangle">
            <a:avLst>
              <a:gd name="adj" fmla="val 65675"/>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cxnSp>
        <p:nvCxnSpPr>
          <p:cNvPr id="4" name="直接箭头连接符 3">
            <a:extLst>
              <a:ext uri="{FF2B5EF4-FFF2-40B4-BE49-F238E27FC236}">
                <a16:creationId xmlns:a16="http://schemas.microsoft.com/office/drawing/2014/main" xmlns="" id="{700D3845-D948-41B2-8A30-B39FDB24D716}"/>
              </a:ext>
            </a:extLst>
          </p:cNvPr>
          <p:cNvCxnSpPr>
            <a:cxnSpLocks/>
          </p:cNvCxnSpPr>
          <p:nvPr/>
        </p:nvCxnSpPr>
        <p:spPr>
          <a:xfrm flipV="1">
            <a:off x="2108017" y="2449441"/>
            <a:ext cx="2655454" cy="529376"/>
          </a:xfrm>
          <a:prstGeom prst="straightConnector1">
            <a:avLst/>
          </a:prstGeom>
          <a:ln w="28575">
            <a:solidFill>
              <a:schemeClr val="tx1"/>
            </a:solidFill>
            <a:tailEnd type="triangle" len="lg" w="lg"/>
          </a:ln>
        </p:spPr>
        <p:style>
          <a:lnRef idx="1">
            <a:schemeClr val="accent1"/>
          </a:lnRef>
          <a:fillRef idx="0">
            <a:schemeClr val="accent1"/>
          </a:fillRef>
          <a:effectRef idx="0">
            <a:schemeClr val="accent1"/>
          </a:effectRef>
          <a:fontRef idx="minor">
            <a:schemeClr val="tx1"/>
          </a:fontRef>
        </p:style>
      </p:cxnSp>
      <p:sp>
        <p:nvSpPr>
          <p:cNvPr id="5" name="等腰三角形 4">
            <a:extLst>
              <a:ext uri="{FF2B5EF4-FFF2-40B4-BE49-F238E27FC236}">
                <a16:creationId xmlns:a16="http://schemas.microsoft.com/office/drawing/2014/main" xmlns="" id="{97AC76E0-0638-460D-82EF-501894AA7975}"/>
              </a:ext>
            </a:extLst>
          </p:cNvPr>
          <p:cNvSpPr/>
          <p:nvPr/>
        </p:nvSpPr>
        <p:spPr>
          <a:xfrm rot="20923539">
            <a:off x="4106659" y="2951952"/>
            <a:ext cx="2258630" cy="1194111"/>
          </a:xfrm>
          <a:prstGeom prst="triangle">
            <a:avLst>
              <a:gd name="adj" fmla="val 65675"/>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sp>
        <p:nvSpPr>
          <p:cNvPr id="6" name="Rectangle 19">
            <a:extLst>
              <a:ext uri="{FF2B5EF4-FFF2-40B4-BE49-F238E27FC236}">
                <a16:creationId xmlns:a16="http://schemas.microsoft.com/office/drawing/2014/main" xmlns="" id="{3704B69A-4C7C-4B8C-8344-2181E4804183}"/>
              </a:ext>
            </a:extLst>
          </p:cNvPr>
          <p:cNvSpPr/>
          <p:nvPr/>
        </p:nvSpPr>
        <p:spPr>
          <a:xfrm>
            <a:off x="6460225" y="3504023"/>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C'</a:t>
            </a:r>
          </a:p>
        </p:txBody>
      </p:sp>
      <p:sp>
        <p:nvSpPr>
          <p:cNvPr id="7" name="Rectangle 20">
            <a:extLst>
              <a:ext uri="{FF2B5EF4-FFF2-40B4-BE49-F238E27FC236}">
                <a16:creationId xmlns:a16="http://schemas.microsoft.com/office/drawing/2014/main" xmlns="" id="{868C65A4-B1F2-4A9C-99C0-1B493AB3462B}"/>
              </a:ext>
            </a:extLst>
          </p:cNvPr>
          <p:cNvSpPr/>
          <p:nvPr/>
        </p:nvSpPr>
        <p:spPr>
          <a:xfrm>
            <a:off x="5528447" y="2450296"/>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A'</a:t>
            </a:r>
          </a:p>
        </p:txBody>
      </p:sp>
      <p:sp>
        <p:nvSpPr>
          <p:cNvPr id="8" name="Rectangle 21">
            <a:extLst>
              <a:ext uri="{FF2B5EF4-FFF2-40B4-BE49-F238E27FC236}">
                <a16:creationId xmlns:a16="http://schemas.microsoft.com/office/drawing/2014/main" xmlns="" id="{726C239A-9A70-492C-9E01-9DB79E372C76}"/>
              </a:ext>
            </a:extLst>
          </p:cNvPr>
          <p:cNvSpPr/>
          <p:nvPr/>
        </p:nvSpPr>
        <p:spPr>
          <a:xfrm>
            <a:off x="2006750" y="3019381"/>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A</a:t>
            </a:r>
          </a:p>
        </p:txBody>
      </p:sp>
      <p:sp>
        <p:nvSpPr>
          <p:cNvPr id="9" name="Rectangle 23">
            <a:extLst>
              <a:ext uri="{FF2B5EF4-FFF2-40B4-BE49-F238E27FC236}">
                <a16:creationId xmlns:a16="http://schemas.microsoft.com/office/drawing/2014/main" xmlns="" id="{47703079-E574-4487-A5B7-B2F3FE65ABCC}"/>
              </a:ext>
            </a:extLst>
          </p:cNvPr>
          <p:cNvSpPr/>
          <p:nvPr/>
        </p:nvSpPr>
        <p:spPr>
          <a:xfrm>
            <a:off x="3046918" y="4003874"/>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C</a:t>
            </a:r>
          </a:p>
        </p:txBody>
      </p:sp>
      <p:sp>
        <p:nvSpPr>
          <p:cNvPr id="10" name="Rectangle 18">
            <a:extLst>
              <a:ext uri="{FF2B5EF4-FFF2-40B4-BE49-F238E27FC236}">
                <a16:creationId xmlns:a16="http://schemas.microsoft.com/office/drawing/2014/main" xmlns="" id="{6CB2DB46-D87F-439C-B1FE-EF28102B9F26}"/>
              </a:ext>
            </a:extLst>
          </p:cNvPr>
          <p:cNvSpPr/>
          <p:nvPr/>
        </p:nvSpPr>
        <p:spPr>
          <a:xfrm>
            <a:off x="3864496" y="3876359"/>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B'</a:t>
            </a:r>
          </a:p>
        </p:txBody>
      </p:sp>
      <p:sp>
        <p:nvSpPr>
          <p:cNvPr id="11" name="Rectangle 23">
            <a:extLst>
              <a:ext uri="{FF2B5EF4-FFF2-40B4-BE49-F238E27FC236}">
                <a16:creationId xmlns:a16="http://schemas.microsoft.com/office/drawing/2014/main" xmlns="" id="{45E24435-8288-4594-A335-2CFF02E4701A}"/>
              </a:ext>
            </a:extLst>
          </p:cNvPr>
          <p:cNvSpPr/>
          <p:nvPr/>
        </p:nvSpPr>
        <p:spPr>
          <a:xfrm>
            <a:off x="459959" y="4748796"/>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B</a:t>
            </a:r>
          </a:p>
        </p:txBody>
      </p:sp>
      <p:sp>
        <p:nvSpPr>
          <p:cNvPr id="12" name="Rectangle 23">
            <a:extLst>
              <a:ext uri="{FF2B5EF4-FFF2-40B4-BE49-F238E27FC236}">
                <a16:creationId xmlns:a16="http://schemas.microsoft.com/office/drawing/2014/main" xmlns="" id="{429A11A4-C43F-4484-9D96-E8FA048036DB}"/>
              </a:ext>
            </a:extLst>
          </p:cNvPr>
          <p:cNvSpPr/>
          <p:nvPr/>
        </p:nvSpPr>
        <p:spPr>
          <a:xfrm>
            <a:off x="1724703" y="2466677"/>
            <a:ext cx="434734"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P</a:t>
            </a:r>
          </a:p>
        </p:txBody>
      </p:sp>
      <p:sp>
        <p:nvSpPr>
          <p:cNvPr id="13" name="Rectangle 23">
            <a:extLst>
              <a:ext uri="{FF2B5EF4-FFF2-40B4-BE49-F238E27FC236}">
                <a16:creationId xmlns:a16="http://schemas.microsoft.com/office/drawing/2014/main" xmlns="" id="{FD53983F-FC41-42D9-A217-825A53E65035}"/>
              </a:ext>
            </a:extLst>
          </p:cNvPr>
          <p:cNvSpPr/>
          <p:nvPr/>
        </p:nvSpPr>
        <p:spPr>
          <a:xfrm>
            <a:off x="4623191" y="1784236"/>
            <a:ext cx="481222"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Q</a:t>
            </a:r>
          </a:p>
        </p:txBody>
      </p:sp>
      <p:cxnSp>
        <p:nvCxnSpPr>
          <p:cNvPr id="14" name="直接箭头连接符 13">
            <a:extLst>
              <a:ext uri="{FF2B5EF4-FFF2-40B4-BE49-F238E27FC236}">
                <a16:creationId xmlns:a16="http://schemas.microsoft.com/office/drawing/2014/main" xmlns="" id="{FCFC48DA-CD99-4F01-BD60-0C4DFEA7FD01}"/>
              </a:ext>
            </a:extLst>
          </p:cNvPr>
          <p:cNvCxnSpPr>
            <a:cxnSpLocks/>
            <a:endCxn id="5" idx="0"/>
          </p:cNvCxnSpPr>
          <p:nvPr/>
        </p:nvCxnSpPr>
        <p:spPr>
          <a:xfrm flipV="1">
            <a:off x="2177971" y="2894256"/>
            <a:ext cx="3288482" cy="664694"/>
          </a:xfrm>
          <a:prstGeom prst="straightConnector1">
            <a:avLst/>
          </a:prstGeom>
          <a:ln w="38100">
            <a:solidFill>
              <a:srgbClr val="00B050"/>
            </a:solidFill>
            <a:prstDash val="dash"/>
            <a:tailEnd type="none" len="lg" w="lg"/>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xmlns="" id="{C0147CA0-E9B2-4595-AD89-77926E52EB54}"/>
              </a:ext>
            </a:extLst>
          </p:cNvPr>
          <p:cNvCxnSpPr>
            <a:cxnSpLocks/>
          </p:cNvCxnSpPr>
          <p:nvPr/>
        </p:nvCxnSpPr>
        <p:spPr>
          <a:xfrm flipV="1">
            <a:off x="1000325" y="4344484"/>
            <a:ext cx="3288482" cy="664694"/>
          </a:xfrm>
          <a:prstGeom prst="straightConnector1">
            <a:avLst/>
          </a:prstGeom>
          <a:ln w="38100">
            <a:solidFill>
              <a:srgbClr val="FF0000"/>
            </a:solidFill>
            <a:prstDash val="dash"/>
            <a:tailEnd type="none" len="lg" w="lg"/>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xmlns="" id="{524797D5-4B8F-4EB5-B80A-12B84E932F68}"/>
              </a:ext>
            </a:extLst>
          </p:cNvPr>
          <p:cNvCxnSpPr>
            <a:cxnSpLocks/>
          </p:cNvCxnSpPr>
          <p:nvPr/>
        </p:nvCxnSpPr>
        <p:spPr>
          <a:xfrm flipV="1">
            <a:off x="3173216" y="3900902"/>
            <a:ext cx="3288482" cy="664694"/>
          </a:xfrm>
          <a:prstGeom prst="straightConnector1">
            <a:avLst/>
          </a:prstGeom>
          <a:ln w="38100">
            <a:solidFill>
              <a:srgbClr val="9933FF"/>
            </a:solidFill>
            <a:prstDash val="dash"/>
            <a:tailEnd type="none" len="lg" w="lg"/>
          </a:ln>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a16="http://schemas.microsoft.com/office/drawing/2014/main" xmlns="" id="{E54B893D-10B3-474D-9129-2318D39B9808}"/>
              </a:ext>
            </a:extLst>
          </p:cNvPr>
          <p:cNvSpPr/>
          <p:nvPr/>
        </p:nvSpPr>
        <p:spPr>
          <a:xfrm>
            <a:off x="444617" y="440126"/>
            <a:ext cx="2986480" cy="646331"/>
          </a:xfrm>
          <a:prstGeom prst="rect">
            <a:avLst/>
          </a:prstGeom>
          <a:noFill/>
        </p:spPr>
        <p:txBody>
          <a:bodyPr wrap="square" rtlCol="0">
            <a:spAutoFit/>
          </a:bodyPr>
          <a:lstStyle/>
          <a:p>
            <a:pPr/>
            <a:r>
              <a:rPr altLang="en-US" dirty="0" lang="zh-CN" b="1" sz="3600">
                <a:solidFill>
                  <a:srgbClr val="0070C0"/>
                </a:solidFill>
                <a:ea/>
                <a:latin typeface="Times New Roman"/>
              </a:rPr>
              <a:t>平移的特征②</a:t>
            </a:r>
          </a:p>
        </p:txBody>
      </p:sp>
      <p:sp>
        <p:nvSpPr>
          <p:cNvPr id="38" name="文本框 37">
            <a:extLst>
              <a:ext uri="{FF2B5EF4-FFF2-40B4-BE49-F238E27FC236}">
                <a16:creationId xmlns:a16="http://schemas.microsoft.com/office/drawing/2014/main" xmlns="" id="{E5E150E0-1A5A-4631-B0EA-A04BBB8B9470}"/>
              </a:ext>
            </a:extLst>
          </p:cNvPr>
          <p:cNvSpPr/>
          <p:nvPr/>
        </p:nvSpPr>
        <p:spPr>
          <a:xfrm>
            <a:off x="4816925" y="4846652"/>
            <a:ext cx="7034169" cy="584775"/>
          </a:xfrm>
          <a:prstGeom prst="rect">
            <a:avLst/>
          </a:prstGeom>
          <a:noFill/>
          <a:ln w="9525">
            <a:noFill/>
          </a:ln>
        </p:spPr>
        <p:txBody>
          <a:bodyPr wrap="square">
            <a:spAutoFit/>
          </a:bodyPr>
          <a:lstStyle/>
          <a:p>
            <a:pPr eaLnBrk="1" hangingPunct="1"/>
            <a:r>
              <a:rPr altLang="en-US" dirty="0" lang="zh-CN" b="1" sz="3200">
                <a:solidFill>
                  <a:srgbClr val="9933FF"/>
                </a:solidFill>
                <a:latin typeface="Times New Roman"/>
              </a:rPr>
              <a:t>线段 </a:t>
            </a:r>
            <a:r>
              <a:rPr altLang="zh-CN" dirty="0" lang="en-US" b="1" i="1" sz="3200">
                <a:solidFill>
                  <a:srgbClr val="9933FF"/>
                </a:solidFill>
                <a:latin typeface="Times New Roman"/>
              </a:rPr>
              <a:t>BB′</a:t>
            </a:r>
            <a:r>
              <a:rPr altLang="zh-CN" dirty="0" lang="en-US" b="1" sz="3200">
                <a:solidFill>
                  <a:srgbClr val="9933FF"/>
                </a:solidFill>
                <a:latin typeface="Times New Roman"/>
              </a:rPr>
              <a:t> </a:t>
            </a:r>
            <a:r>
              <a:rPr altLang="en-US" dirty="0" lang="zh-CN" b="1" sz="3200">
                <a:solidFill>
                  <a:srgbClr val="9933FF"/>
                </a:solidFill>
                <a:latin typeface="Times New Roman"/>
              </a:rPr>
              <a:t>和线段 </a:t>
            </a:r>
            <a:r>
              <a:rPr altLang="zh-CN" dirty="0" lang="en-US" b="1" i="1" sz="3200">
                <a:solidFill>
                  <a:srgbClr val="9933FF"/>
                </a:solidFill>
                <a:latin typeface="Times New Roman"/>
              </a:rPr>
              <a:t>CC′ </a:t>
            </a:r>
            <a:r>
              <a:rPr altLang="en-US" dirty="0" lang="zh-CN" b="1" sz="3200">
                <a:solidFill>
                  <a:srgbClr val="9933FF"/>
                </a:solidFill>
                <a:latin typeface="Times New Roman"/>
              </a:rPr>
              <a:t>在同一条直线上</a:t>
            </a:r>
          </a:p>
        </p:txBody>
      </p:sp>
      <p:cxnSp>
        <p:nvCxnSpPr>
          <p:cNvPr id="39" name="连接符: 曲线 38">
            <a:extLst>
              <a:ext uri="{FF2B5EF4-FFF2-40B4-BE49-F238E27FC236}">
                <a16:creationId xmlns:a16="http://schemas.microsoft.com/office/drawing/2014/main" xmlns="" id="{128093FD-DA15-48B8-AB5F-8AFB5AE8B801}"/>
              </a:ext>
            </a:extLst>
          </p:cNvPr>
          <p:cNvCxnSpPr>
            <a:cxnSpLocks/>
          </p:cNvCxnSpPr>
          <p:nvPr/>
        </p:nvCxnSpPr>
        <p:spPr>
          <a:xfrm flipH="1" rot="16200000">
            <a:off x="4493128" y="4375683"/>
            <a:ext cx="567302" cy="513229"/>
          </a:xfrm>
          <a:prstGeom prst="curvedConnector3">
            <a:avLst>
              <a:gd name="adj1" fmla="val 50000"/>
            </a:avLst>
          </a:prstGeom>
          <a:ln w="28575">
            <a:solidFill>
              <a:srgbClr val="9933FF"/>
            </a:solidFill>
            <a:tailEnd type="triangle"/>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xmlns="" id="{2451F036-AB6F-4129-A679-2F8B73DCDDE6}"/>
              </a:ext>
            </a:extLst>
          </p:cNvPr>
          <p:cNvSpPr/>
          <p:nvPr/>
        </p:nvSpPr>
        <p:spPr>
          <a:xfrm>
            <a:off x="5387918" y="1360807"/>
            <a:ext cx="1942947" cy="1077218"/>
          </a:xfrm>
          <a:prstGeom prst="rect">
            <a:avLst/>
          </a:prstGeom>
          <a:solidFill>
            <a:schemeClr val="bg1"/>
          </a:solidFill>
        </p:spPr>
        <p:txBody>
          <a:bodyPr wrap="square" rtlCol="0">
            <a:spAutoFit/>
          </a:bodyPr>
          <a:lstStyle/>
          <a:p>
            <a:pPr/>
            <a:r>
              <a:rPr altLang="en-US" dirty="0" lang="zh-CN" b="1" sz="3200"/>
              <a:t>对应点所连的线段</a:t>
            </a:r>
            <a:endParaRPr altLang="en-US" dirty="0" lang="zh-CN" b="1" sz="3200">
              <a:solidFill>
                <a:srgbClr val="FF0000"/>
              </a:solidFill>
            </a:endParaRPr>
          </a:p>
        </p:txBody>
      </p:sp>
      <p:sp>
        <p:nvSpPr>
          <p:cNvPr id="45" name="左大括号 44">
            <a:extLst>
              <a:ext uri="{FF2B5EF4-FFF2-40B4-BE49-F238E27FC236}">
                <a16:creationId xmlns:a16="http://schemas.microsoft.com/office/drawing/2014/main" xmlns="" id="{13C181B3-DE19-47B6-BEFB-81DB5B12B913}"/>
              </a:ext>
            </a:extLst>
          </p:cNvPr>
          <p:cNvSpPr/>
          <p:nvPr/>
        </p:nvSpPr>
        <p:spPr>
          <a:xfrm>
            <a:off x="7232408" y="1434163"/>
            <a:ext cx="160452" cy="1369422"/>
          </a:xfrm>
          <a:prstGeom prst="leftBrace">
            <a:avLst>
              <a:gd name="adj1" fmla="val 28333"/>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altLang="en-US" lang="zh-CN"/>
          </a:p>
        </p:txBody>
      </p:sp>
      <p:sp>
        <p:nvSpPr>
          <p:cNvPr id="46" name="文本框 45">
            <a:extLst>
              <a:ext uri="{FF2B5EF4-FFF2-40B4-BE49-F238E27FC236}">
                <a16:creationId xmlns:a16="http://schemas.microsoft.com/office/drawing/2014/main" xmlns="" id="{323B382B-B05E-4D8E-B58A-29D51FD1361E}"/>
              </a:ext>
            </a:extLst>
          </p:cNvPr>
          <p:cNvSpPr/>
          <p:nvPr/>
        </p:nvSpPr>
        <p:spPr>
          <a:xfrm>
            <a:off x="7471394" y="1122658"/>
            <a:ext cx="4379699" cy="1077218"/>
          </a:xfrm>
          <a:prstGeom prst="rect">
            <a:avLst/>
          </a:prstGeom>
          <a:solidFill>
            <a:schemeClr val="bg1"/>
          </a:solidFill>
        </p:spPr>
        <p:txBody>
          <a:bodyPr wrap="square" rtlCol="0">
            <a:spAutoFit/>
          </a:bodyPr>
          <a:lstStyle/>
          <a:p>
            <a:pPr algn="ctr"/>
            <a:r>
              <a:rPr altLang="en-US" lang="zh-CN" b="1" sz="3200"/>
              <a:t>位置</a:t>
            </a:r>
            <a:r>
              <a:rPr altLang="en-US" lang="zh-CN" smtClean="0" b="1" sz="3200"/>
              <a:t>：</a:t>
            </a:r>
            <a:r>
              <a:rPr altLang="en-US" lang="zh-CN" b="1" sz="3200">
                <a:solidFill>
                  <a:srgbClr val="FF0000"/>
                </a:solidFill>
              </a:rPr>
              <a:t>平行（或在同一条直线）</a:t>
            </a:r>
            <a:endParaRPr altLang="en-US" dirty="0" lang="zh-CN" b="1" sz="3200">
              <a:solidFill>
                <a:srgbClr val="FF0000"/>
              </a:solidFill>
            </a:endParaRPr>
          </a:p>
        </p:txBody>
      </p:sp>
      <p:sp>
        <p:nvSpPr>
          <p:cNvPr id="47" name="文本框 46">
            <a:extLst>
              <a:ext uri="{FF2B5EF4-FFF2-40B4-BE49-F238E27FC236}">
                <a16:creationId xmlns:a16="http://schemas.microsoft.com/office/drawing/2014/main" xmlns="" id="{83A842EF-E0E5-488F-AC1C-936F3709625A}"/>
              </a:ext>
            </a:extLst>
          </p:cNvPr>
          <p:cNvSpPr/>
          <p:nvPr/>
        </p:nvSpPr>
        <p:spPr>
          <a:xfrm>
            <a:off x="7557978" y="2477456"/>
            <a:ext cx="2316438" cy="584775"/>
          </a:xfrm>
          <a:prstGeom prst="rect">
            <a:avLst/>
          </a:prstGeom>
          <a:solidFill>
            <a:schemeClr val="bg1"/>
          </a:solidFill>
        </p:spPr>
        <p:txBody>
          <a:bodyPr wrap="square" rtlCol="0">
            <a:spAutoFit/>
          </a:bodyPr>
          <a:lstStyle/>
          <a:p>
            <a:pPr/>
            <a:r>
              <a:rPr altLang="en-US" dirty="0" lang="zh-CN" b="1" sz="3200"/>
              <a:t>数量：</a:t>
            </a:r>
            <a:r>
              <a:rPr altLang="en-US" dirty="0" lang="zh-CN" b="1" sz="3200">
                <a:solidFill>
                  <a:srgbClr val="FF0000"/>
                </a:solidFill>
              </a:rPr>
              <a:t>相等</a:t>
            </a:r>
          </a:p>
        </p:txBody>
      </p:sp>
    </p:spTree>
    <p:extLst>
      <p:ext uri="{BB962C8B-B14F-4D97-AF65-F5344CB8AC3E}">
        <p14:creationId xmlns:p14="http://schemas.microsoft.com/office/powerpoint/2010/main" val="91172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up)">
                                      <p:cBhvr>
                                        <p:cTn id="15" dur="500"/>
                                        <p:tgtEl>
                                          <p:spTgt spid="39"/>
                                        </p:tgtEl>
                                      </p:cBhvr>
                                    </p:animEffect>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randombar(horizontal)">
                                      <p:cBhvr>
                                        <p:cTn id="1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6" grpId="0" animBg="1"/>
      <p:bldP spid="4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a:extLst>
              <a:ext uri="{FF2B5EF4-FFF2-40B4-BE49-F238E27FC236}">
                <a16:creationId xmlns:a16="http://schemas.microsoft.com/office/drawing/2014/main" xmlns="" id="{92D18BB9-364D-4970-97D4-927BDC26DE66}"/>
              </a:ext>
            </a:extLst>
          </p:cNvPr>
          <p:cNvSpPr/>
          <p:nvPr/>
        </p:nvSpPr>
        <p:spPr>
          <a:xfrm>
            <a:off x="511727" y="520117"/>
            <a:ext cx="1635853" cy="536896"/>
          </a:xfrm>
          <a:prstGeom prst="roundRect">
            <a:avLst>
              <a:gd name="adj" fmla="val 43229"/>
            </a:avLst>
          </a:prstGeom>
          <a:solidFill>
            <a:schemeClr val="bg1"/>
          </a:solidFill>
          <a:ln w="127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altLang="en-US" dirty="0" lang="zh-CN" b="1" sz="3200">
                <a:solidFill>
                  <a:srgbClr val="C57319"/>
                </a:solidFill>
              </a:rPr>
              <a:t>试一试</a:t>
            </a:r>
          </a:p>
        </p:txBody>
      </p:sp>
      <p:sp>
        <p:nvSpPr>
          <p:cNvPr id="4" name="矩形 3">
            <a:extLst>
              <a:ext uri="{FF2B5EF4-FFF2-40B4-BE49-F238E27FC236}">
                <a16:creationId xmlns:a16="http://schemas.microsoft.com/office/drawing/2014/main" xmlns="" id="{9D41BFCF-3340-4D46-80AF-BEA90F5E4541}"/>
              </a:ext>
            </a:extLst>
          </p:cNvPr>
          <p:cNvSpPr/>
          <p:nvPr/>
        </p:nvSpPr>
        <p:spPr>
          <a:xfrm>
            <a:off x="1125758" y="1222188"/>
            <a:ext cx="10425881" cy="1077218"/>
          </a:xfrm>
          <a:prstGeom prst="rect">
            <a:avLst/>
          </a:prstGeom>
          <a:noFill/>
        </p:spPr>
        <p:txBody>
          <a:bodyPr wrap="square">
            <a:spAutoFit/>
          </a:bodyPr>
          <a:lstStyle/>
          <a:p>
            <a:pPr marL="0" marR="0" indent="0" lvl="0" algn="l" defTabSz="914400" rtl="0" eaLnBrk="1" latinLnBrk="0" hangingPunct="1" fontAlgn="base">
              <a:spcBef>
                <a:spcPct val="0"/>
              </a:spcBef>
              <a:spcAft>
                <a:spcPct val="0"/>
              </a:spcAft>
              <a:buNone/>
              <a:defRPr/>
            </a:pPr>
            <a:r>
              <a:rPr altLang="en-US" dirty="0" kern="1200" kumimoji="0" lang="zh-CN" normalizeH="0" b="1" cap="none" i="0" noProof="0" spc="0" strike="noStrike" sz="3200" u="none">
                <a:ln>
                  <a:noFill/>
                </a:ln>
                <a:solidFill>
                  <a:schemeClr val="tx1"/>
                </a:solidFill>
                <a:effectLst/>
                <a:uLnTx/>
                <a:uFillTx/>
                <a:cs typeface="+mn-cs"/>
                <a:ea/>
                <a:latin typeface="Times New Roman"/>
              </a:rPr>
              <a:t>将下图中的△</a:t>
            </a:r>
            <a:r>
              <a:rPr altLang="zh-CN" dirty="0" kern="1200" kumimoji="0" lang="en-US" normalizeH="0" b="1" cap="none" i="1" noProof="0" spc="0" strike="noStrike" sz="3200" u="none">
                <a:ln>
                  <a:noFill/>
                </a:ln>
                <a:solidFill>
                  <a:schemeClr val="tx1"/>
                </a:solidFill>
                <a:effectLst/>
                <a:uLnTx/>
                <a:uFillTx/>
                <a:cs typeface="+mn-cs"/>
                <a:ea/>
                <a:latin typeface="Times New Roman"/>
              </a:rPr>
              <a:t>ABC</a:t>
            </a:r>
            <a:r>
              <a:rPr altLang="en-US" dirty="0" kern="1200" kumimoji="0" lang="zh-CN" normalizeH="0" b="1" cap="none" i="0" noProof="0" spc="0" strike="noStrike" sz="3200" u="none">
                <a:ln>
                  <a:noFill/>
                </a:ln>
                <a:solidFill>
                  <a:schemeClr val="tx1"/>
                </a:solidFill>
                <a:effectLst/>
                <a:uLnTx/>
                <a:uFillTx/>
                <a:cs typeface="+mn-cs"/>
                <a:ea/>
                <a:latin typeface="Times New Roman"/>
              </a:rPr>
              <a:t>沿</a:t>
            </a:r>
            <a:r>
              <a:rPr altLang="zh-CN" dirty="0" kern="1200" kumimoji="0" lang="en-US" normalizeH="0" b="1" cap="none" i="1" noProof="0" spc="0" strike="noStrike" sz="3200" u="none">
                <a:ln>
                  <a:noFill/>
                </a:ln>
                <a:solidFill>
                  <a:schemeClr val="tx1"/>
                </a:solidFill>
                <a:effectLst/>
                <a:uLnTx/>
                <a:uFillTx/>
                <a:cs typeface="+mn-cs"/>
                <a:ea/>
                <a:latin typeface="Times New Roman"/>
              </a:rPr>
              <a:t>PQ</a:t>
            </a:r>
            <a:r>
              <a:rPr altLang="en-US" dirty="0" kern="1200" kumimoji="0" lang="zh-CN" normalizeH="0" b="1" cap="none" i="0" noProof="0" spc="0" strike="noStrike" sz="3200" u="none">
                <a:ln>
                  <a:noFill/>
                </a:ln>
                <a:solidFill>
                  <a:schemeClr val="tx1"/>
                </a:solidFill>
                <a:effectLst/>
                <a:uLnTx/>
                <a:uFillTx/>
                <a:cs typeface="+mn-cs"/>
                <a:ea/>
                <a:latin typeface="Times New Roman"/>
              </a:rPr>
              <a:t>方向平移到△</a:t>
            </a:r>
            <a:r>
              <a:rPr altLang="zh-CN" dirty="0" kern="1200" kumimoji="0" lang="en-US" normalizeH="0" b="1" cap="none" i="1" noProof="0" spc="0" strike="noStrike" sz="3200" u="none">
                <a:ln>
                  <a:noFill/>
                </a:ln>
                <a:solidFill>
                  <a:schemeClr val="tx1"/>
                </a:solidFill>
                <a:effectLst/>
                <a:uLnTx/>
                <a:uFillTx/>
                <a:cs typeface="+mn-cs"/>
                <a:ea/>
                <a:latin typeface="Times New Roman"/>
              </a:rPr>
              <a:t>A′B′C′</a:t>
            </a:r>
            <a:r>
              <a:rPr altLang="en-US" dirty="0" kern="1200" kumimoji="0" lang="zh-CN" normalizeH="0" b="1" cap="none" i="0" noProof="0" spc="0" strike="noStrike" sz="3200" u="none">
                <a:ln>
                  <a:noFill/>
                </a:ln>
                <a:solidFill>
                  <a:schemeClr val="tx1"/>
                </a:solidFill>
                <a:effectLst/>
                <a:uLnTx/>
                <a:uFillTx/>
                <a:cs typeface="+mn-cs"/>
                <a:ea/>
                <a:latin typeface="Times New Roman"/>
              </a:rPr>
              <a:t>的位置，其平移的距离为线段</a:t>
            </a:r>
            <a:r>
              <a:rPr altLang="zh-CN" dirty="0" kern="1200" kumimoji="0" lang="en-US" normalizeH="0" b="1" cap="none" i="1" noProof="0" spc="0" strike="noStrike" sz="3200" u="none">
                <a:ln>
                  <a:noFill/>
                </a:ln>
                <a:solidFill>
                  <a:schemeClr val="tx1"/>
                </a:solidFill>
                <a:effectLst/>
                <a:uLnTx/>
                <a:uFillTx/>
                <a:cs typeface="+mn-cs"/>
                <a:ea/>
                <a:latin typeface="Times New Roman"/>
              </a:rPr>
              <a:t>PQ</a:t>
            </a:r>
            <a:r>
              <a:rPr altLang="en-US" dirty="0" kern="1200" kumimoji="0" lang="zh-CN" normalizeH="0" b="1" cap="none" i="0" noProof="0" spc="0" strike="noStrike" sz="3200" u="none">
                <a:ln>
                  <a:noFill/>
                </a:ln>
                <a:solidFill>
                  <a:schemeClr val="tx1"/>
                </a:solidFill>
                <a:effectLst/>
                <a:uLnTx/>
                <a:uFillTx/>
                <a:cs typeface="+mn-cs"/>
                <a:ea/>
                <a:latin typeface="Times New Roman"/>
              </a:rPr>
              <a:t>的长度</a:t>
            </a:r>
            <a:r>
              <a:rPr altLang="zh-CN" dirty="0" kern="1200" kumimoji="0" lang="en-US" normalizeH="0" b="1" cap="none" i="0" noProof="0" spc="0" strike="noStrike" sz="3200" u="none">
                <a:ln>
                  <a:noFill/>
                </a:ln>
                <a:solidFill>
                  <a:schemeClr val="tx1"/>
                </a:solidFill>
                <a:effectLst/>
                <a:uLnTx/>
                <a:uFillTx/>
                <a:cs typeface="+mn-cs"/>
                <a:ea/>
                <a:latin typeface="Times New Roman"/>
              </a:rPr>
              <a:t>.</a:t>
            </a:r>
            <a:endParaRPr altLang="zh-CN" dirty="0" kern="1200" kumimoji="0" lang="zh-CN" normalizeH="0" b="1" cap="none" i="0" noProof="0" spc="0" strike="noStrike" sz="3200" u="none">
              <a:ln>
                <a:noFill/>
              </a:ln>
              <a:solidFill>
                <a:schemeClr val="tx1"/>
              </a:solidFill>
              <a:effectLst/>
              <a:uLnTx/>
              <a:uFillTx/>
              <a:cs typeface="+mn-cs"/>
              <a:ea/>
              <a:latin typeface="Times New Roman"/>
            </a:endParaRPr>
          </a:p>
        </p:txBody>
      </p:sp>
      <p:sp>
        <p:nvSpPr>
          <p:cNvPr id="5" name="等腰三角形 4">
            <a:extLst>
              <a:ext uri="{FF2B5EF4-FFF2-40B4-BE49-F238E27FC236}">
                <a16:creationId xmlns:a16="http://schemas.microsoft.com/office/drawing/2014/main" xmlns="" id="{8EC00F32-3B2E-41BD-A136-61828D2A8710}"/>
              </a:ext>
            </a:extLst>
          </p:cNvPr>
          <p:cNvSpPr/>
          <p:nvPr/>
        </p:nvSpPr>
        <p:spPr>
          <a:xfrm rot="20923539">
            <a:off x="1290928" y="4026282"/>
            <a:ext cx="2258630" cy="1194111"/>
          </a:xfrm>
          <a:prstGeom prst="triangle">
            <a:avLst>
              <a:gd name="adj" fmla="val 65675"/>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sp>
        <p:nvSpPr>
          <p:cNvPr id="8" name="Rectangle 19">
            <a:extLst>
              <a:ext uri="{FF2B5EF4-FFF2-40B4-BE49-F238E27FC236}">
                <a16:creationId xmlns:a16="http://schemas.microsoft.com/office/drawing/2014/main" xmlns="" id="{98F6DCDA-D3BB-43AC-9161-C158D1C1A4BC}"/>
              </a:ext>
            </a:extLst>
          </p:cNvPr>
          <p:cNvSpPr/>
          <p:nvPr/>
        </p:nvSpPr>
        <p:spPr>
          <a:xfrm>
            <a:off x="6463362" y="4843516"/>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C'</a:t>
            </a:r>
          </a:p>
        </p:txBody>
      </p:sp>
      <p:sp>
        <p:nvSpPr>
          <p:cNvPr id="9" name="Rectangle 20">
            <a:extLst>
              <a:ext uri="{FF2B5EF4-FFF2-40B4-BE49-F238E27FC236}">
                <a16:creationId xmlns:a16="http://schemas.microsoft.com/office/drawing/2014/main" xmlns="" id="{0733468B-C326-4592-AFAE-917370766307}"/>
              </a:ext>
            </a:extLst>
          </p:cNvPr>
          <p:cNvSpPr/>
          <p:nvPr/>
        </p:nvSpPr>
        <p:spPr>
          <a:xfrm>
            <a:off x="5521149" y="3499620"/>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A'</a:t>
            </a:r>
          </a:p>
        </p:txBody>
      </p:sp>
      <p:sp>
        <p:nvSpPr>
          <p:cNvPr id="10" name="Rectangle 21">
            <a:extLst>
              <a:ext uri="{FF2B5EF4-FFF2-40B4-BE49-F238E27FC236}">
                <a16:creationId xmlns:a16="http://schemas.microsoft.com/office/drawing/2014/main" xmlns="" id="{735F796F-6122-4624-991E-158F6C590E8D}"/>
              </a:ext>
            </a:extLst>
          </p:cNvPr>
          <p:cNvSpPr/>
          <p:nvPr/>
        </p:nvSpPr>
        <p:spPr>
          <a:xfrm>
            <a:off x="2484923" y="3429000"/>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A</a:t>
            </a:r>
          </a:p>
        </p:txBody>
      </p:sp>
      <p:sp>
        <p:nvSpPr>
          <p:cNvPr id="11" name="Rectangle 23">
            <a:extLst>
              <a:ext uri="{FF2B5EF4-FFF2-40B4-BE49-F238E27FC236}">
                <a16:creationId xmlns:a16="http://schemas.microsoft.com/office/drawing/2014/main" xmlns="" id="{FDF5B4A8-8C50-4549-A904-E6EF48E22508}"/>
              </a:ext>
            </a:extLst>
          </p:cNvPr>
          <p:cNvSpPr/>
          <p:nvPr/>
        </p:nvSpPr>
        <p:spPr>
          <a:xfrm>
            <a:off x="3443574" y="4352440"/>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C</a:t>
            </a:r>
          </a:p>
        </p:txBody>
      </p:sp>
      <p:sp>
        <p:nvSpPr>
          <p:cNvPr id="12" name="Rectangle 18">
            <a:extLst>
              <a:ext uri="{FF2B5EF4-FFF2-40B4-BE49-F238E27FC236}">
                <a16:creationId xmlns:a16="http://schemas.microsoft.com/office/drawing/2014/main" xmlns="" id="{1B1E0203-CD0B-4F29-AFEE-FE8597CC7F82}"/>
              </a:ext>
            </a:extLst>
          </p:cNvPr>
          <p:cNvSpPr/>
          <p:nvPr/>
        </p:nvSpPr>
        <p:spPr>
          <a:xfrm>
            <a:off x="3998081" y="5428291"/>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B'</a:t>
            </a:r>
          </a:p>
        </p:txBody>
      </p:sp>
      <p:sp>
        <p:nvSpPr>
          <p:cNvPr id="13" name="Rectangle 23">
            <a:extLst>
              <a:ext uri="{FF2B5EF4-FFF2-40B4-BE49-F238E27FC236}">
                <a16:creationId xmlns:a16="http://schemas.microsoft.com/office/drawing/2014/main" xmlns="" id="{ED0BEA1C-CF47-4201-A3EB-1A3A18E22B69}"/>
              </a:ext>
            </a:extLst>
          </p:cNvPr>
          <p:cNvSpPr/>
          <p:nvPr/>
        </p:nvSpPr>
        <p:spPr>
          <a:xfrm>
            <a:off x="938132" y="5158415"/>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B</a:t>
            </a:r>
          </a:p>
        </p:txBody>
      </p:sp>
      <p:sp>
        <p:nvSpPr>
          <p:cNvPr id="14" name="Rectangle 23">
            <a:extLst>
              <a:ext uri="{FF2B5EF4-FFF2-40B4-BE49-F238E27FC236}">
                <a16:creationId xmlns:a16="http://schemas.microsoft.com/office/drawing/2014/main" xmlns="" id="{B97F6770-42DB-4D67-9440-4483EC1B2CD1}"/>
              </a:ext>
            </a:extLst>
          </p:cNvPr>
          <p:cNvSpPr/>
          <p:nvPr/>
        </p:nvSpPr>
        <p:spPr>
          <a:xfrm>
            <a:off x="2202876" y="2780014"/>
            <a:ext cx="434734"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P</a:t>
            </a:r>
          </a:p>
        </p:txBody>
      </p:sp>
      <p:sp>
        <p:nvSpPr>
          <p:cNvPr id="21" name="Rectangle 23">
            <a:extLst>
              <a:ext uri="{FF2B5EF4-FFF2-40B4-BE49-F238E27FC236}">
                <a16:creationId xmlns:a16="http://schemas.microsoft.com/office/drawing/2014/main" xmlns="" id="{C72283AD-5703-4C44-9A84-23628DA892D4}"/>
              </a:ext>
            </a:extLst>
          </p:cNvPr>
          <p:cNvSpPr/>
          <p:nvPr/>
        </p:nvSpPr>
        <p:spPr>
          <a:xfrm>
            <a:off x="5671868" y="2571815"/>
            <a:ext cx="481222"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Q</a:t>
            </a:r>
          </a:p>
        </p:txBody>
      </p:sp>
      <p:grpSp>
        <p:nvGrpSpPr>
          <p:cNvPr id="27" name="组合 26">
            <a:extLst>
              <a:ext uri="{FF2B5EF4-FFF2-40B4-BE49-F238E27FC236}">
                <a16:creationId xmlns:a16="http://schemas.microsoft.com/office/drawing/2014/main" xmlns="" id="{8183762B-149E-4F75-82A0-651A32B3A22F}"/>
              </a:ext>
            </a:extLst>
          </p:cNvPr>
          <p:cNvGrpSpPr/>
          <p:nvPr/>
        </p:nvGrpSpPr>
        <p:grpSpPr>
          <a:xfrm>
            <a:off x="2747577" y="3011347"/>
            <a:ext cx="2815264" cy="122221"/>
            <a:chOff x="2747577" y="3011347"/>
            <a:chExt cx="2815264" cy="122221"/>
          </a:xfrm>
        </p:grpSpPr>
        <p:cxnSp>
          <p:nvCxnSpPr>
            <p:cNvPr id="6" name="直接箭头连接符 5">
              <a:extLst>
                <a:ext uri="{FF2B5EF4-FFF2-40B4-BE49-F238E27FC236}">
                  <a16:creationId xmlns:a16="http://schemas.microsoft.com/office/drawing/2014/main" xmlns="" id="{629DDCE0-99BF-4E55-9032-456BE7BC71B0}"/>
                </a:ext>
              </a:extLst>
            </p:cNvPr>
            <p:cNvCxnSpPr>
              <a:cxnSpLocks/>
            </p:cNvCxnSpPr>
            <p:nvPr/>
          </p:nvCxnSpPr>
          <p:spPr>
            <a:xfrm flipV="1">
              <a:off x="2747577" y="3127220"/>
              <a:ext cx="2814324" cy="1"/>
            </a:xfrm>
            <a:prstGeom prst="straightConnector1">
              <a:avLst/>
            </a:prstGeom>
            <a:ln w="28575">
              <a:solidFill>
                <a:schemeClr val="tx1"/>
              </a:solidFill>
              <a:tailEnd type="triangle" len="lg" w="lg"/>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F2057FFC-FD42-4974-81F0-3A22F4123B54}"/>
                </a:ext>
              </a:extLst>
            </p:cNvPr>
            <p:cNvCxnSpPr>
              <a:cxnSpLocks/>
            </p:cNvCxnSpPr>
            <p:nvPr/>
          </p:nvCxnSpPr>
          <p:spPr>
            <a:xfrm>
              <a:off x="2747577" y="3011347"/>
              <a:ext cx="0" cy="11587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6528A3A7-D79C-4753-98E6-034DC239E61F}"/>
                </a:ext>
              </a:extLst>
            </p:cNvPr>
            <p:cNvCxnSpPr>
              <a:cxnSpLocks/>
            </p:cNvCxnSpPr>
            <p:nvPr/>
          </p:nvCxnSpPr>
          <p:spPr>
            <a:xfrm>
              <a:off x="5562841" y="3017697"/>
              <a:ext cx="0" cy="11587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等腰三角形 21">
            <a:extLst>
              <a:ext uri="{FF2B5EF4-FFF2-40B4-BE49-F238E27FC236}">
                <a16:creationId xmlns:a16="http://schemas.microsoft.com/office/drawing/2014/main" xmlns="" id="{5FE939C0-28A4-40DD-9EB1-ABDC05CB57B2}"/>
              </a:ext>
            </a:extLst>
          </p:cNvPr>
          <p:cNvSpPr/>
          <p:nvPr/>
        </p:nvSpPr>
        <p:spPr>
          <a:xfrm rot="20923539">
            <a:off x="1292866" y="4024913"/>
            <a:ext cx="2258630" cy="1194111"/>
          </a:xfrm>
          <a:prstGeom prst="triangle">
            <a:avLst>
              <a:gd name="adj" fmla="val 65675"/>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cxnSp>
        <p:nvCxnSpPr>
          <p:cNvPr id="31" name="直接箭头连接符 30">
            <a:extLst>
              <a:ext uri="{FF2B5EF4-FFF2-40B4-BE49-F238E27FC236}">
                <a16:creationId xmlns:a16="http://schemas.microsoft.com/office/drawing/2014/main" xmlns="" id="{202D7EDE-46EE-4E88-8C4C-E8953DFE234D}"/>
              </a:ext>
            </a:extLst>
          </p:cNvPr>
          <p:cNvCxnSpPr>
            <a:cxnSpLocks/>
          </p:cNvCxnSpPr>
          <p:nvPr/>
        </p:nvCxnSpPr>
        <p:spPr>
          <a:xfrm>
            <a:off x="2637610" y="3967662"/>
            <a:ext cx="2851166" cy="0"/>
          </a:xfrm>
          <a:prstGeom prst="straightConnector1">
            <a:avLst/>
          </a:prstGeom>
          <a:ln w="28575">
            <a:solidFill>
              <a:srgbClr val="FF0000"/>
            </a:solidFill>
            <a:prstDash val="dash"/>
            <a:tailEnd type="none" len="lg" w="lg"/>
          </a:ln>
        </p:spPr>
        <p:style>
          <a:lnRef idx="1">
            <a:schemeClr val="accent1"/>
          </a:lnRef>
          <a:fillRef idx="0">
            <a:schemeClr val="accent1"/>
          </a:fillRef>
          <a:effectRef idx="0">
            <a:schemeClr val="accent1"/>
          </a:effectRef>
          <a:fontRef idx="minor">
            <a:schemeClr val="tx1"/>
          </a:fontRef>
        </p:style>
      </p:cxnSp>
      <p:cxnSp>
        <p:nvCxnSpPr>
          <p:cNvPr id="36" name="直接箭头连接符 35">
            <a:extLst>
              <a:ext uri="{FF2B5EF4-FFF2-40B4-BE49-F238E27FC236}">
                <a16:creationId xmlns:a16="http://schemas.microsoft.com/office/drawing/2014/main" xmlns="" id="{7926A748-2F21-4072-AF1B-222C2CE3D55B}"/>
              </a:ext>
            </a:extLst>
          </p:cNvPr>
          <p:cNvCxnSpPr>
            <a:cxnSpLocks/>
          </p:cNvCxnSpPr>
          <p:nvPr/>
        </p:nvCxnSpPr>
        <p:spPr>
          <a:xfrm>
            <a:off x="3603806" y="4984128"/>
            <a:ext cx="2851166" cy="0"/>
          </a:xfrm>
          <a:prstGeom prst="straightConnector1">
            <a:avLst/>
          </a:prstGeom>
          <a:ln w="28575">
            <a:solidFill>
              <a:srgbClr val="FF0000"/>
            </a:solidFill>
            <a:prstDash val="dash"/>
            <a:tailEnd type="none" len="lg" w="lg"/>
          </a:ln>
        </p:spPr>
        <p:style>
          <a:lnRef idx="1">
            <a:schemeClr val="accent1"/>
          </a:lnRef>
          <a:fillRef idx="0">
            <a:schemeClr val="accent1"/>
          </a:fillRef>
          <a:effectRef idx="0">
            <a:schemeClr val="accent1"/>
          </a:effectRef>
          <a:fontRef idx="minor">
            <a:schemeClr val="tx1"/>
          </a:fontRef>
        </p:style>
      </p:cxnSp>
      <p:cxnSp>
        <p:nvCxnSpPr>
          <p:cNvPr id="37" name="直接箭头连接符 36">
            <a:extLst>
              <a:ext uri="{FF2B5EF4-FFF2-40B4-BE49-F238E27FC236}">
                <a16:creationId xmlns:a16="http://schemas.microsoft.com/office/drawing/2014/main" xmlns="" id="{93D14C82-3879-45EA-B121-95B49E90E8E6}"/>
              </a:ext>
            </a:extLst>
          </p:cNvPr>
          <p:cNvCxnSpPr>
            <a:cxnSpLocks/>
          </p:cNvCxnSpPr>
          <p:nvPr/>
        </p:nvCxnSpPr>
        <p:spPr>
          <a:xfrm>
            <a:off x="1424822" y="5428291"/>
            <a:ext cx="2851166" cy="0"/>
          </a:xfrm>
          <a:prstGeom prst="straightConnector1">
            <a:avLst/>
          </a:prstGeom>
          <a:ln w="28575">
            <a:solidFill>
              <a:srgbClr val="FF0000"/>
            </a:solidFill>
            <a:prstDash val="dash"/>
            <a:tailEnd type="none" len="lg" w="lg"/>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xmlns="" id="{1F65090E-9AF8-4357-91C5-75E65F970400}"/>
              </a:ext>
            </a:extLst>
          </p:cNvPr>
          <p:cNvSpPr/>
          <p:nvPr/>
        </p:nvSpPr>
        <p:spPr>
          <a:xfrm>
            <a:off x="7091702" y="2139960"/>
            <a:ext cx="4370011" cy="4081117"/>
          </a:xfrm>
          <a:prstGeom prst="rect">
            <a:avLst/>
          </a:prstGeom>
          <a:noFill/>
        </p:spPr>
        <p:txBody>
          <a:bodyPr wrap="square">
            <a:spAutoFit/>
          </a:bodyPr>
          <a:lstStyle/>
          <a:p>
            <a:pPr>
              <a:lnSpc>
                <a:spcPct val="120000"/>
              </a:lnSpc>
            </a:pPr>
            <a:r>
              <a:rPr altLang="en-US" dirty="0" lang="zh-CN" b="1" sz="2400"/>
              <a:t>（</a:t>
            </a:r>
            <a:r>
              <a:rPr altLang="zh-CN" lang="en-US" b="1" sz="2400"/>
              <a:t>1</a:t>
            </a:r>
            <a:r>
              <a:rPr altLang="en-US" lang="zh-CN" smtClean="0" b="1" sz="2400"/>
              <a:t>）确定平移</a:t>
            </a:r>
            <a:r>
              <a:rPr altLang="en-US" dirty="0" lang="zh-CN" b="1" sz="2400"/>
              <a:t>的</a:t>
            </a:r>
            <a:r>
              <a:rPr altLang="en-US" dirty="0" lang="zh-CN" b="1" sz="2400">
                <a:solidFill>
                  <a:srgbClr val="FF0000"/>
                </a:solidFill>
              </a:rPr>
              <a:t>方向</a:t>
            </a:r>
            <a:r>
              <a:rPr altLang="en-US" dirty="0" lang="zh-CN" b="1" sz="2400"/>
              <a:t>和平移的</a:t>
            </a:r>
            <a:r>
              <a:rPr altLang="en-US" dirty="0" lang="zh-CN" b="1" sz="2400">
                <a:solidFill>
                  <a:srgbClr val="FF0000"/>
                </a:solidFill>
              </a:rPr>
              <a:t>距离</a:t>
            </a:r>
            <a:endParaRPr altLang="zh-CN" dirty="0" lang="en-US" b="1" sz="2400">
              <a:solidFill>
                <a:srgbClr val="FF0000"/>
              </a:solidFill>
            </a:endParaRPr>
          </a:p>
          <a:p>
            <a:pPr>
              <a:lnSpc>
                <a:spcPct val="120000"/>
              </a:lnSpc>
            </a:pPr>
            <a:r>
              <a:rPr altLang="en-US" dirty="0" lang="zh-CN" b="1" sz="2400"/>
              <a:t>（</a:t>
            </a:r>
            <a:r>
              <a:rPr altLang="zh-CN" lang="en-US" b="1" sz="2400"/>
              <a:t>2</a:t>
            </a:r>
            <a:r>
              <a:rPr altLang="en-US" lang="zh-CN" smtClean="0" b="1" sz="2400"/>
              <a:t>）找出</a:t>
            </a:r>
            <a:r>
              <a:rPr altLang="en-US" dirty="0" lang="zh-CN" b="1" sz="2400"/>
              <a:t>平移前的图形的关键点</a:t>
            </a:r>
            <a:endParaRPr altLang="zh-CN" dirty="0" lang="en-US" b="1" sz="2400"/>
          </a:p>
          <a:p>
            <a:pPr>
              <a:lnSpc>
                <a:spcPct val="120000"/>
              </a:lnSpc>
            </a:pPr>
            <a:r>
              <a:rPr altLang="en-US" dirty="0" lang="zh-CN" b="1" sz="2400"/>
              <a:t>（</a:t>
            </a:r>
            <a:r>
              <a:rPr altLang="zh-CN" lang="en-US" b="1" sz="2400"/>
              <a:t>3</a:t>
            </a:r>
            <a:r>
              <a:rPr altLang="en-US" lang="zh-CN" smtClean="0" b="1" sz="2400"/>
              <a:t>）沿</a:t>
            </a:r>
            <a:r>
              <a:rPr altLang="en-US" dirty="0" lang="zh-CN" b="1" sz="2400"/>
              <a:t>一定方向、按一定距离平移各关键点，得到各关键点的对应点</a:t>
            </a:r>
            <a:endParaRPr altLang="zh-CN" dirty="0" lang="en-US" b="1" sz="2400"/>
          </a:p>
          <a:p>
            <a:pPr>
              <a:lnSpc>
                <a:spcPct val="120000"/>
              </a:lnSpc>
            </a:pPr>
            <a:r>
              <a:rPr altLang="en-US" dirty="0" lang="zh-CN" b="1" sz="2400"/>
              <a:t>（</a:t>
            </a:r>
            <a:r>
              <a:rPr altLang="zh-CN" lang="en-US" b="1" sz="2400"/>
              <a:t>4</a:t>
            </a:r>
            <a:r>
              <a:rPr altLang="en-US" lang="zh-CN" smtClean="0" b="1" sz="2400"/>
              <a:t>）顺次</a:t>
            </a:r>
            <a:r>
              <a:rPr altLang="en-US" dirty="0" lang="zh-CN" b="1" sz="2400"/>
              <a:t>连结所作的各个对应点，并标上相应</a:t>
            </a:r>
            <a:r>
              <a:rPr altLang="en-US" lang="zh-CN" b="1" sz="2400"/>
              <a:t>的</a:t>
            </a:r>
            <a:r>
              <a:rPr altLang="en-US" lang="zh-CN" smtClean="0" b="1" sz="2400"/>
              <a:t>字母</a:t>
            </a:r>
            <a:endParaRPr altLang="zh-CN" dirty="0" lang="en-US" b="1" sz="2400"/>
          </a:p>
        </p:txBody>
      </p:sp>
      <p:cxnSp>
        <p:nvCxnSpPr>
          <p:cNvPr id="7" name="直接连接符 6"/>
          <p:cNvCxnSpPr/>
          <p:nvPr/>
        </p:nvCxnSpPr>
        <p:spPr>
          <a:xfrm>
            <a:off x="5444486" y="3974009"/>
            <a:ext cx="1010486" cy="102505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12" idx="0"/>
          </p:cNvCxnSpPr>
          <p:nvPr/>
        </p:nvCxnSpPr>
        <p:spPr>
          <a:xfrm flipH="1">
            <a:off x="4284378" y="3967662"/>
            <a:ext cx="1151718" cy="14606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2" idx="0"/>
          </p:cNvCxnSpPr>
          <p:nvPr/>
        </p:nvCxnSpPr>
        <p:spPr>
          <a:xfrm flipV="1">
            <a:off x="4284378" y="5006537"/>
            <a:ext cx="2170594" cy="42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 xmlns:a16="http://schemas.microsoft.com/office/drawing/2014/main" id="{1F65090E-9AF8-4357-91C5-75E65F970400}"/>
              </a:ext>
            </a:extLst>
          </p:cNvPr>
          <p:cNvSpPr/>
          <p:nvPr/>
        </p:nvSpPr>
        <p:spPr>
          <a:xfrm>
            <a:off x="8489972" y="5217414"/>
            <a:ext cx="403177" cy="535531"/>
          </a:xfrm>
          <a:prstGeom prst="rect">
            <a:avLst/>
          </a:prstGeom>
          <a:noFill/>
        </p:spPr>
        <p:txBody>
          <a:bodyPr wrap="square">
            <a:spAutoFit/>
          </a:bodyPr>
          <a:lstStyle/>
          <a:p>
            <a:pPr>
              <a:lnSpc>
                <a:spcPct val="120000"/>
              </a:lnSpc>
            </a:pPr>
            <a:r>
              <a:rPr altLang="en-US" lang="zh-CN" b="1" sz="2400">
                <a:solidFill>
                  <a:srgbClr val="FF0000"/>
                </a:solidFill>
              </a:rPr>
              <a:t>连</a:t>
            </a:r>
            <a:endParaRPr altLang="zh-CN" dirty="0" lang="en-US" b="1" sz="2400">
              <a:solidFill>
                <a:srgbClr val="FF0000"/>
              </a:solidFill>
            </a:endParaRPr>
          </a:p>
        </p:txBody>
      </p:sp>
      <p:sp>
        <p:nvSpPr>
          <p:cNvPr id="29" name="文本框 28">
            <a:extLst>
              <a:ext uri="{FF2B5EF4-FFF2-40B4-BE49-F238E27FC236}">
                <a16:creationId xmlns="" xmlns:a16="http://schemas.microsoft.com/office/drawing/2014/main" id="{1F65090E-9AF8-4357-91C5-75E65F970400}"/>
              </a:ext>
            </a:extLst>
          </p:cNvPr>
          <p:cNvSpPr/>
          <p:nvPr/>
        </p:nvSpPr>
        <p:spPr>
          <a:xfrm>
            <a:off x="7404878" y="4346050"/>
            <a:ext cx="495209" cy="535531"/>
          </a:xfrm>
          <a:prstGeom prst="rect">
            <a:avLst/>
          </a:prstGeom>
          <a:noFill/>
        </p:spPr>
        <p:txBody>
          <a:bodyPr wrap="square">
            <a:spAutoFit/>
          </a:bodyPr>
          <a:lstStyle/>
          <a:p>
            <a:pPr>
              <a:lnSpc>
                <a:spcPct val="120000"/>
              </a:lnSpc>
            </a:pPr>
            <a:r>
              <a:rPr altLang="en-US" lang="zh-CN" b="1" sz="2400">
                <a:solidFill>
                  <a:srgbClr val="FF0000"/>
                </a:solidFill>
              </a:rPr>
              <a:t>移</a:t>
            </a:r>
            <a:endParaRPr altLang="zh-CN" dirty="0" lang="en-US" b="1" sz="2400">
              <a:solidFill>
                <a:srgbClr val="FF0000"/>
              </a:solidFill>
            </a:endParaRPr>
          </a:p>
        </p:txBody>
      </p:sp>
      <p:sp>
        <p:nvSpPr>
          <p:cNvPr id="30" name="文本框 29">
            <a:extLst>
              <a:ext uri="{FF2B5EF4-FFF2-40B4-BE49-F238E27FC236}">
                <a16:creationId xmlns="" xmlns:a16="http://schemas.microsoft.com/office/drawing/2014/main" id="{1F65090E-9AF8-4357-91C5-75E65F970400}"/>
              </a:ext>
            </a:extLst>
          </p:cNvPr>
          <p:cNvSpPr/>
          <p:nvPr/>
        </p:nvSpPr>
        <p:spPr>
          <a:xfrm>
            <a:off x="8149347" y="2139974"/>
            <a:ext cx="472242" cy="493148"/>
          </a:xfrm>
          <a:prstGeom prst="rect">
            <a:avLst/>
          </a:prstGeom>
          <a:noFill/>
        </p:spPr>
        <p:txBody>
          <a:bodyPr wrap="square">
            <a:spAutoFit/>
          </a:bodyPr>
          <a:lstStyle/>
          <a:p>
            <a:pPr>
              <a:lnSpc>
                <a:spcPct val="120000"/>
              </a:lnSpc>
            </a:pPr>
            <a:r>
              <a:rPr altLang="en-US" lang="zh-CN" b="1" sz="2400">
                <a:solidFill>
                  <a:srgbClr val="FF0000"/>
                </a:solidFill>
              </a:rPr>
              <a:t>定</a:t>
            </a:r>
            <a:endParaRPr altLang="zh-CN" dirty="0" lang="en-US" b="1" sz="2400">
              <a:solidFill>
                <a:srgbClr val="FF0000"/>
              </a:solidFill>
            </a:endParaRPr>
          </a:p>
        </p:txBody>
      </p:sp>
      <p:sp>
        <p:nvSpPr>
          <p:cNvPr id="32" name="文本框 31">
            <a:extLst>
              <a:ext uri="{FF2B5EF4-FFF2-40B4-BE49-F238E27FC236}">
                <a16:creationId xmlns="" xmlns:a16="http://schemas.microsoft.com/office/drawing/2014/main" id="{1F65090E-9AF8-4357-91C5-75E65F970400}"/>
              </a:ext>
            </a:extLst>
          </p:cNvPr>
          <p:cNvSpPr/>
          <p:nvPr/>
        </p:nvSpPr>
        <p:spPr>
          <a:xfrm>
            <a:off x="7866860" y="3022179"/>
            <a:ext cx="544973" cy="535531"/>
          </a:xfrm>
          <a:prstGeom prst="rect">
            <a:avLst/>
          </a:prstGeom>
          <a:noFill/>
        </p:spPr>
        <p:txBody>
          <a:bodyPr wrap="square">
            <a:spAutoFit/>
          </a:bodyPr>
          <a:lstStyle/>
          <a:p>
            <a:pPr>
              <a:lnSpc>
                <a:spcPct val="120000"/>
              </a:lnSpc>
            </a:pPr>
            <a:r>
              <a:rPr altLang="en-US" lang="zh-CN" b="1" sz="2400">
                <a:solidFill>
                  <a:srgbClr val="FF0000"/>
                </a:solidFill>
              </a:rPr>
              <a:t>找</a:t>
            </a:r>
            <a:endParaRPr altLang="zh-CN" dirty="0" lang="en-US" b="1" sz="2400">
              <a:solidFill>
                <a:srgbClr val="FF0000"/>
              </a:solidFill>
            </a:endParaRPr>
          </a:p>
        </p:txBody>
      </p:sp>
    </p:spTree>
    <p:extLst>
      <p:ext uri="{BB962C8B-B14F-4D97-AF65-F5344CB8AC3E}">
        <p14:creationId xmlns:p14="http://schemas.microsoft.com/office/powerpoint/2010/main" val="2741591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5">
                                            <p:txEl>
                                              <p:pRg st="0" end="0"/>
                                            </p:txEl>
                                          </p:spTgt>
                                        </p:tgtEl>
                                        <p:attrNameLst>
                                          <p:attrName>style.visibility</p:attrName>
                                        </p:attrNameLst>
                                      </p:cBhvr>
                                      <p:to>
                                        <p:strVal val="visible"/>
                                      </p:to>
                                    </p:set>
                                    <p:animEffect transition="in" filter="wipe(left)">
                                      <p:cBhvr>
                                        <p:cTn id="37" dur="500"/>
                                        <p:tgtEl>
                                          <p:spTgt spid="25">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5">
                                            <p:txEl>
                                              <p:pRg st="1" end="1"/>
                                            </p:txEl>
                                          </p:spTgt>
                                        </p:tgtEl>
                                        <p:attrNameLst>
                                          <p:attrName>style.visibility</p:attrName>
                                        </p:attrNameLst>
                                      </p:cBhvr>
                                      <p:to>
                                        <p:strVal val="visible"/>
                                      </p:to>
                                    </p:set>
                                    <p:animEffect transition="in" filter="wipe(left)">
                                      <p:cBhvr>
                                        <p:cTn id="42" dur="500"/>
                                        <p:tgtEl>
                                          <p:spTgt spid="25">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5">
                                            <p:txEl>
                                              <p:pRg st="2" end="2"/>
                                            </p:txEl>
                                          </p:spTgt>
                                        </p:tgtEl>
                                        <p:attrNameLst>
                                          <p:attrName>style.visibility</p:attrName>
                                        </p:attrNameLst>
                                      </p:cBhvr>
                                      <p:to>
                                        <p:strVal val="visible"/>
                                      </p:to>
                                    </p:set>
                                    <p:animEffect transition="in" filter="wipe(left)">
                                      <p:cBhvr>
                                        <p:cTn id="47" dur="500"/>
                                        <p:tgtEl>
                                          <p:spTgt spid="25">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25">
                                            <p:txEl>
                                              <p:pRg st="3" end="3"/>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30">
                                            <p:txEl>
                                              <p:pRg st="0" end="0"/>
                                            </p:txEl>
                                          </p:spTgt>
                                        </p:tgtEl>
                                        <p:attrNameLst>
                                          <p:attrName>style.visibility</p:attrName>
                                        </p:attrNameLst>
                                      </p:cBhvr>
                                      <p:to>
                                        <p:strVal val="visible"/>
                                      </p:to>
                                    </p:set>
                                    <p:animEffect transition="in" filter="wipe(left)">
                                      <p:cBhvr>
                                        <p:cTn id="56" dur="500"/>
                                        <p:tgtEl>
                                          <p:spTgt spid="30">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32">
                                            <p:txEl>
                                              <p:pRg st="0" end="0"/>
                                            </p:txEl>
                                          </p:spTgt>
                                        </p:tgtEl>
                                        <p:attrNameLst>
                                          <p:attrName>style.visibility</p:attrName>
                                        </p:attrNameLst>
                                      </p:cBhvr>
                                      <p:to>
                                        <p:strVal val="visible"/>
                                      </p:to>
                                    </p:set>
                                    <p:animEffect transition="in" filter="wipe(left)">
                                      <p:cBhvr>
                                        <p:cTn id="61" dur="500"/>
                                        <p:tgtEl>
                                          <p:spTgt spid="32">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9">
                                            <p:txEl>
                                              <p:pRg st="0" end="0"/>
                                            </p:txEl>
                                          </p:spTgt>
                                        </p:tgtEl>
                                        <p:attrNameLst>
                                          <p:attrName>style.visibility</p:attrName>
                                        </p:attrNameLst>
                                      </p:cBhvr>
                                      <p:to>
                                        <p:strVal val="visible"/>
                                      </p:to>
                                    </p:set>
                                    <p:animEffect transition="in" filter="wipe(left)">
                                      <p:cBhvr>
                                        <p:cTn id="66" dur="500"/>
                                        <p:tgtEl>
                                          <p:spTgt spid="29">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28">
                                            <p:txEl>
                                              <p:pRg st="0" end="0"/>
                                            </p:txEl>
                                          </p:spTgt>
                                        </p:tgtEl>
                                        <p:attrNameLst>
                                          <p:attrName>style.visibility</p:attrName>
                                        </p:attrNameLst>
                                      </p:cBhvr>
                                      <p:to>
                                        <p:strVal val="visible"/>
                                      </p:to>
                                    </p:set>
                                    <p:animEffect transition="in" filter="wipe(left)">
                                      <p:cBhvr>
                                        <p:cTn id="71"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25" grpId="0" uiExpand="1" build="p"/>
      <p:bldP spid="28" grpId="0" build="p"/>
      <p:bldP spid="29" grpId="0" build="p"/>
      <p:bldP spid="30" grpId="0" build="p"/>
      <p:bldP spid="3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a:extLst>
              <a:ext uri="{FF2B5EF4-FFF2-40B4-BE49-F238E27FC236}">
                <a16:creationId xmlns:a16="http://schemas.microsoft.com/office/drawing/2014/main" xmlns="" id="{92D18BB9-364D-4970-97D4-927BDC26DE66}"/>
              </a:ext>
            </a:extLst>
          </p:cNvPr>
          <p:cNvSpPr/>
          <p:nvPr/>
        </p:nvSpPr>
        <p:spPr>
          <a:xfrm>
            <a:off x="511727" y="520117"/>
            <a:ext cx="1635853" cy="536896"/>
          </a:xfrm>
          <a:prstGeom prst="roundRect">
            <a:avLst>
              <a:gd name="adj" fmla="val 43229"/>
            </a:avLst>
          </a:prstGeom>
          <a:solidFill>
            <a:schemeClr val="bg1"/>
          </a:solidFill>
          <a:ln w="127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altLang="en-US" dirty="0" lang="zh-CN" b="1" sz="3200">
                <a:solidFill>
                  <a:srgbClr val="C57319"/>
                </a:solidFill>
              </a:rPr>
              <a:t>试一试</a:t>
            </a:r>
          </a:p>
        </p:txBody>
      </p:sp>
      <p:sp>
        <p:nvSpPr>
          <p:cNvPr id="4" name="矩形 3">
            <a:extLst>
              <a:ext uri="{FF2B5EF4-FFF2-40B4-BE49-F238E27FC236}">
                <a16:creationId xmlns:a16="http://schemas.microsoft.com/office/drawing/2014/main" xmlns="" id="{9D41BFCF-3340-4D46-80AF-BEA90F5E4541}"/>
              </a:ext>
            </a:extLst>
          </p:cNvPr>
          <p:cNvSpPr/>
          <p:nvPr/>
        </p:nvSpPr>
        <p:spPr>
          <a:xfrm>
            <a:off x="1125758" y="1222188"/>
            <a:ext cx="10425881" cy="1077218"/>
          </a:xfrm>
          <a:prstGeom prst="rect">
            <a:avLst/>
          </a:prstGeom>
          <a:noFill/>
        </p:spPr>
        <p:txBody>
          <a:bodyPr wrap="square">
            <a:spAutoFit/>
          </a:bodyPr>
          <a:lstStyle/>
          <a:p>
            <a:pPr marL="0" marR="0" indent="0" lvl="0" algn="l" defTabSz="914400" rtl="0" eaLnBrk="1" latinLnBrk="0" hangingPunct="1" fontAlgn="base">
              <a:spcBef>
                <a:spcPct val="0"/>
              </a:spcBef>
              <a:spcAft>
                <a:spcPct val="0"/>
              </a:spcAft>
              <a:buNone/>
              <a:defRPr/>
            </a:pPr>
            <a:r>
              <a:rPr altLang="en-US" dirty="0" kern="1200" kumimoji="0" lang="zh-CN" normalizeH="0" b="1" cap="none" i="0" noProof="0" spc="0" strike="noStrike" sz="3200" u="none">
                <a:ln>
                  <a:noFill/>
                </a:ln>
                <a:solidFill>
                  <a:schemeClr val="tx1"/>
                </a:solidFill>
                <a:effectLst/>
                <a:uLnTx/>
                <a:uFillTx/>
                <a:cs typeface="+mn-cs"/>
                <a:ea/>
                <a:latin typeface="Times New Roman"/>
              </a:rPr>
              <a:t>将下图中的△</a:t>
            </a:r>
            <a:r>
              <a:rPr altLang="zh-CN" dirty="0" kern="1200" kumimoji="0" lang="en-US" normalizeH="0" b="1" cap="none" i="1" noProof="0" spc="0" strike="noStrike" sz="3200" u="none">
                <a:ln>
                  <a:noFill/>
                </a:ln>
                <a:solidFill>
                  <a:schemeClr val="tx1"/>
                </a:solidFill>
                <a:effectLst/>
                <a:uLnTx/>
                <a:uFillTx/>
                <a:cs typeface="+mn-cs"/>
                <a:ea/>
                <a:latin typeface="Times New Roman"/>
              </a:rPr>
              <a:t>ABC</a:t>
            </a:r>
            <a:r>
              <a:rPr altLang="en-US" dirty="0" kern="1200" kumimoji="0" lang="zh-CN" normalizeH="0" b="1" cap="none" i="0" noProof="0" spc="0" strike="noStrike" sz="3200" u="none">
                <a:ln>
                  <a:noFill/>
                </a:ln>
                <a:solidFill>
                  <a:schemeClr val="tx1"/>
                </a:solidFill>
                <a:effectLst/>
                <a:uLnTx/>
                <a:uFillTx/>
                <a:cs typeface="+mn-cs"/>
                <a:ea/>
                <a:latin typeface="Times New Roman"/>
              </a:rPr>
              <a:t>沿</a:t>
            </a:r>
            <a:r>
              <a:rPr altLang="zh-CN" dirty="0" kern="1200" kumimoji="0" lang="en-US" normalizeH="0" b="1" cap="none" i="1" noProof="0" spc="0" strike="noStrike" sz="3200" u="none">
                <a:ln>
                  <a:noFill/>
                </a:ln>
                <a:solidFill>
                  <a:schemeClr val="tx1"/>
                </a:solidFill>
                <a:effectLst/>
                <a:uLnTx/>
                <a:uFillTx/>
                <a:cs typeface="+mn-cs"/>
                <a:ea/>
                <a:latin typeface="Times New Roman"/>
              </a:rPr>
              <a:t>PQ</a:t>
            </a:r>
            <a:r>
              <a:rPr altLang="en-US" dirty="0" kern="1200" kumimoji="0" lang="zh-CN" normalizeH="0" b="1" cap="none" i="0" noProof="0" spc="0" strike="noStrike" sz="3200" u="none">
                <a:ln>
                  <a:noFill/>
                </a:ln>
                <a:solidFill>
                  <a:schemeClr val="tx1"/>
                </a:solidFill>
                <a:effectLst/>
                <a:uLnTx/>
                <a:uFillTx/>
                <a:cs typeface="+mn-cs"/>
                <a:ea/>
                <a:latin typeface="Times New Roman"/>
              </a:rPr>
              <a:t>方向平移到△</a:t>
            </a:r>
            <a:r>
              <a:rPr altLang="zh-CN" dirty="0" kern="1200" kumimoji="0" lang="en-US" normalizeH="0" b="1" cap="none" i="1" noProof="0" spc="0" strike="noStrike" sz="3200" u="none">
                <a:ln>
                  <a:noFill/>
                </a:ln>
                <a:solidFill>
                  <a:schemeClr val="tx1"/>
                </a:solidFill>
                <a:effectLst/>
                <a:uLnTx/>
                <a:uFillTx/>
                <a:cs typeface="+mn-cs"/>
                <a:ea/>
                <a:latin typeface="Times New Roman"/>
              </a:rPr>
              <a:t>A′B′C′</a:t>
            </a:r>
            <a:r>
              <a:rPr altLang="en-US" dirty="0" kern="1200" kumimoji="0" lang="zh-CN" normalizeH="0" b="1" cap="none" i="0" noProof="0" spc="0" strike="noStrike" sz="3200" u="none">
                <a:ln>
                  <a:noFill/>
                </a:ln>
                <a:solidFill>
                  <a:schemeClr val="tx1"/>
                </a:solidFill>
                <a:effectLst/>
                <a:uLnTx/>
                <a:uFillTx/>
                <a:cs typeface="+mn-cs"/>
                <a:ea/>
                <a:latin typeface="Times New Roman"/>
              </a:rPr>
              <a:t>的位置，其平移的距离为线段</a:t>
            </a:r>
            <a:r>
              <a:rPr altLang="zh-CN" dirty="0" kern="1200" kumimoji="0" lang="en-US" normalizeH="0" b="1" cap="none" i="1" noProof="0" spc="0" strike="noStrike" sz="3200" u="none">
                <a:ln>
                  <a:noFill/>
                </a:ln>
                <a:solidFill>
                  <a:schemeClr val="tx1"/>
                </a:solidFill>
                <a:effectLst/>
                <a:uLnTx/>
                <a:uFillTx/>
                <a:cs typeface="+mn-cs"/>
                <a:ea/>
                <a:latin typeface="Times New Roman"/>
              </a:rPr>
              <a:t>PQ</a:t>
            </a:r>
            <a:r>
              <a:rPr altLang="en-US" dirty="0" kern="1200" kumimoji="0" lang="zh-CN" normalizeH="0" b="1" cap="none" i="0" noProof="0" spc="0" strike="noStrike" sz="3200" u="none">
                <a:ln>
                  <a:noFill/>
                </a:ln>
                <a:solidFill>
                  <a:schemeClr val="tx1"/>
                </a:solidFill>
                <a:effectLst/>
                <a:uLnTx/>
                <a:uFillTx/>
                <a:cs typeface="+mn-cs"/>
                <a:ea/>
                <a:latin typeface="Times New Roman"/>
              </a:rPr>
              <a:t>的长度</a:t>
            </a:r>
            <a:r>
              <a:rPr altLang="zh-CN" dirty="0" kern="1200" kumimoji="0" lang="en-US" normalizeH="0" b="1" cap="none" i="0" noProof="0" spc="0" strike="noStrike" sz="3200" u="none">
                <a:ln>
                  <a:noFill/>
                </a:ln>
                <a:solidFill>
                  <a:schemeClr val="tx1"/>
                </a:solidFill>
                <a:effectLst/>
                <a:uLnTx/>
                <a:uFillTx/>
                <a:cs typeface="+mn-cs"/>
                <a:ea/>
                <a:latin typeface="Times New Roman"/>
              </a:rPr>
              <a:t>.</a:t>
            </a:r>
            <a:endParaRPr altLang="zh-CN" dirty="0" kern="1200" kumimoji="0" lang="zh-CN" normalizeH="0" b="1" cap="none" i="0" noProof="0" spc="0" strike="noStrike" sz="3200" u="none">
              <a:ln>
                <a:noFill/>
              </a:ln>
              <a:solidFill>
                <a:schemeClr val="tx1"/>
              </a:solidFill>
              <a:effectLst/>
              <a:uLnTx/>
              <a:uFillTx/>
              <a:cs typeface="+mn-cs"/>
              <a:ea/>
              <a:latin typeface="Times New Roman"/>
            </a:endParaRPr>
          </a:p>
        </p:txBody>
      </p:sp>
      <p:sp>
        <p:nvSpPr>
          <p:cNvPr id="5" name="等腰三角形 4">
            <a:extLst>
              <a:ext uri="{FF2B5EF4-FFF2-40B4-BE49-F238E27FC236}">
                <a16:creationId xmlns:a16="http://schemas.microsoft.com/office/drawing/2014/main" xmlns="" id="{8EC00F32-3B2E-41BD-A136-61828D2A8710}"/>
              </a:ext>
            </a:extLst>
          </p:cNvPr>
          <p:cNvSpPr/>
          <p:nvPr/>
        </p:nvSpPr>
        <p:spPr>
          <a:xfrm rot="20923539">
            <a:off x="1290928" y="4026282"/>
            <a:ext cx="2258630" cy="1194111"/>
          </a:xfrm>
          <a:prstGeom prst="triangle">
            <a:avLst>
              <a:gd name="adj" fmla="val 65675"/>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sp>
        <p:nvSpPr>
          <p:cNvPr id="8" name="Rectangle 19">
            <a:extLst>
              <a:ext uri="{FF2B5EF4-FFF2-40B4-BE49-F238E27FC236}">
                <a16:creationId xmlns:a16="http://schemas.microsoft.com/office/drawing/2014/main" xmlns="" id="{98F6DCDA-D3BB-43AC-9161-C158D1C1A4BC}"/>
              </a:ext>
            </a:extLst>
          </p:cNvPr>
          <p:cNvSpPr/>
          <p:nvPr/>
        </p:nvSpPr>
        <p:spPr>
          <a:xfrm>
            <a:off x="6446583" y="4843516"/>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C'</a:t>
            </a:r>
          </a:p>
        </p:txBody>
      </p:sp>
      <p:sp>
        <p:nvSpPr>
          <p:cNvPr id="9" name="Rectangle 20">
            <a:extLst>
              <a:ext uri="{FF2B5EF4-FFF2-40B4-BE49-F238E27FC236}">
                <a16:creationId xmlns:a16="http://schemas.microsoft.com/office/drawing/2014/main" xmlns="" id="{0733468B-C326-4592-AFAE-917370766307}"/>
              </a:ext>
            </a:extLst>
          </p:cNvPr>
          <p:cNvSpPr/>
          <p:nvPr/>
        </p:nvSpPr>
        <p:spPr>
          <a:xfrm>
            <a:off x="5521149" y="3499620"/>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A'</a:t>
            </a:r>
          </a:p>
        </p:txBody>
      </p:sp>
      <p:sp>
        <p:nvSpPr>
          <p:cNvPr id="10" name="Rectangle 21">
            <a:extLst>
              <a:ext uri="{FF2B5EF4-FFF2-40B4-BE49-F238E27FC236}">
                <a16:creationId xmlns:a16="http://schemas.microsoft.com/office/drawing/2014/main" xmlns="" id="{735F796F-6122-4624-991E-158F6C590E8D}"/>
              </a:ext>
            </a:extLst>
          </p:cNvPr>
          <p:cNvSpPr/>
          <p:nvPr/>
        </p:nvSpPr>
        <p:spPr>
          <a:xfrm>
            <a:off x="2484923" y="3429000"/>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A</a:t>
            </a:r>
          </a:p>
        </p:txBody>
      </p:sp>
      <p:sp>
        <p:nvSpPr>
          <p:cNvPr id="11" name="Rectangle 23">
            <a:extLst>
              <a:ext uri="{FF2B5EF4-FFF2-40B4-BE49-F238E27FC236}">
                <a16:creationId xmlns:a16="http://schemas.microsoft.com/office/drawing/2014/main" xmlns="" id="{FDF5B4A8-8C50-4549-A904-E6EF48E22508}"/>
              </a:ext>
            </a:extLst>
          </p:cNvPr>
          <p:cNvSpPr/>
          <p:nvPr/>
        </p:nvSpPr>
        <p:spPr>
          <a:xfrm>
            <a:off x="3443574" y="4352440"/>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C</a:t>
            </a:r>
          </a:p>
        </p:txBody>
      </p:sp>
      <p:sp>
        <p:nvSpPr>
          <p:cNvPr id="12" name="Rectangle 18">
            <a:extLst>
              <a:ext uri="{FF2B5EF4-FFF2-40B4-BE49-F238E27FC236}">
                <a16:creationId xmlns:a16="http://schemas.microsoft.com/office/drawing/2014/main" xmlns="" id="{1B1E0203-CD0B-4F29-AFEE-FE8597CC7F82}"/>
              </a:ext>
            </a:extLst>
          </p:cNvPr>
          <p:cNvSpPr/>
          <p:nvPr/>
        </p:nvSpPr>
        <p:spPr>
          <a:xfrm>
            <a:off x="3998081" y="5428291"/>
            <a:ext cx="572593" cy="584775"/>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p>
            <a:pPr eaLnBrk="0" hangingPunct="0"/>
            <a:r>
              <a:rPr altLang="zh-CN" dirty="0" lang="en-US" b="1" i="1" sz="3200">
                <a:ea typeface="MS UI Gothic" panose="020B0600070205080204" pitchFamily="34" charset="-128"/>
                <a:latin typeface="Times New Roman" panose="02020603050405020304" pitchFamily="18" charset="0"/>
              </a:rPr>
              <a:t>B'</a:t>
            </a:r>
          </a:p>
        </p:txBody>
      </p:sp>
      <p:sp>
        <p:nvSpPr>
          <p:cNvPr id="13" name="Rectangle 23">
            <a:extLst>
              <a:ext uri="{FF2B5EF4-FFF2-40B4-BE49-F238E27FC236}">
                <a16:creationId xmlns:a16="http://schemas.microsoft.com/office/drawing/2014/main" xmlns="" id="{ED0BEA1C-CF47-4201-A3EB-1A3A18E22B69}"/>
              </a:ext>
            </a:extLst>
          </p:cNvPr>
          <p:cNvSpPr/>
          <p:nvPr/>
        </p:nvSpPr>
        <p:spPr>
          <a:xfrm>
            <a:off x="938132" y="5158415"/>
            <a:ext cx="458780"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B</a:t>
            </a:r>
          </a:p>
        </p:txBody>
      </p:sp>
      <p:sp>
        <p:nvSpPr>
          <p:cNvPr id="14" name="Rectangle 23">
            <a:extLst>
              <a:ext uri="{FF2B5EF4-FFF2-40B4-BE49-F238E27FC236}">
                <a16:creationId xmlns:a16="http://schemas.microsoft.com/office/drawing/2014/main" xmlns="" id="{B97F6770-42DB-4D67-9440-4483EC1B2CD1}"/>
              </a:ext>
            </a:extLst>
          </p:cNvPr>
          <p:cNvSpPr/>
          <p:nvPr/>
        </p:nvSpPr>
        <p:spPr>
          <a:xfrm>
            <a:off x="2202876" y="2780014"/>
            <a:ext cx="434734"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P</a:t>
            </a:r>
          </a:p>
        </p:txBody>
      </p:sp>
      <p:sp>
        <p:nvSpPr>
          <p:cNvPr id="21" name="Rectangle 23">
            <a:extLst>
              <a:ext uri="{FF2B5EF4-FFF2-40B4-BE49-F238E27FC236}">
                <a16:creationId xmlns:a16="http://schemas.microsoft.com/office/drawing/2014/main" xmlns="" id="{C72283AD-5703-4C44-9A84-23628DA892D4}"/>
              </a:ext>
            </a:extLst>
          </p:cNvPr>
          <p:cNvSpPr/>
          <p:nvPr/>
        </p:nvSpPr>
        <p:spPr>
          <a:xfrm>
            <a:off x="5671868" y="2571815"/>
            <a:ext cx="481222" cy="584775"/>
          </a:xfrm>
          <a:prstGeom prst="rect">
            <a:avLst/>
          </a:prstGeom>
          <a:noFill/>
          <a:ln w="57150" algn="ctr">
            <a:noFill/>
            <a:miter lim="800000"/>
          </a:ln>
          <a:effectLst/>
        </p:spPr>
        <p:txBody>
          <a:bodyPr wrap="none">
            <a:spAutoFit/>
          </a:bodyPr>
          <a:lstStyle/>
          <a:p>
            <a:pPr eaLnBrk="0" hangingPunct="0" fontAlgn="auto">
              <a:spcBef>
                <a:spcPts val="0"/>
              </a:spcBef>
              <a:spcAft>
                <a:spcPts val="0"/>
              </a:spcAft>
              <a:defRPr/>
            </a:pPr>
            <a:r>
              <a:rPr altLang="zh-CN" dirty="0" lang="en-US" b="1" i="1" sz="3200">
                <a:ea typeface="MS UI Gothic" panose="020B0600070205080204" pitchFamily="34" charset="-128"/>
                <a:latin typeface="Times New Roman" panose="02020603050405020304" pitchFamily="18" charset="0"/>
              </a:rPr>
              <a:t>Q</a:t>
            </a:r>
          </a:p>
        </p:txBody>
      </p:sp>
      <p:grpSp>
        <p:nvGrpSpPr>
          <p:cNvPr id="27" name="组合 26">
            <a:extLst>
              <a:ext uri="{FF2B5EF4-FFF2-40B4-BE49-F238E27FC236}">
                <a16:creationId xmlns:a16="http://schemas.microsoft.com/office/drawing/2014/main" xmlns="" id="{8183762B-149E-4F75-82A0-651A32B3A22F}"/>
              </a:ext>
            </a:extLst>
          </p:cNvPr>
          <p:cNvGrpSpPr/>
          <p:nvPr/>
        </p:nvGrpSpPr>
        <p:grpSpPr>
          <a:xfrm>
            <a:off x="2747577" y="3011347"/>
            <a:ext cx="2815264" cy="122221"/>
            <a:chOff x="2747577" y="3011347"/>
            <a:chExt cx="2815264" cy="122221"/>
          </a:xfrm>
        </p:grpSpPr>
        <p:cxnSp>
          <p:nvCxnSpPr>
            <p:cNvPr id="6" name="直接箭头连接符 5">
              <a:extLst>
                <a:ext uri="{FF2B5EF4-FFF2-40B4-BE49-F238E27FC236}">
                  <a16:creationId xmlns:a16="http://schemas.microsoft.com/office/drawing/2014/main" xmlns="" id="{629DDCE0-99BF-4E55-9032-456BE7BC71B0}"/>
                </a:ext>
              </a:extLst>
            </p:cNvPr>
            <p:cNvCxnSpPr>
              <a:cxnSpLocks/>
            </p:cNvCxnSpPr>
            <p:nvPr/>
          </p:nvCxnSpPr>
          <p:spPr>
            <a:xfrm flipV="1">
              <a:off x="2747577" y="3127220"/>
              <a:ext cx="2814324" cy="1"/>
            </a:xfrm>
            <a:prstGeom prst="straightConnector1">
              <a:avLst/>
            </a:prstGeom>
            <a:ln w="28575">
              <a:solidFill>
                <a:schemeClr val="tx1"/>
              </a:solidFill>
              <a:tailEnd type="triangle" len="lg" w="lg"/>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F2057FFC-FD42-4974-81F0-3A22F4123B54}"/>
                </a:ext>
              </a:extLst>
            </p:cNvPr>
            <p:cNvCxnSpPr>
              <a:cxnSpLocks/>
            </p:cNvCxnSpPr>
            <p:nvPr/>
          </p:nvCxnSpPr>
          <p:spPr>
            <a:xfrm>
              <a:off x="2747577" y="3011347"/>
              <a:ext cx="0" cy="11587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6528A3A7-D79C-4753-98E6-034DC239E61F}"/>
                </a:ext>
              </a:extLst>
            </p:cNvPr>
            <p:cNvCxnSpPr>
              <a:cxnSpLocks/>
            </p:cNvCxnSpPr>
            <p:nvPr/>
          </p:nvCxnSpPr>
          <p:spPr>
            <a:xfrm>
              <a:off x="5562841" y="3017697"/>
              <a:ext cx="0" cy="11587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文本框 37">
            <a:extLst>
              <a:ext uri="{FF2B5EF4-FFF2-40B4-BE49-F238E27FC236}">
                <a16:creationId xmlns:a16="http://schemas.microsoft.com/office/drawing/2014/main" xmlns="" id="{1F58291D-7BE4-4770-B5B5-3DC8540E1544}"/>
              </a:ext>
            </a:extLst>
          </p:cNvPr>
          <p:cNvSpPr/>
          <p:nvPr/>
        </p:nvSpPr>
        <p:spPr>
          <a:xfrm>
            <a:off x="7562006" y="2571815"/>
            <a:ext cx="4004345" cy="3046988"/>
          </a:xfrm>
          <a:prstGeom prst="rect">
            <a:avLst/>
          </a:prstGeom>
          <a:noFill/>
        </p:spPr>
        <p:txBody>
          <a:bodyPr wrap="square" rtlCol="0">
            <a:spAutoFit/>
          </a:bodyPr>
          <a:lstStyle/>
          <a:p>
            <a:pPr>
              <a:lnSpc>
                <a:spcPct val="150000"/>
              </a:lnSpc>
            </a:pPr>
            <a:r>
              <a:rPr altLang="en-US" lang="zh-CN" smtClean="0" b="1" sz="3200">
                <a:ea/>
                <a:latin/>
              </a:rPr>
              <a:t>观察所得到的对应线段与对应点所连的线段是否符合上述我们所得到的平移的特征？</a:t>
            </a:r>
            <a:endParaRPr altLang="en-US" dirty="0" lang="zh-CN" b="1" sz="3200">
              <a:ea/>
              <a:latin/>
            </a:endParaRPr>
          </a:p>
        </p:txBody>
      </p:sp>
      <p:cxnSp>
        <p:nvCxnSpPr>
          <p:cNvPr id="31" name="直接箭头连接符 30">
            <a:extLst>
              <a:ext uri="{FF2B5EF4-FFF2-40B4-BE49-F238E27FC236}">
                <a16:creationId xmlns:a16="http://schemas.microsoft.com/office/drawing/2014/main" xmlns="" id="{202D7EDE-46EE-4E88-8C4C-E8953DFE234D}"/>
              </a:ext>
            </a:extLst>
          </p:cNvPr>
          <p:cNvCxnSpPr>
            <a:cxnSpLocks/>
          </p:cNvCxnSpPr>
          <p:nvPr/>
        </p:nvCxnSpPr>
        <p:spPr>
          <a:xfrm>
            <a:off x="2637610" y="3967662"/>
            <a:ext cx="2851166" cy="0"/>
          </a:xfrm>
          <a:prstGeom prst="straightConnector1">
            <a:avLst/>
          </a:prstGeom>
          <a:ln w="28575">
            <a:solidFill>
              <a:srgbClr val="FF0000"/>
            </a:solidFill>
            <a:prstDash val="dash"/>
            <a:tailEnd type="none" len="lg" w="lg"/>
          </a:ln>
        </p:spPr>
        <p:style>
          <a:lnRef idx="1">
            <a:schemeClr val="accent1"/>
          </a:lnRef>
          <a:fillRef idx="0">
            <a:schemeClr val="accent1"/>
          </a:fillRef>
          <a:effectRef idx="0">
            <a:schemeClr val="accent1"/>
          </a:effectRef>
          <a:fontRef idx="minor">
            <a:schemeClr val="tx1"/>
          </a:fontRef>
        </p:style>
      </p:cxnSp>
      <p:cxnSp>
        <p:nvCxnSpPr>
          <p:cNvPr id="36" name="直接箭头连接符 35">
            <a:extLst>
              <a:ext uri="{FF2B5EF4-FFF2-40B4-BE49-F238E27FC236}">
                <a16:creationId xmlns:a16="http://schemas.microsoft.com/office/drawing/2014/main" xmlns="" id="{7926A748-2F21-4072-AF1B-222C2CE3D55B}"/>
              </a:ext>
            </a:extLst>
          </p:cNvPr>
          <p:cNvCxnSpPr>
            <a:cxnSpLocks/>
          </p:cNvCxnSpPr>
          <p:nvPr/>
        </p:nvCxnSpPr>
        <p:spPr>
          <a:xfrm>
            <a:off x="3603806" y="4984128"/>
            <a:ext cx="2851166" cy="0"/>
          </a:xfrm>
          <a:prstGeom prst="straightConnector1">
            <a:avLst/>
          </a:prstGeom>
          <a:ln w="28575">
            <a:solidFill>
              <a:srgbClr val="FF0000"/>
            </a:solidFill>
            <a:prstDash val="dash"/>
            <a:tailEnd type="none" len="lg" w="lg"/>
          </a:ln>
        </p:spPr>
        <p:style>
          <a:lnRef idx="1">
            <a:schemeClr val="accent1"/>
          </a:lnRef>
          <a:fillRef idx="0">
            <a:schemeClr val="accent1"/>
          </a:fillRef>
          <a:effectRef idx="0">
            <a:schemeClr val="accent1"/>
          </a:effectRef>
          <a:fontRef idx="minor">
            <a:schemeClr val="tx1"/>
          </a:fontRef>
        </p:style>
      </p:cxnSp>
      <p:cxnSp>
        <p:nvCxnSpPr>
          <p:cNvPr id="37" name="直接箭头连接符 36">
            <a:extLst>
              <a:ext uri="{FF2B5EF4-FFF2-40B4-BE49-F238E27FC236}">
                <a16:creationId xmlns:a16="http://schemas.microsoft.com/office/drawing/2014/main" xmlns="" id="{93D14C82-3879-45EA-B121-95B49E90E8E6}"/>
              </a:ext>
            </a:extLst>
          </p:cNvPr>
          <p:cNvCxnSpPr>
            <a:cxnSpLocks/>
          </p:cNvCxnSpPr>
          <p:nvPr/>
        </p:nvCxnSpPr>
        <p:spPr>
          <a:xfrm>
            <a:off x="1424822" y="5428291"/>
            <a:ext cx="2851166" cy="0"/>
          </a:xfrm>
          <a:prstGeom prst="straightConnector1">
            <a:avLst/>
          </a:prstGeom>
          <a:ln w="28575">
            <a:solidFill>
              <a:srgbClr val="FF0000"/>
            </a:solidFill>
            <a:prstDash val="dash"/>
            <a:tailEnd type="none" len="lg" w="lg"/>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444486" y="3974009"/>
            <a:ext cx="1010486" cy="102505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4284378" y="3967662"/>
            <a:ext cx="1151718" cy="14606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284378" y="5006537"/>
            <a:ext cx="2170594" cy="42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637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randombar(horizontal)">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39DB0845-15A6-4B71-B0E1-383B4F7B1D64}"/>
              </a:ext>
            </a:extLst>
          </p:cNvPr>
          <p:cNvSpPr/>
          <p:nvPr/>
        </p:nvSpPr>
        <p:spPr>
          <a:xfrm>
            <a:off x="1001100" y="570607"/>
            <a:ext cx="9871031" cy="1077218"/>
          </a:xfrm>
          <a:prstGeom prst="rect">
            <a:avLst/>
          </a:prstGeom>
          <a:noFill/>
        </p:spPr>
        <p:txBody>
          <a:bodyPr wrap="square">
            <a:spAutoFit/>
          </a:bodyPr>
          <a:lstStyle/>
          <a:p>
            <a:pPr marL="0" marR="0" indent="0" lvl="0" algn="l" defTabSz="914400" rtl="0" eaLnBrk="1" latinLnBrk="0" hangingPunct="1" fontAlgn="base">
              <a:spcBef>
                <a:spcPct val="0"/>
              </a:spcBef>
              <a:spcAft>
                <a:spcPct val="0"/>
              </a:spcAft>
              <a:buNone/>
              <a:defRPr/>
            </a:pPr>
            <a:r>
              <a:rPr altLang="en-US" dirty="0" kern="1200" kumimoji="0" lang="zh-CN" normalizeH="0" b="1" cap="none" i="0" noProof="0" spc="0" strike="noStrike" sz="3200" u="none">
                <a:ln>
                  <a:noFill/>
                </a:ln>
                <a:solidFill>
                  <a:srgbClr val="0033CC"/>
                </a:solidFill>
                <a:effectLst/>
                <a:uLnTx/>
                <a:uFillTx/>
                <a:cs typeface="+mn-cs"/>
                <a:ea/>
                <a:latin typeface="Times New Roman"/>
              </a:rPr>
              <a:t>例</a:t>
            </a:r>
            <a:r>
              <a:rPr altLang="en-US" dirty="0" kern="1200" kumimoji="0" lang="zh-CN" normalizeH="0" b="1" cap="none" i="0" noProof="0" spc="0" strike="noStrike" sz="3200" u="none">
                <a:ln>
                  <a:noFill/>
                </a:ln>
                <a:solidFill>
                  <a:schemeClr val="tx1"/>
                </a:solidFill>
                <a:effectLst/>
                <a:uLnTx/>
                <a:uFillTx/>
                <a:cs typeface="+mn-cs"/>
                <a:ea/>
                <a:latin typeface="Times New Roman"/>
              </a:rPr>
              <a:t>  如图，△</a:t>
            </a:r>
            <a:r>
              <a:rPr altLang="zh-CN" dirty="0" kern="1200" kumimoji="0" lang="en-US" normalizeH="0" b="1" cap="none" i="1" noProof="0" spc="0" strike="noStrike" sz="3200" u="none">
                <a:ln>
                  <a:noFill/>
                </a:ln>
                <a:solidFill>
                  <a:schemeClr val="tx1"/>
                </a:solidFill>
                <a:effectLst/>
                <a:uLnTx/>
                <a:uFillTx/>
                <a:cs typeface="+mn-cs"/>
                <a:ea/>
                <a:latin typeface="Times New Roman"/>
              </a:rPr>
              <a:t>ABC </a:t>
            </a:r>
            <a:r>
              <a:rPr altLang="en-US" dirty="0" kern="1200" kumimoji="0" lang="zh-CN" normalizeH="0" b="1" cap="none" noProof="0" spc="0" strike="noStrike" sz="3200" u="none">
                <a:ln>
                  <a:noFill/>
                </a:ln>
                <a:solidFill>
                  <a:schemeClr val="tx1"/>
                </a:solidFill>
                <a:effectLst/>
                <a:uLnTx/>
                <a:uFillTx/>
                <a:cs typeface="+mn-cs"/>
                <a:ea/>
                <a:latin typeface="Times New Roman"/>
              </a:rPr>
              <a:t>经过</a:t>
            </a:r>
            <a:r>
              <a:rPr altLang="en-US" dirty="0" kern="1200" kumimoji="0" lang="zh-CN" normalizeH="0" b="1" cap="none" i="0" noProof="0" spc="0" strike="noStrike" sz="3200" u="none">
                <a:ln>
                  <a:noFill/>
                </a:ln>
                <a:solidFill>
                  <a:schemeClr val="tx1"/>
                </a:solidFill>
                <a:effectLst/>
                <a:uLnTx/>
                <a:uFillTx/>
                <a:cs typeface="+mn-cs"/>
                <a:ea/>
                <a:latin typeface="Times New Roman"/>
              </a:rPr>
              <a:t>平移到达△</a:t>
            </a:r>
            <a:r>
              <a:rPr altLang="zh-CN" dirty="0" err="1" kern="1200" kumimoji="0" lang="en-US" normalizeH="0" b="1" cap="none" i="1" noProof="0" spc="0" strike="noStrike" sz="3200" u="none">
                <a:ln>
                  <a:noFill/>
                </a:ln>
                <a:solidFill>
                  <a:schemeClr val="tx1"/>
                </a:solidFill>
                <a:effectLst/>
                <a:uLnTx/>
                <a:uFillTx/>
                <a:cs typeface="+mn-cs"/>
                <a:ea/>
                <a:latin typeface="Times New Roman"/>
              </a:rPr>
              <a:t>A′B′C</a:t>
            </a:r>
            <a:r>
              <a:rPr altLang="zh-CN" dirty="0" kern="1200" kumimoji="0" lang="en-US" normalizeH="0" b="1" cap="none" i="1" noProof="0" spc="0" strike="noStrike" sz="3200" u="none">
                <a:ln>
                  <a:noFill/>
                </a:ln>
                <a:solidFill>
                  <a:schemeClr val="tx1"/>
                </a:solidFill>
                <a:effectLst/>
                <a:uLnTx/>
                <a:uFillTx/>
                <a:cs typeface="+mn-cs"/>
                <a:ea/>
                <a:latin typeface="Times New Roman"/>
              </a:rPr>
              <a:t>′</a:t>
            </a:r>
            <a:r>
              <a:rPr altLang="en-US" dirty="0" kern="1200" kumimoji="0" lang="zh-CN" normalizeH="0" b="1" cap="none" i="0" noProof="0" spc="0" strike="noStrike" sz="3200" u="none">
                <a:ln>
                  <a:noFill/>
                </a:ln>
                <a:solidFill>
                  <a:schemeClr val="tx1"/>
                </a:solidFill>
                <a:effectLst/>
                <a:uLnTx/>
                <a:uFillTx/>
                <a:cs typeface="+mn-cs"/>
                <a:ea/>
                <a:latin typeface="Times New Roman"/>
              </a:rPr>
              <a:t>的位置</a:t>
            </a:r>
            <a:r>
              <a:rPr altLang="zh-CN" dirty="0" kern="1200" kumimoji="0" lang="en-US" normalizeH="0" b="1" cap="none" i="0" noProof="0" spc="0" strike="noStrike" sz="3200" u="none">
                <a:ln>
                  <a:noFill/>
                </a:ln>
                <a:solidFill>
                  <a:schemeClr val="tx1"/>
                </a:solidFill>
                <a:effectLst/>
                <a:uLnTx/>
                <a:uFillTx/>
                <a:cs typeface="+mn-cs"/>
                <a:ea/>
                <a:latin typeface="Times New Roman"/>
              </a:rPr>
              <a:t>. </a:t>
            </a:r>
            <a:r>
              <a:rPr altLang="en-US" dirty="0" kern="1200" kumimoji="0" lang="zh-CN" normalizeH="0" b="1" cap="none" i="0" noProof="0" spc="0" strike="noStrike" sz="3200" u="none">
                <a:ln>
                  <a:noFill/>
                </a:ln>
                <a:solidFill>
                  <a:schemeClr val="tx1"/>
                </a:solidFill>
                <a:effectLst/>
                <a:uLnTx/>
                <a:uFillTx/>
                <a:cs typeface="+mn-cs"/>
                <a:ea/>
                <a:latin typeface="Times New Roman"/>
              </a:rPr>
              <a:t>指出平移的方向，并量出平移的距离</a:t>
            </a:r>
            <a:r>
              <a:rPr altLang="zh-CN" dirty="0" kern="1200" kumimoji="0" lang="en-US" normalizeH="0" b="1" cap="none" i="0" noProof="0" spc="0" strike="noStrike" sz="3200" u="none">
                <a:ln>
                  <a:noFill/>
                </a:ln>
                <a:solidFill>
                  <a:schemeClr val="tx1"/>
                </a:solidFill>
                <a:effectLst/>
                <a:uLnTx/>
                <a:uFillTx/>
                <a:cs typeface="+mn-cs"/>
                <a:ea/>
                <a:latin typeface="Times New Roman"/>
              </a:rPr>
              <a:t>.</a:t>
            </a:r>
            <a:r>
              <a:rPr altLang="en-US" dirty="0" kern="1200" kumimoji="0" lang="zh-CN" normalizeH="0" b="1" cap="none" i="0" noProof="0" spc="0" strike="noStrike" sz="3200" u="none">
                <a:ln>
                  <a:noFill/>
                </a:ln>
                <a:solidFill>
                  <a:schemeClr val="tx1"/>
                </a:solidFill>
                <a:effectLst/>
                <a:uLnTx/>
                <a:uFillTx/>
                <a:cs typeface="+mn-cs"/>
                <a:ea/>
                <a:latin typeface="Times New Roman"/>
              </a:rPr>
              <a:t>（精确到</a:t>
            </a:r>
            <a:r>
              <a:rPr altLang="zh-CN" dirty="0" kern="1200" kumimoji="0" lang="en-US" normalizeH="0" b="1" cap="none" i="0" noProof="0" spc="0" strike="noStrike" sz="3200" u="none">
                <a:ln>
                  <a:noFill/>
                </a:ln>
                <a:solidFill>
                  <a:schemeClr val="tx1"/>
                </a:solidFill>
                <a:effectLst/>
                <a:uLnTx/>
                <a:uFillTx/>
                <a:cs typeface="+mn-cs"/>
                <a:ea/>
                <a:latin typeface="Times New Roman"/>
              </a:rPr>
              <a:t>1 mm</a:t>
            </a:r>
            <a:r>
              <a:rPr altLang="en-US" dirty="0" kern="1200" kumimoji="0" lang="zh-CN" normalizeH="0" b="1" cap="none" i="0" noProof="0" spc="0" strike="noStrike" sz="3200" u="none">
                <a:ln>
                  <a:noFill/>
                </a:ln>
                <a:solidFill>
                  <a:schemeClr val="tx1"/>
                </a:solidFill>
                <a:effectLst/>
                <a:uLnTx/>
                <a:uFillTx/>
                <a:cs typeface="+mn-cs"/>
                <a:ea/>
                <a:latin typeface="Times New Roman"/>
              </a:rPr>
              <a:t>）</a:t>
            </a:r>
            <a:endParaRPr altLang="zh-CN" dirty="0" kern="1200" kumimoji="0" lang="zh-CN" normalizeH="0" b="1" cap="none" i="0" noProof="0" spc="0" strike="noStrike" sz="3200" u="none">
              <a:ln>
                <a:noFill/>
              </a:ln>
              <a:solidFill>
                <a:schemeClr val="tx1"/>
              </a:solidFill>
              <a:effectLst/>
              <a:uLnTx/>
              <a:uFillTx/>
              <a:cs typeface="+mn-cs"/>
              <a:ea/>
              <a:latin typeface="Times New Roman"/>
            </a:endParaRPr>
          </a:p>
        </p:txBody>
      </p:sp>
      <p:sp>
        <p:nvSpPr>
          <p:cNvPr id="4" name="任意多边形 3">
            <a:extLst>
              <a:ext uri="{FF2B5EF4-FFF2-40B4-BE49-F238E27FC236}">
                <a16:creationId xmlns:a16="http://schemas.microsoft.com/office/drawing/2014/main" xmlns="" id="{48D9D162-1D52-40B4-BF57-3C3A59939ABA}"/>
              </a:ext>
            </a:extLst>
          </p:cNvPr>
          <p:cNvSpPr/>
          <p:nvPr/>
        </p:nvSpPr>
        <p:spPr>
          <a:xfrm rot="1086564">
            <a:off x="2186852" y="3416030"/>
            <a:ext cx="912464" cy="2288955"/>
          </a:xfrm>
          <a:custGeom>
            <a:avLst/>
            <a:gdLst>
              <a:gd name="connsiteX0" fmla="*/ 0 w 573865"/>
              <a:gd name="connsiteY0" fmla="*/ 0 h 1620695"/>
              <a:gd name="connsiteX1" fmla="*/ 573865 w 573865"/>
              <a:gd name="connsiteY1" fmla="*/ 725214 h 1620695"/>
              <a:gd name="connsiteX2" fmla="*/ 0 w 573865"/>
              <a:gd name="connsiteY2" fmla="*/ 1620695 h 1620695"/>
              <a:gd name="connsiteX3" fmla="*/ 0 w 573865"/>
              <a:gd name="connsiteY3" fmla="*/ 0 h 1620695"/>
            </a:gdLst>
            <a:ahLst/>
            <a:cxnLst>
              <a:cxn ang="0">
                <a:pos x="connsiteX0" y="connsiteY0"/>
              </a:cxn>
              <a:cxn ang="0">
                <a:pos x="connsiteX1" y="connsiteY1"/>
              </a:cxn>
              <a:cxn ang="0">
                <a:pos x="connsiteX2" y="connsiteY2"/>
              </a:cxn>
              <a:cxn ang="0">
                <a:pos x="connsiteX3" y="connsiteY3"/>
              </a:cxn>
            </a:cxnLst>
            <a:rect l="l" t="t" r="r" b="b"/>
            <a:pathLst>
              <a:path h="1620695" w="573865">
                <a:moveTo>
                  <a:pt x="0" y="0"/>
                </a:moveTo>
                <a:lnTo>
                  <a:pt x="573865" y="725214"/>
                </a:lnTo>
                <a:lnTo>
                  <a:pt x="0" y="1620695"/>
                </a:lnTo>
                <a:lnTo>
                  <a:pt x="0" y="0"/>
                </a:lnTo>
                <a:close/>
              </a:path>
            </a:pathLst>
          </a:custGeom>
          <a:solidFill>
            <a:srgbClr val="B9FFD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indent="0" lvl="0" algn="ctr" defTabSz="914400" rtl="0" eaLnBrk="0" latinLnBrk="0" hangingPunct="0" fontAlgn="base">
              <a:lnSpc>
                <a:spcPct val="100000"/>
              </a:lnSpc>
              <a:spcBef>
                <a:spcPct val="0"/>
              </a:spcBef>
              <a:spcAft>
                <a:spcPct val="0"/>
              </a:spcAft>
              <a:buNone/>
              <a:defRPr/>
            </a:pPr>
            <a:endParaRPr altLang="en-US" kern="1200" kumimoji="0" lang="zh-CN" normalizeH="0" b="0" cap="none" i="0" noProof="0" spc="0" strike="noStrike" sz="3200" u="none">
              <a:ln>
                <a:noFill/>
              </a:ln>
              <a:solidFill>
                <a:schemeClr val="lt1"/>
              </a:solidFill>
              <a:effectLst/>
              <a:uLnTx/>
              <a:uFillTx/>
              <a:cs typeface="+mn-cs"/>
              <a:ea/>
              <a:latin typeface="Times New Roman"/>
            </a:endParaRPr>
          </a:p>
        </p:txBody>
      </p:sp>
      <p:sp>
        <p:nvSpPr>
          <p:cNvPr id="5" name="矩形 4">
            <a:extLst>
              <a:ext uri="{FF2B5EF4-FFF2-40B4-BE49-F238E27FC236}">
                <a16:creationId xmlns:a16="http://schemas.microsoft.com/office/drawing/2014/main" xmlns="" id="{260EFA6C-DEDA-4D4F-A581-1E953DA4AB46}"/>
              </a:ext>
            </a:extLst>
          </p:cNvPr>
          <p:cNvSpPr/>
          <p:nvPr/>
        </p:nvSpPr>
        <p:spPr>
          <a:xfrm>
            <a:off x="1350614" y="5047594"/>
            <a:ext cx="444500" cy="742511"/>
          </a:xfrm>
          <a:prstGeom prst="rect">
            <a:avLst/>
          </a:prstGeom>
          <a:noFill/>
        </p:spPr>
        <p:txBody>
          <a:bodyPr>
            <a:spAutoFit/>
          </a:bodyPr>
          <a:lstStyle/>
          <a:p>
            <a:pPr marL="0" marR="0" indent="0" lvl="0" algn="l" defTabSz="914400" rtl="0" eaLnBrk="1" latinLnBrk="0" hangingPunct="1" fontAlgn="base">
              <a:lnSpc>
                <a:spcPct val="150000"/>
              </a:lnSpc>
              <a:spcBef>
                <a:spcPct val="0"/>
              </a:spcBef>
              <a:spcAft>
                <a:spcPct val="0"/>
              </a:spcAft>
              <a:buNone/>
              <a:defRPr/>
            </a:pPr>
            <a:r>
              <a:rPr altLang="zh-CN" dirty="0" kern="1200" kumimoji="0" lang="en-US" normalizeH="0" b="1" cap="none" i="1" noProof="0" spc="0" strike="noStrike" sz="3200" u="none">
                <a:ln>
                  <a:noFill/>
                </a:ln>
                <a:solidFill>
                  <a:schemeClr val="tx1"/>
                </a:solidFill>
                <a:effectLst/>
                <a:uLnTx/>
                <a:uFillTx/>
                <a:cs typeface="+mn-cs"/>
                <a:ea/>
                <a:latin typeface="Times New Roman"/>
              </a:rPr>
              <a:t>A</a:t>
            </a:r>
            <a:endParaRPr altLang="en-US" dirty="0" kern="1200" kumimoji="0" lang="zh-CN" normalizeH="0" b="1" cap="none" i="1" noProof="0" spc="0" strike="noStrike" sz="3200" u="none">
              <a:ln>
                <a:noFill/>
              </a:ln>
              <a:solidFill>
                <a:schemeClr val="tx1"/>
              </a:solidFill>
              <a:effectLst/>
              <a:uLnTx/>
              <a:uFillTx/>
              <a:cs typeface="+mn-cs"/>
              <a:ea/>
              <a:latin typeface="Times New Roman"/>
            </a:endParaRPr>
          </a:p>
        </p:txBody>
      </p:sp>
      <p:sp>
        <p:nvSpPr>
          <p:cNvPr id="6" name="矩形 5">
            <a:extLst>
              <a:ext uri="{FF2B5EF4-FFF2-40B4-BE49-F238E27FC236}">
                <a16:creationId xmlns:a16="http://schemas.microsoft.com/office/drawing/2014/main" xmlns="" id="{D759AD32-3B6F-4D45-A4E0-8B4112C7F011}"/>
              </a:ext>
            </a:extLst>
          </p:cNvPr>
          <p:cNvSpPr/>
          <p:nvPr/>
        </p:nvSpPr>
        <p:spPr>
          <a:xfrm>
            <a:off x="3210208" y="4189251"/>
            <a:ext cx="444500" cy="742511"/>
          </a:xfrm>
          <a:prstGeom prst="rect">
            <a:avLst/>
          </a:prstGeom>
          <a:noFill/>
        </p:spPr>
        <p:txBody>
          <a:bodyPr>
            <a:spAutoFit/>
          </a:bodyPr>
          <a:lstStyle/>
          <a:p>
            <a:pPr marL="0" marR="0" indent="0" lvl="0" algn="l" defTabSz="914400" rtl="0" eaLnBrk="1" latinLnBrk="0" hangingPunct="1" fontAlgn="base">
              <a:lnSpc>
                <a:spcPct val="150000"/>
              </a:lnSpc>
              <a:spcBef>
                <a:spcPct val="0"/>
              </a:spcBef>
              <a:spcAft>
                <a:spcPct val="0"/>
              </a:spcAft>
              <a:buNone/>
              <a:defRPr/>
            </a:pPr>
            <a:r>
              <a:rPr altLang="zh-CN" dirty="0" kern="1200" kumimoji="0" lang="en-US" normalizeH="0" b="1" cap="none" i="1" noProof="0" spc="0" strike="noStrike" sz="3200" u="none">
                <a:ln>
                  <a:noFill/>
                </a:ln>
                <a:solidFill>
                  <a:schemeClr val="tx1"/>
                </a:solidFill>
                <a:effectLst/>
                <a:uLnTx/>
                <a:uFillTx/>
                <a:cs typeface="+mn-cs"/>
                <a:ea/>
                <a:latin typeface="Times New Roman"/>
              </a:rPr>
              <a:t>B</a:t>
            </a:r>
            <a:endParaRPr altLang="en-US" dirty="0" kern="1200" kumimoji="0" lang="zh-CN" normalizeH="0" b="1" cap="none" i="1" noProof="0" spc="0" strike="noStrike" sz="3200" u="none">
              <a:ln>
                <a:noFill/>
              </a:ln>
              <a:solidFill>
                <a:schemeClr val="tx1"/>
              </a:solidFill>
              <a:effectLst/>
              <a:uLnTx/>
              <a:uFillTx/>
              <a:cs typeface="+mn-cs"/>
              <a:ea/>
              <a:latin typeface="Times New Roman"/>
            </a:endParaRPr>
          </a:p>
        </p:txBody>
      </p:sp>
      <p:sp>
        <p:nvSpPr>
          <p:cNvPr id="7" name="矩形 6">
            <a:extLst>
              <a:ext uri="{FF2B5EF4-FFF2-40B4-BE49-F238E27FC236}">
                <a16:creationId xmlns:a16="http://schemas.microsoft.com/office/drawing/2014/main" xmlns="" id="{3C769D7A-08B3-417A-8CA4-16226E221CD5}"/>
              </a:ext>
            </a:extLst>
          </p:cNvPr>
          <p:cNvSpPr/>
          <p:nvPr/>
        </p:nvSpPr>
        <p:spPr>
          <a:xfrm>
            <a:off x="2232024" y="2691294"/>
            <a:ext cx="444500" cy="742511"/>
          </a:xfrm>
          <a:prstGeom prst="rect">
            <a:avLst/>
          </a:prstGeom>
          <a:noFill/>
        </p:spPr>
        <p:txBody>
          <a:bodyPr>
            <a:spAutoFit/>
          </a:bodyPr>
          <a:lstStyle/>
          <a:p>
            <a:pPr marL="0" marR="0" indent="0" lvl="0" algn="l" defTabSz="914400" rtl="0" eaLnBrk="1" latinLnBrk="0" hangingPunct="1" fontAlgn="base">
              <a:lnSpc>
                <a:spcPct val="150000"/>
              </a:lnSpc>
              <a:spcBef>
                <a:spcPct val="0"/>
              </a:spcBef>
              <a:spcAft>
                <a:spcPct val="0"/>
              </a:spcAft>
              <a:buNone/>
              <a:defRPr/>
            </a:pPr>
            <a:r>
              <a:rPr altLang="zh-CN" dirty="0" kern="1200" kumimoji="0" lang="en-US" normalizeH="0" b="1" cap="none" i="1" noProof="0" spc="0" strike="noStrike" sz="3200" u="none">
                <a:ln>
                  <a:noFill/>
                </a:ln>
                <a:solidFill>
                  <a:schemeClr val="tx1"/>
                </a:solidFill>
                <a:effectLst/>
                <a:uLnTx/>
                <a:uFillTx/>
                <a:cs typeface="+mn-cs"/>
                <a:ea/>
                <a:latin typeface="Times New Roman"/>
              </a:rPr>
              <a:t>C</a:t>
            </a:r>
            <a:endParaRPr altLang="en-US" dirty="0" kern="1200" kumimoji="0" lang="zh-CN" normalizeH="0" b="1" cap="none" i="1" noProof="0" spc="0" strike="noStrike" sz="3200" u="none">
              <a:ln>
                <a:noFill/>
              </a:ln>
              <a:solidFill>
                <a:schemeClr val="tx1"/>
              </a:solidFill>
              <a:effectLst/>
              <a:uLnTx/>
              <a:uFillTx/>
              <a:cs typeface="+mn-cs"/>
              <a:ea/>
              <a:latin typeface="Times New Roman"/>
            </a:endParaRPr>
          </a:p>
        </p:txBody>
      </p:sp>
      <p:sp>
        <p:nvSpPr>
          <p:cNvPr id="9" name="矩形 8">
            <a:extLst>
              <a:ext uri="{FF2B5EF4-FFF2-40B4-BE49-F238E27FC236}">
                <a16:creationId xmlns:a16="http://schemas.microsoft.com/office/drawing/2014/main" xmlns="" id="{9DFEC099-948B-4764-AADB-8536F7B9FD43}"/>
              </a:ext>
            </a:extLst>
          </p:cNvPr>
          <p:cNvSpPr/>
          <p:nvPr/>
        </p:nvSpPr>
        <p:spPr>
          <a:xfrm>
            <a:off x="4742862" y="4560506"/>
            <a:ext cx="652463" cy="738188"/>
          </a:xfrm>
          <a:prstGeom prst="rect">
            <a:avLst/>
          </a:prstGeom>
          <a:noFill/>
        </p:spPr>
        <p:txBody>
          <a:bodyPr>
            <a:spAutoFit/>
          </a:bodyPr>
          <a:lstStyle/>
          <a:p>
            <a:pPr marL="0" marR="0" indent="0" lvl="0" algn="l" defTabSz="914400" rtl="0" eaLnBrk="1" latinLnBrk="0" hangingPunct="1" fontAlgn="base">
              <a:lnSpc>
                <a:spcPct val="150000"/>
              </a:lnSpc>
              <a:spcBef>
                <a:spcPct val="0"/>
              </a:spcBef>
              <a:spcAft>
                <a:spcPct val="0"/>
              </a:spcAft>
              <a:buNone/>
              <a:defRPr/>
            </a:pPr>
            <a:r>
              <a:rPr altLang="zh-CN" dirty="0" kern="1200" kumimoji="0" lang="en-US" normalizeH="0" b="1" cap="none" i="1" noProof="0" spc="0" strike="noStrike" sz="3200" u="none">
                <a:ln>
                  <a:noFill/>
                </a:ln>
                <a:solidFill>
                  <a:schemeClr val="tx1"/>
                </a:solidFill>
                <a:effectLst/>
                <a:uLnTx/>
                <a:uFillTx/>
                <a:cs typeface="+mn-cs"/>
                <a:ea/>
                <a:latin typeface="Times New Roman"/>
              </a:rPr>
              <a:t>A′</a:t>
            </a:r>
            <a:endParaRPr altLang="en-US" dirty="0" kern="1200" kumimoji="0" lang="zh-CN" normalizeH="0" b="1" cap="none" i="1" noProof="0" spc="0" strike="noStrike" sz="3200" u="none">
              <a:ln>
                <a:noFill/>
              </a:ln>
              <a:solidFill>
                <a:schemeClr val="tx1"/>
              </a:solidFill>
              <a:effectLst/>
              <a:uLnTx/>
              <a:uFillTx/>
              <a:cs typeface="+mn-cs"/>
              <a:ea/>
              <a:latin typeface="Times New Roman"/>
            </a:endParaRPr>
          </a:p>
        </p:txBody>
      </p:sp>
      <p:sp>
        <p:nvSpPr>
          <p:cNvPr id="10" name="矩形 9">
            <a:extLst>
              <a:ext uri="{FF2B5EF4-FFF2-40B4-BE49-F238E27FC236}">
                <a16:creationId xmlns:a16="http://schemas.microsoft.com/office/drawing/2014/main" xmlns="" id="{7E6384BF-2604-4DF8-B171-B42F04C85669}"/>
              </a:ext>
            </a:extLst>
          </p:cNvPr>
          <p:cNvSpPr/>
          <p:nvPr/>
        </p:nvSpPr>
        <p:spPr>
          <a:xfrm>
            <a:off x="5950863" y="3549635"/>
            <a:ext cx="654050" cy="742511"/>
          </a:xfrm>
          <a:prstGeom prst="rect">
            <a:avLst/>
          </a:prstGeom>
          <a:noFill/>
        </p:spPr>
        <p:txBody>
          <a:bodyPr>
            <a:spAutoFit/>
          </a:bodyPr>
          <a:lstStyle/>
          <a:p>
            <a:pPr marL="0" marR="0" indent="0" lvl="0" algn="l" defTabSz="914400" rtl="0" eaLnBrk="1" latinLnBrk="0" hangingPunct="1" fontAlgn="base">
              <a:lnSpc>
                <a:spcPct val="150000"/>
              </a:lnSpc>
              <a:spcBef>
                <a:spcPct val="0"/>
              </a:spcBef>
              <a:spcAft>
                <a:spcPct val="0"/>
              </a:spcAft>
              <a:buNone/>
              <a:defRPr/>
            </a:pPr>
            <a:r>
              <a:rPr altLang="zh-CN" dirty="0" kern="1200" kumimoji="0" lang="en-US" normalizeH="0" b="1" cap="none" i="1" noProof="0" spc="0" strike="noStrike" sz="3200" u="none">
                <a:ln>
                  <a:noFill/>
                </a:ln>
                <a:solidFill>
                  <a:schemeClr val="tx1"/>
                </a:solidFill>
                <a:effectLst/>
                <a:uLnTx/>
                <a:uFillTx/>
                <a:cs typeface="+mn-cs"/>
                <a:ea/>
                <a:latin typeface="Times New Roman"/>
              </a:rPr>
              <a:t>B′</a:t>
            </a:r>
            <a:endParaRPr altLang="en-US" dirty="0" kern="1200" kumimoji="0" lang="zh-CN" normalizeH="0" b="1" cap="none" i="1" noProof="0" spc="0" strike="noStrike" sz="3200" u="none">
              <a:ln>
                <a:noFill/>
              </a:ln>
              <a:solidFill>
                <a:schemeClr val="tx1"/>
              </a:solidFill>
              <a:effectLst/>
              <a:uLnTx/>
              <a:uFillTx/>
              <a:cs typeface="+mn-cs"/>
              <a:ea/>
              <a:latin typeface="Times New Roman"/>
            </a:endParaRPr>
          </a:p>
        </p:txBody>
      </p:sp>
      <p:sp>
        <p:nvSpPr>
          <p:cNvPr id="11" name="矩形 10">
            <a:extLst>
              <a:ext uri="{FF2B5EF4-FFF2-40B4-BE49-F238E27FC236}">
                <a16:creationId xmlns:a16="http://schemas.microsoft.com/office/drawing/2014/main" xmlns="" id="{21E13D1D-3441-40DF-A20E-30FF8E7B9C35}"/>
              </a:ext>
            </a:extLst>
          </p:cNvPr>
          <p:cNvSpPr/>
          <p:nvPr/>
        </p:nvSpPr>
        <p:spPr>
          <a:xfrm>
            <a:off x="5172075" y="2078091"/>
            <a:ext cx="652463" cy="742511"/>
          </a:xfrm>
          <a:prstGeom prst="rect">
            <a:avLst/>
          </a:prstGeom>
          <a:noFill/>
        </p:spPr>
        <p:txBody>
          <a:bodyPr>
            <a:spAutoFit/>
          </a:bodyPr>
          <a:lstStyle/>
          <a:p>
            <a:pPr marL="0" marR="0" indent="0" lvl="0" algn="l" defTabSz="914400" rtl="0" eaLnBrk="1" latinLnBrk="0" hangingPunct="1" fontAlgn="base">
              <a:lnSpc>
                <a:spcPct val="150000"/>
              </a:lnSpc>
              <a:spcBef>
                <a:spcPct val="0"/>
              </a:spcBef>
              <a:spcAft>
                <a:spcPct val="0"/>
              </a:spcAft>
              <a:buNone/>
              <a:defRPr/>
            </a:pPr>
            <a:r>
              <a:rPr altLang="zh-CN" dirty="0" kern="1200" kumimoji="0" lang="en-US" normalizeH="0" b="1" cap="none" i="1" noProof="0" spc="0" strike="noStrike" sz="3200" u="none">
                <a:ln>
                  <a:noFill/>
                </a:ln>
                <a:solidFill>
                  <a:schemeClr val="tx1"/>
                </a:solidFill>
                <a:effectLst/>
                <a:uLnTx/>
                <a:uFillTx/>
                <a:cs typeface="+mn-cs"/>
                <a:ea/>
                <a:latin typeface="Times New Roman"/>
              </a:rPr>
              <a:t>C′</a:t>
            </a:r>
            <a:endParaRPr altLang="en-US" dirty="0" kern="1200" kumimoji="0" lang="zh-CN" normalizeH="0" b="1" cap="none" i="1" noProof="0" spc="0" strike="noStrike" sz="3200" u="none">
              <a:ln>
                <a:noFill/>
              </a:ln>
              <a:solidFill>
                <a:schemeClr val="tx1"/>
              </a:solidFill>
              <a:effectLst/>
              <a:uLnTx/>
              <a:uFillTx/>
              <a:cs typeface="+mn-cs"/>
              <a:ea/>
              <a:latin typeface="Times New Roman"/>
            </a:endParaRPr>
          </a:p>
        </p:txBody>
      </p:sp>
      <p:sp>
        <p:nvSpPr>
          <p:cNvPr id="12" name="任意多边形 3">
            <a:extLst>
              <a:ext uri="{FF2B5EF4-FFF2-40B4-BE49-F238E27FC236}">
                <a16:creationId xmlns:a16="http://schemas.microsoft.com/office/drawing/2014/main" xmlns="" id="{EC562ADD-F4B5-4ABF-BF8C-51AEF4B9E589}"/>
              </a:ext>
            </a:extLst>
          </p:cNvPr>
          <p:cNvSpPr/>
          <p:nvPr/>
        </p:nvSpPr>
        <p:spPr>
          <a:xfrm rot="1086564">
            <a:off x="5032282" y="2776414"/>
            <a:ext cx="912464" cy="2288955"/>
          </a:xfrm>
          <a:custGeom>
            <a:avLst/>
            <a:gdLst>
              <a:gd name="connsiteX0" fmla="*/ 0 w 573865"/>
              <a:gd name="connsiteY0" fmla="*/ 0 h 1620695"/>
              <a:gd name="connsiteX1" fmla="*/ 573865 w 573865"/>
              <a:gd name="connsiteY1" fmla="*/ 725214 h 1620695"/>
              <a:gd name="connsiteX2" fmla="*/ 0 w 573865"/>
              <a:gd name="connsiteY2" fmla="*/ 1620695 h 1620695"/>
              <a:gd name="connsiteX3" fmla="*/ 0 w 573865"/>
              <a:gd name="connsiteY3" fmla="*/ 0 h 1620695"/>
            </a:gdLst>
            <a:ahLst/>
            <a:cxnLst>
              <a:cxn ang="0">
                <a:pos x="connsiteX0" y="connsiteY0"/>
              </a:cxn>
              <a:cxn ang="0">
                <a:pos x="connsiteX1" y="connsiteY1"/>
              </a:cxn>
              <a:cxn ang="0">
                <a:pos x="connsiteX2" y="connsiteY2"/>
              </a:cxn>
              <a:cxn ang="0">
                <a:pos x="connsiteX3" y="connsiteY3"/>
              </a:cxn>
            </a:cxnLst>
            <a:rect l="l" t="t" r="r" b="b"/>
            <a:pathLst>
              <a:path h="1620695" w="573865">
                <a:moveTo>
                  <a:pt x="0" y="0"/>
                </a:moveTo>
                <a:lnTo>
                  <a:pt x="573865" y="725214"/>
                </a:lnTo>
                <a:lnTo>
                  <a:pt x="0" y="1620695"/>
                </a:lnTo>
                <a:lnTo>
                  <a:pt x="0" y="0"/>
                </a:lnTo>
                <a:close/>
              </a:path>
            </a:pathLst>
          </a:custGeom>
          <a:solidFill>
            <a:srgbClr val="B9FFD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indent="0" lvl="0" algn="ctr" defTabSz="914400" rtl="0" eaLnBrk="0" latinLnBrk="0" hangingPunct="0" fontAlgn="base">
              <a:lnSpc>
                <a:spcPct val="100000"/>
              </a:lnSpc>
              <a:spcBef>
                <a:spcPct val="0"/>
              </a:spcBef>
              <a:spcAft>
                <a:spcPct val="0"/>
              </a:spcAft>
              <a:buNone/>
              <a:defRPr/>
            </a:pPr>
            <a:endParaRPr altLang="en-US" kern="1200" kumimoji="0" lang="zh-CN" normalizeH="0" b="0" cap="none" i="0" noProof="0" spc="0" strike="noStrike" sz="3200" u="none">
              <a:ln>
                <a:noFill/>
              </a:ln>
              <a:solidFill>
                <a:schemeClr val="lt1"/>
              </a:solidFill>
              <a:effectLst/>
              <a:uLnTx/>
              <a:uFillTx/>
              <a:cs typeface="+mn-cs"/>
              <a:ea/>
              <a:latin typeface="Times New Roman"/>
            </a:endParaRPr>
          </a:p>
        </p:txBody>
      </p:sp>
      <p:cxnSp>
        <p:nvCxnSpPr>
          <p:cNvPr id="13" name="直接箭头连接符 12">
            <a:extLst>
              <a:ext uri="{FF2B5EF4-FFF2-40B4-BE49-F238E27FC236}">
                <a16:creationId xmlns:a16="http://schemas.microsoft.com/office/drawing/2014/main" xmlns="" id="{E502DF7E-7D25-44BF-BAA9-32365AE7E39E}"/>
              </a:ext>
            </a:extLst>
          </p:cNvPr>
          <p:cNvCxnSpPr>
            <a:cxnSpLocks/>
            <a:stCxn id="4" idx="2"/>
            <a:endCxn id="12" idx="2"/>
          </p:cNvCxnSpPr>
          <p:nvPr/>
        </p:nvCxnSpPr>
        <p:spPr>
          <a:xfrm flipV="1">
            <a:off x="1853711" y="4866865"/>
            <a:ext cx="2845430" cy="639616"/>
          </a:xfrm>
          <a:prstGeom prst="straightConnector1">
            <a:avLst/>
          </a:prstGeom>
          <a:ln w="28575">
            <a:solidFill>
              <a:srgbClr val="FF0000"/>
            </a:solidFill>
            <a:prstDash val="dash"/>
            <a:tailEnd type="triangle" len="lg" w="lg"/>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xmlns="" id="{6FF95B10-CF7D-41CC-8CF1-E28240EA07B1}"/>
              </a:ext>
            </a:extLst>
          </p:cNvPr>
          <p:cNvSpPr/>
          <p:nvPr/>
        </p:nvSpPr>
        <p:spPr>
          <a:xfrm>
            <a:off x="6796677" y="1982621"/>
            <a:ext cx="4657444" cy="4172296"/>
          </a:xfrm>
          <a:prstGeom prst="rect">
            <a:avLst/>
          </a:prstGeom>
          <a:noFill/>
        </p:spPr>
        <p:txBody>
          <a:bodyPr wrap="square">
            <a:spAutoFit/>
          </a:bodyPr>
          <a:lstStyle/>
          <a:p>
            <a:pPr marL="0" marR="0" indent="0" lvl="0" algn="l" defTabSz="914400" rtl="0" eaLnBrk="1" latinLnBrk="0" hangingPunct="1" fontAlgn="base">
              <a:lnSpc>
                <a:spcPct val="120000"/>
              </a:lnSpc>
              <a:spcBef>
                <a:spcPct val="0"/>
              </a:spcBef>
              <a:spcAft>
                <a:spcPct val="0"/>
              </a:spcAft>
              <a:buNone/>
              <a:defRPr/>
            </a:pPr>
            <a:r>
              <a:rPr altLang="en-US" dirty="0" kern="1200" kumimoji="0" lang="zh-CN" normalizeH="0" b="1" cap="none" i="0" noProof="0" spc="0" strike="noStrike" sz="3200" u="none">
                <a:ln>
                  <a:noFill/>
                </a:ln>
                <a:solidFill>
                  <a:srgbClr val="FF0000"/>
                </a:solidFill>
                <a:effectLst/>
                <a:uLnTx/>
                <a:uFillTx/>
                <a:cs typeface="+mn-cs"/>
                <a:ea/>
                <a:latin typeface="Times New Roman"/>
              </a:rPr>
              <a:t>解</a:t>
            </a:r>
            <a:r>
              <a:rPr altLang="en-US" dirty="0" lang="zh-CN" b="1" sz="3200">
                <a:solidFill>
                  <a:srgbClr val="FF0000"/>
                </a:solidFill>
              </a:rPr>
              <a:t>：</a:t>
            </a:r>
            <a:r>
              <a:rPr altLang="en-US" dirty="0" kern="1200" kumimoji="0" lang="zh-CN" normalizeH="0" b="1" cap="none" i="0" noProof="0" spc="0" strike="noStrike" sz="3200" u="none">
                <a:ln>
                  <a:noFill/>
                </a:ln>
                <a:solidFill>
                  <a:srgbClr val="FF0000"/>
                </a:solidFill>
                <a:effectLst/>
                <a:uLnTx/>
                <a:uFillTx/>
                <a:cs typeface="+mn-cs"/>
                <a:ea/>
                <a:latin typeface="Times New Roman"/>
              </a:rPr>
              <a:t>由于点 </a:t>
            </a:r>
            <a:r>
              <a:rPr altLang="zh-CN" dirty="0" kern="1200" kumimoji="0" lang="en-US" normalizeH="0" b="1" cap="none" i="1" noProof="0" spc="0" strike="noStrike" sz="3200" u="none">
                <a:ln>
                  <a:noFill/>
                </a:ln>
                <a:solidFill>
                  <a:srgbClr val="FF0000"/>
                </a:solidFill>
                <a:effectLst/>
                <a:uLnTx/>
                <a:uFillTx/>
                <a:cs typeface="+mn-cs"/>
                <a:ea/>
                <a:latin typeface="Times New Roman"/>
              </a:rPr>
              <a:t>A </a:t>
            </a:r>
            <a:r>
              <a:rPr altLang="en-US" dirty="0" kern="1200" kumimoji="0" lang="zh-CN" normalizeH="0" b="1" cap="none" i="0" noProof="0" spc="0" strike="noStrike" sz="3200" u="none">
                <a:ln>
                  <a:noFill/>
                </a:ln>
                <a:solidFill>
                  <a:srgbClr val="FF0000"/>
                </a:solidFill>
                <a:effectLst/>
                <a:uLnTx/>
                <a:uFillTx/>
                <a:cs typeface="+mn-cs"/>
                <a:ea/>
                <a:latin typeface="Times New Roman"/>
              </a:rPr>
              <a:t>与 </a:t>
            </a:r>
            <a:r>
              <a:rPr altLang="zh-CN" dirty="0" kern="1200" kumimoji="0" lang="en-US" normalizeH="0" b="1" cap="none" i="1" noProof="0" spc="0" strike="noStrike" sz="3200" u="none">
                <a:ln>
                  <a:noFill/>
                </a:ln>
                <a:solidFill>
                  <a:srgbClr val="FF0000"/>
                </a:solidFill>
                <a:effectLst/>
                <a:uLnTx/>
                <a:uFillTx/>
                <a:cs typeface="+mn-cs"/>
                <a:ea/>
                <a:latin typeface="Times New Roman"/>
              </a:rPr>
              <a:t>A′ </a:t>
            </a:r>
            <a:r>
              <a:rPr altLang="en-US" dirty="0" kern="1200" kumimoji="0" lang="zh-CN" normalizeH="0" b="1" cap="none" i="0" noProof="0" spc="0" strike="noStrike" sz="3200" u="none">
                <a:ln>
                  <a:noFill/>
                </a:ln>
                <a:solidFill>
                  <a:srgbClr val="FF0000"/>
                </a:solidFill>
                <a:effectLst/>
                <a:uLnTx/>
                <a:uFillTx/>
                <a:cs typeface="+mn-cs"/>
                <a:ea/>
                <a:latin typeface="Times New Roman"/>
              </a:rPr>
              <a:t>是一对对应点，因此，如图，连结 </a:t>
            </a:r>
            <a:r>
              <a:rPr altLang="zh-CN" dirty="0" kern="1200" kumimoji="0" lang="en-US" normalizeH="0" b="1" cap="none" i="1" noProof="0" spc="0" strike="noStrike" sz="3200" u="none">
                <a:ln>
                  <a:noFill/>
                </a:ln>
                <a:solidFill>
                  <a:srgbClr val="FF0000"/>
                </a:solidFill>
                <a:effectLst/>
                <a:uLnTx/>
                <a:uFillTx/>
                <a:cs typeface="+mn-cs"/>
                <a:ea/>
                <a:latin typeface="Times New Roman"/>
              </a:rPr>
              <a:t>AA′</a:t>
            </a:r>
            <a:r>
              <a:rPr altLang="en-US" dirty="0" kern="1200" kumimoji="0" lang="zh-CN" normalizeH="0" b="1" cap="none" i="0" noProof="0" spc="0" strike="noStrike" sz="3200" u="none">
                <a:ln>
                  <a:noFill/>
                </a:ln>
                <a:solidFill>
                  <a:srgbClr val="FF0000"/>
                </a:solidFill>
                <a:effectLst/>
                <a:uLnTx/>
                <a:uFillTx/>
                <a:cs typeface="+mn-cs"/>
                <a:ea/>
                <a:latin typeface="Times New Roman"/>
              </a:rPr>
              <a:t>，平移的方向就是点</a:t>
            </a:r>
            <a:r>
              <a:rPr altLang="zh-CN" dirty="0" kern="1200" kumimoji="0" lang="en-US" normalizeH="0" b="1" cap="none" i="1" noProof="0" spc="0" strike="noStrike" sz="3200" u="none">
                <a:ln>
                  <a:noFill/>
                </a:ln>
                <a:solidFill>
                  <a:srgbClr val="FF0000"/>
                </a:solidFill>
                <a:effectLst/>
                <a:uLnTx/>
                <a:uFillTx/>
                <a:cs typeface="+mn-cs"/>
                <a:ea/>
                <a:latin typeface="Times New Roman"/>
              </a:rPr>
              <a:t>A </a:t>
            </a:r>
            <a:r>
              <a:rPr altLang="en-US" dirty="0" kern="1200" kumimoji="0" lang="zh-CN" normalizeH="0" b="1" cap="none" i="0" noProof="0" spc="0" strike="noStrike" sz="3200" u="none">
                <a:ln>
                  <a:noFill/>
                </a:ln>
                <a:solidFill>
                  <a:srgbClr val="FF0000"/>
                </a:solidFill>
                <a:effectLst/>
                <a:uLnTx/>
                <a:uFillTx/>
                <a:cs typeface="+mn-cs"/>
                <a:ea/>
                <a:latin typeface="Times New Roman"/>
              </a:rPr>
              <a:t>到点 </a:t>
            </a:r>
            <a:r>
              <a:rPr altLang="zh-CN" dirty="0" kern="1200" kumimoji="0" lang="en-US" normalizeH="0" b="1" cap="none" i="1" noProof="0" spc="0" strike="noStrike" sz="3200" u="none">
                <a:ln>
                  <a:noFill/>
                </a:ln>
                <a:solidFill>
                  <a:srgbClr val="FF0000"/>
                </a:solidFill>
                <a:effectLst/>
                <a:uLnTx/>
                <a:uFillTx/>
                <a:cs typeface="+mn-cs"/>
                <a:ea/>
                <a:latin typeface="Times New Roman"/>
              </a:rPr>
              <a:t>A′ </a:t>
            </a:r>
            <a:r>
              <a:rPr altLang="en-US" dirty="0" kern="1200" kumimoji="0" lang="zh-CN" normalizeH="0" b="1" cap="none" i="0" noProof="0" spc="0" strike="noStrike" sz="3200" u="none">
                <a:ln>
                  <a:noFill/>
                </a:ln>
                <a:solidFill>
                  <a:srgbClr val="FF0000"/>
                </a:solidFill>
                <a:effectLst/>
                <a:uLnTx/>
                <a:uFillTx/>
                <a:cs typeface="+mn-cs"/>
                <a:ea/>
                <a:latin typeface="Times New Roman"/>
              </a:rPr>
              <a:t>的方向，平移的距离就是线段 </a:t>
            </a:r>
            <a:r>
              <a:rPr altLang="zh-CN" dirty="0" kern="1200" kumimoji="0" lang="en-US" normalizeH="0" b="1" cap="none" i="1" noProof="0" spc="0" strike="noStrike" sz="3200" u="none">
                <a:ln>
                  <a:noFill/>
                </a:ln>
                <a:solidFill>
                  <a:srgbClr val="FF0000"/>
                </a:solidFill>
                <a:effectLst/>
                <a:uLnTx/>
                <a:uFillTx/>
                <a:cs typeface="+mn-cs"/>
                <a:ea/>
                <a:latin typeface="Times New Roman"/>
              </a:rPr>
              <a:t>AA′ </a:t>
            </a:r>
            <a:r>
              <a:rPr altLang="en-US" dirty="0" kern="1200" kumimoji="0" lang="zh-CN" normalizeH="0" b="1" cap="none" i="0" noProof="0" spc="0" strike="noStrike" sz="3200" u="none">
                <a:ln>
                  <a:noFill/>
                </a:ln>
                <a:solidFill>
                  <a:srgbClr val="FF0000"/>
                </a:solidFill>
                <a:effectLst/>
                <a:uLnTx/>
                <a:uFillTx/>
                <a:cs typeface="+mn-cs"/>
                <a:ea/>
                <a:latin typeface="Times New Roman"/>
              </a:rPr>
              <a:t>的长，经测量可知，约</a:t>
            </a:r>
            <a:r>
              <a:rPr altLang="zh-CN" dirty="0" lang="en-US" b="1" sz="3200">
                <a:solidFill>
                  <a:srgbClr val="FF0000"/>
                </a:solidFill>
              </a:rPr>
              <a:t>25mm</a:t>
            </a:r>
            <a:r>
              <a:rPr altLang="zh-CN" dirty="0" kern="1200" kumimoji="0" lang="en-US" normalizeH="0" b="1" cap="none" i="0" noProof="0" spc="0" strike="noStrike" sz="3200" u="none">
                <a:ln>
                  <a:noFill/>
                </a:ln>
                <a:solidFill>
                  <a:srgbClr val="FF0000"/>
                </a:solidFill>
                <a:effectLst/>
                <a:uLnTx/>
                <a:uFillTx/>
                <a:cs typeface="+mn-cs"/>
                <a:ea/>
                <a:latin typeface="Times New Roman"/>
              </a:rPr>
              <a:t>.</a:t>
            </a:r>
            <a:endParaRPr altLang="zh-CN" dirty="0" kern="1200" kumimoji="0" lang="zh-CN" normalizeH="0" b="1" cap="none" i="0" noProof="0" spc="0" strike="noStrike" sz="3200" u="none">
              <a:ln>
                <a:noFill/>
              </a:ln>
              <a:solidFill>
                <a:srgbClr val="FF0000"/>
              </a:solidFill>
              <a:effectLst/>
              <a:uLnTx/>
              <a:uFillTx/>
              <a:cs typeface="+mn-cs"/>
              <a:ea/>
              <a:latin typeface="Times New Roman"/>
            </a:endParaRPr>
          </a:p>
        </p:txBody>
      </p:sp>
    </p:spTree>
    <p:extLst>
      <p:ext uri="{BB962C8B-B14F-4D97-AF65-F5344CB8AC3E}">
        <p14:creationId xmlns:p14="http://schemas.microsoft.com/office/powerpoint/2010/main" val="3549384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a:extLst>
              <a:ext uri="{FF2B5EF4-FFF2-40B4-BE49-F238E27FC236}">
                <a16:creationId xmlns:a16="http://schemas.microsoft.com/office/drawing/2014/main" xmlns="" id="{30572F4B-6DAF-4584-BCD5-BDE2DD8971C2}"/>
              </a:ext>
            </a:extLst>
          </p:cNvPr>
          <p:cNvSpPr/>
          <p:nvPr/>
        </p:nvSpPr>
        <p:spPr>
          <a:xfrm>
            <a:off x="511727" y="520117"/>
            <a:ext cx="1635853" cy="536896"/>
          </a:xfrm>
          <a:prstGeom prst="roundRect">
            <a:avLst>
              <a:gd name="adj" fmla="val 43229"/>
            </a:avLst>
          </a:prstGeom>
          <a:solidFill>
            <a:schemeClr val="bg1"/>
          </a:solidFill>
          <a:ln w="127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altLang="en-US" dirty="0" lang="zh-CN" b="1" sz="3200">
                <a:solidFill>
                  <a:srgbClr val="C57319"/>
                </a:solidFill>
              </a:rPr>
              <a:t>试一试</a:t>
            </a:r>
          </a:p>
        </p:txBody>
      </p:sp>
      <p:sp>
        <p:nvSpPr>
          <p:cNvPr id="5" name="矩形 4">
            <a:extLst>
              <a:ext uri="{FF2B5EF4-FFF2-40B4-BE49-F238E27FC236}">
                <a16:creationId xmlns:a16="http://schemas.microsoft.com/office/drawing/2014/main" xmlns="" id="{122E290A-ED40-4608-9871-CF0A5A30956E}"/>
              </a:ext>
            </a:extLst>
          </p:cNvPr>
          <p:cNvSpPr/>
          <p:nvPr/>
        </p:nvSpPr>
        <p:spPr>
          <a:xfrm>
            <a:off x="1162444" y="1137521"/>
            <a:ext cx="10129137" cy="1569660"/>
          </a:xfrm>
          <a:prstGeom prst="rect">
            <a:avLst/>
          </a:prstGeom>
          <a:noFill/>
        </p:spPr>
        <p:txBody>
          <a:bodyPr wrap="square">
            <a:spAutoFit/>
          </a:bodyPr>
          <a:lstStyle/>
          <a:p>
            <a:pPr marL="0" marR="0" indent="0" lvl="0" algn="l" defTabSz="914400" rtl="0" eaLnBrk="1" latinLnBrk="0" hangingPunct="1" fontAlgn="base">
              <a:spcBef>
                <a:spcPct val="0"/>
              </a:spcBef>
              <a:spcAft>
                <a:spcPct val="0"/>
              </a:spcAft>
              <a:buNone/>
              <a:defRPr/>
            </a:pPr>
            <a:r>
              <a:rPr altLang="en-US" dirty="0" kern="1200" kumimoji="0" lang="zh-CN" normalizeH="0" b="1" cap="none" i="0" noProof="0" spc="0" strike="noStrike" sz="3200" u="none">
                <a:ln>
                  <a:noFill/>
                </a:ln>
                <a:solidFill>
                  <a:schemeClr val="tx1"/>
                </a:solidFill>
                <a:effectLst/>
                <a:uLnTx/>
                <a:uFillTx/>
                <a:cs typeface="+mn-cs"/>
                <a:ea/>
                <a:latin typeface="Times New Roman"/>
              </a:rPr>
              <a:t>在如图的方格</a:t>
            </a:r>
            <a:r>
              <a:rPr altLang="en-US" dirty="0" lang="zh-CN" b="1" sz="3200"/>
              <a:t>图</a:t>
            </a:r>
            <a:r>
              <a:rPr altLang="en-US" dirty="0" kern="1200" kumimoji="0" lang="zh-CN" normalizeH="0" b="1" cap="none" i="0" noProof="0" spc="0" strike="noStrike" sz="3200" u="none">
                <a:ln>
                  <a:noFill/>
                </a:ln>
                <a:solidFill>
                  <a:schemeClr val="tx1"/>
                </a:solidFill>
                <a:effectLst/>
                <a:uLnTx/>
                <a:uFillTx/>
                <a:cs typeface="+mn-cs"/>
                <a:ea/>
                <a:latin typeface="Times New Roman"/>
              </a:rPr>
              <a:t>中，作出将图中的△</a:t>
            </a:r>
            <a:r>
              <a:rPr altLang="zh-CN" dirty="0" kern="1200" kumimoji="0" lang="en-US" normalizeH="0" b="1" cap="none" i="1" noProof="0" spc="0" strike="noStrike" sz="3200" u="none">
                <a:ln>
                  <a:noFill/>
                </a:ln>
                <a:solidFill>
                  <a:schemeClr val="tx1"/>
                </a:solidFill>
                <a:effectLst/>
                <a:uLnTx/>
                <a:uFillTx/>
                <a:cs typeface="+mn-cs"/>
                <a:ea/>
                <a:latin typeface="Times New Roman"/>
              </a:rPr>
              <a:t>ABC</a:t>
            </a:r>
            <a:r>
              <a:rPr altLang="en-US" dirty="0" kern="1200" kumimoji="0" lang="zh-CN" normalizeH="0" b="1" cap="none" i="0" noProof="0" spc="0" strike="noStrike" sz="3200" u="none">
                <a:ln>
                  <a:noFill/>
                </a:ln>
                <a:solidFill>
                  <a:schemeClr val="tx1"/>
                </a:solidFill>
                <a:effectLst/>
                <a:uLnTx/>
                <a:uFillTx/>
                <a:cs typeface="+mn-cs"/>
                <a:ea/>
                <a:latin typeface="Times New Roman"/>
              </a:rPr>
              <a:t>向右平移</a:t>
            </a:r>
            <a:r>
              <a:rPr altLang="zh-CN" dirty="0" kern="1200" kumimoji="0" lang="en-US" normalizeH="0" b="1" cap="none" i="0" noProof="0" spc="0" strike="noStrike" sz="3200" u="none">
                <a:ln>
                  <a:noFill/>
                </a:ln>
                <a:solidFill>
                  <a:schemeClr val="tx1"/>
                </a:solidFill>
                <a:effectLst/>
                <a:uLnTx/>
                <a:uFillTx/>
                <a:cs typeface="+mn-cs"/>
                <a:ea/>
                <a:latin typeface="Times New Roman"/>
              </a:rPr>
              <a:t>4</a:t>
            </a:r>
            <a:r>
              <a:rPr altLang="en-US" dirty="0" kern="1200" kumimoji="0" lang="zh-CN" normalizeH="0" b="1" cap="none" i="0" noProof="0" spc="0" strike="noStrike" sz="3200" u="none">
                <a:ln>
                  <a:noFill/>
                </a:ln>
                <a:solidFill>
                  <a:schemeClr val="tx1"/>
                </a:solidFill>
                <a:effectLst/>
                <a:uLnTx/>
                <a:uFillTx/>
                <a:cs typeface="+mn-cs"/>
                <a:ea/>
                <a:latin typeface="Times New Roman"/>
              </a:rPr>
              <a:t>格后的△</a:t>
            </a:r>
            <a:r>
              <a:rPr altLang="zh-CN" dirty="0" err="1" kern="1200" kumimoji="0" lang="en-US" normalizeH="0" b="1" cap="none" i="1" noProof="0" spc="0" strike="noStrike" sz="3200" u="none">
                <a:ln>
                  <a:noFill/>
                </a:ln>
                <a:solidFill>
                  <a:schemeClr val="tx1"/>
                </a:solidFill>
                <a:effectLst/>
                <a:uLnTx/>
                <a:uFillTx/>
                <a:cs typeface="+mn-cs"/>
                <a:ea/>
                <a:latin typeface="Times New Roman"/>
              </a:rPr>
              <a:t>A′B′C</a:t>
            </a:r>
            <a:r>
              <a:rPr altLang="zh-CN" dirty="0" kern="1200" kumimoji="0" lang="en-US" normalizeH="0" b="1" cap="none" i="1" noProof="0" spc="0" strike="noStrike" sz="3200" u="none">
                <a:ln>
                  <a:noFill/>
                </a:ln>
                <a:solidFill>
                  <a:schemeClr val="tx1"/>
                </a:solidFill>
                <a:effectLst/>
                <a:uLnTx/>
                <a:uFillTx/>
                <a:cs typeface="+mn-cs"/>
                <a:ea/>
                <a:latin typeface="Times New Roman"/>
              </a:rPr>
              <a:t>′</a:t>
            </a:r>
            <a:r>
              <a:rPr altLang="en-US" dirty="0" kern="1200" kumimoji="0" lang="zh-CN" normalizeH="0" b="1" cap="none" i="0" noProof="0" spc="0" strike="noStrike" sz="3200" u="none">
                <a:ln>
                  <a:noFill/>
                </a:ln>
                <a:solidFill>
                  <a:schemeClr val="tx1"/>
                </a:solidFill>
                <a:effectLst/>
                <a:uLnTx/>
                <a:uFillTx/>
                <a:cs typeface="+mn-cs"/>
                <a:ea/>
                <a:latin typeface="Times New Roman"/>
              </a:rPr>
              <a:t>，然后再作出将△</a:t>
            </a:r>
            <a:r>
              <a:rPr altLang="zh-CN" dirty="0" err="1" kern="1200" kumimoji="0" lang="en-US" normalizeH="0" b="1" cap="none" i="1" noProof="0" spc="0" strike="noStrike" sz="3200" u="none">
                <a:ln>
                  <a:noFill/>
                </a:ln>
                <a:solidFill>
                  <a:schemeClr val="tx1"/>
                </a:solidFill>
                <a:effectLst/>
                <a:uLnTx/>
                <a:uFillTx/>
                <a:cs typeface="+mn-cs"/>
                <a:ea/>
                <a:latin typeface="Times New Roman"/>
              </a:rPr>
              <a:t>A′B′C</a:t>
            </a:r>
            <a:r>
              <a:rPr altLang="zh-CN" dirty="0" kern="1200" kumimoji="0" lang="en-US" normalizeH="0" b="1" cap="none" i="1" noProof="0" spc="0" strike="noStrike" sz="3200" u="none">
                <a:ln>
                  <a:noFill/>
                </a:ln>
                <a:solidFill>
                  <a:schemeClr val="tx1"/>
                </a:solidFill>
                <a:effectLst/>
                <a:uLnTx/>
                <a:uFillTx/>
                <a:cs typeface="+mn-cs"/>
                <a:ea/>
                <a:latin typeface="Times New Roman"/>
              </a:rPr>
              <a:t>′ </a:t>
            </a:r>
            <a:r>
              <a:rPr altLang="en-US" dirty="0" kern="1200" kumimoji="0" lang="zh-CN" normalizeH="0" b="1" cap="none" i="0" noProof="0" spc="0" strike="noStrike" sz="3200" u="none">
                <a:ln>
                  <a:noFill/>
                </a:ln>
                <a:solidFill>
                  <a:schemeClr val="tx1"/>
                </a:solidFill>
                <a:effectLst/>
                <a:uLnTx/>
                <a:uFillTx/>
                <a:cs typeface="+mn-cs"/>
                <a:ea/>
                <a:latin typeface="Times New Roman"/>
              </a:rPr>
              <a:t>向上平移</a:t>
            </a:r>
            <a:r>
              <a:rPr altLang="zh-CN" dirty="0" kern="1200" kumimoji="0" lang="en-US" normalizeH="0" b="1" cap="none" i="0" noProof="0" spc="0" strike="noStrike" sz="3200" u="none">
                <a:ln>
                  <a:noFill/>
                </a:ln>
                <a:solidFill>
                  <a:schemeClr val="tx1"/>
                </a:solidFill>
                <a:effectLst/>
                <a:uLnTx/>
                <a:uFillTx/>
                <a:cs typeface="+mn-cs"/>
                <a:ea/>
                <a:latin typeface="Times New Roman"/>
              </a:rPr>
              <a:t>3</a:t>
            </a:r>
            <a:r>
              <a:rPr altLang="en-US" dirty="0" kern="1200" kumimoji="0" lang="zh-CN" normalizeH="0" b="1" cap="none" i="0" noProof="0" spc="0" strike="noStrike" sz="3200" u="none">
                <a:ln>
                  <a:noFill/>
                </a:ln>
                <a:solidFill>
                  <a:schemeClr val="tx1"/>
                </a:solidFill>
                <a:effectLst/>
                <a:uLnTx/>
                <a:uFillTx/>
                <a:cs typeface="+mn-cs"/>
                <a:ea/>
                <a:latin typeface="Times New Roman"/>
              </a:rPr>
              <a:t>格后的△</a:t>
            </a:r>
            <a:r>
              <a:rPr altLang="zh-CN" dirty="0" err="1" kern="1200" kumimoji="0" lang="en-US" normalizeH="0" b="1" cap="none" i="1" noProof="0" spc="0" strike="noStrike" sz="3200" u="none">
                <a:ln>
                  <a:noFill/>
                </a:ln>
                <a:solidFill>
                  <a:schemeClr val="tx1"/>
                </a:solidFill>
                <a:effectLst/>
                <a:uLnTx/>
                <a:uFillTx/>
                <a:cs typeface="+mn-cs"/>
                <a:ea/>
                <a:latin typeface="Times New Roman"/>
              </a:rPr>
              <a:t>A′′B′′C</a:t>
            </a:r>
            <a:r>
              <a:rPr altLang="zh-CN" dirty="0" kern="1200" kumimoji="0" lang="en-US" normalizeH="0" b="1" cap="none" i="1" noProof="0" spc="0" strike="noStrike" sz="3200" u="none">
                <a:ln>
                  <a:noFill/>
                </a:ln>
                <a:solidFill>
                  <a:schemeClr val="tx1"/>
                </a:solidFill>
                <a:effectLst/>
                <a:uLnTx/>
                <a:uFillTx/>
                <a:cs typeface="+mn-cs"/>
                <a:ea/>
                <a:latin typeface="Times New Roman"/>
              </a:rPr>
              <a:t>′′</a:t>
            </a:r>
            <a:r>
              <a:rPr altLang="zh-CN" dirty="0" kern="1200" kumimoji="0" lang="en-US" normalizeH="0" b="1" cap="none" i="0" noProof="0" spc="0" strike="noStrike" sz="3200" u="none">
                <a:ln>
                  <a:noFill/>
                </a:ln>
                <a:solidFill>
                  <a:schemeClr val="tx1"/>
                </a:solidFill>
                <a:effectLst/>
                <a:uLnTx/>
                <a:uFillTx/>
                <a:cs typeface="+mn-cs"/>
                <a:ea/>
                <a:latin typeface="Times New Roman"/>
              </a:rPr>
              <a:t>.</a:t>
            </a:r>
            <a:endParaRPr altLang="zh-CN" dirty="0" kern="1200" kumimoji="0" lang="zh-CN" normalizeH="0" b="1" cap="none" i="0" noProof="0" spc="0" strike="noStrike" sz="3200" u="none">
              <a:ln>
                <a:noFill/>
              </a:ln>
              <a:solidFill>
                <a:schemeClr val="tx1"/>
              </a:solidFill>
              <a:effectLst/>
              <a:uLnTx/>
              <a:uFillTx/>
              <a:cs typeface="+mn-cs"/>
              <a:ea/>
              <a:latin typeface="Times New Roman"/>
            </a:endParaRPr>
          </a:p>
        </p:txBody>
      </p:sp>
      <p:graphicFrame>
        <p:nvGraphicFramePr>
          <p:cNvPr id="6" name="表格 5">
            <a:extLst>
              <a:ext uri="{FF2B5EF4-FFF2-40B4-BE49-F238E27FC236}">
                <a16:creationId xmlns:a16="http://schemas.microsoft.com/office/drawing/2014/main" xmlns="" id="{E01FAB08-9CB3-4154-AB62-78D3ECD8D1C9}"/>
              </a:ext>
            </a:extLst>
          </p:cNvPr>
          <p:cNvGraphicFramePr>
            <a:graphicFrameLocks noGrp="1"/>
          </p:cNvGraphicFramePr>
          <p:nvPr>
            <p:extLst>
              <p:ext uri="{D42A27DB-BD31-4B8C-83A1-F6EECF244321}">
                <p14:modId xmlns:p14="http://schemas.microsoft.com/office/powerpoint/2010/main" val="3385297123"/>
              </p:ext>
            </p:extLst>
          </p:nvPr>
        </p:nvGraphicFramePr>
        <p:xfrm>
          <a:off x="1077254" y="2982601"/>
          <a:ext cx="4932544" cy="3133745"/>
        </p:xfrm>
        <a:graphic>
          <a:graphicData uri="http://schemas.openxmlformats.org/drawingml/2006/table">
            <a:tbl>
              <a:tblPr firstRow="1" bandRow="1">
                <a:tableStyleId>{5C22544A-7EE6-4342-B048-85BDC9FD1C3A}</a:tableStyleId>
              </a:tblPr>
              <a:tblGrid>
                <a:gridCol w="616568"/>
                <a:gridCol w="616568"/>
                <a:gridCol w="616568"/>
                <a:gridCol w="616568"/>
                <a:gridCol w="616568"/>
                <a:gridCol w="616568"/>
                <a:gridCol w="616568"/>
                <a:gridCol w="616568"/>
              </a:tblGrid>
              <a:tr h="626749">
                <a:tc>
                  <a:txBody>
                    <a:bodyPr/>
                    <a:lstStyle/>
                    <a:p>
                      <a:pPr/>
                      <a:endParaRPr altLang="en-US" dirty="0"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dirty="0"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626749">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dirty="0"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626749">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dirty="0"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dirty="0"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626749">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dirty="0"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dirty="0"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626749">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tc>
                  <a:txBody>
                    <a:bodyPr/>
                    <a:lstStyle/>
                    <a:p>
                      <a:pPr/>
                      <a:endParaRPr altLang="en-US" dirty="0" lang="zh-CN" sz="3000"/>
                    </a:p>
                  </a:txBody>
                  <a:tcPr marL="156610" marR="156610" marT="78345" marB="78345" anchor="t">
                    <a:lnL w="12700" cmpd="sng">
                      <a:solidFill>
                        <a:schemeClr val="tx1"/>
                      </a:solidFill>
                      <a:prstDash val="solid"/>
                      <a:round/>
                      <a:headEnd type="none" w="med" len="med"/>
                      <a:tailEnd type="none" w="med" len="med"/>
                    </a:lnL>
                    <a:lnR w="12700" cmpd="sng">
                      <a:solidFill>
                        <a:schemeClr val="tx1"/>
                      </a:solidFill>
                      <a:prstDash val="solid"/>
                      <a:round/>
                      <a:headEnd type="none" w="med" len="med"/>
                      <a:tailEnd type="none" w="med" len="med"/>
                    </a:lnR>
                    <a:lnT w="12700" cmpd="sng">
                      <a:solidFill>
                        <a:schemeClr val="tx1"/>
                      </a:solidFill>
                      <a:prstDash val="solid"/>
                      <a:round/>
                      <a:headEnd type="none" w="med" len="med"/>
                      <a:tailEnd type="none" w="med" len="med"/>
                    </a:lnT>
                    <a:lnB w="12700" cmpd="sng">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bl>
          </a:graphicData>
        </a:graphic>
      </p:graphicFrame>
      <p:sp>
        <p:nvSpPr>
          <p:cNvPr id="8" name="矩形 7">
            <a:extLst>
              <a:ext uri="{FF2B5EF4-FFF2-40B4-BE49-F238E27FC236}">
                <a16:creationId xmlns:a16="http://schemas.microsoft.com/office/drawing/2014/main" xmlns="" id="{3A879ECB-3B8E-41F5-A78A-B76B3AD60DD0}"/>
              </a:ext>
            </a:extLst>
          </p:cNvPr>
          <p:cNvSpPr/>
          <p:nvPr/>
        </p:nvSpPr>
        <p:spPr>
          <a:xfrm>
            <a:off x="1242060" y="5124535"/>
            <a:ext cx="423514"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A</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9" name="矩形 8">
            <a:extLst>
              <a:ext uri="{FF2B5EF4-FFF2-40B4-BE49-F238E27FC236}">
                <a16:creationId xmlns:a16="http://schemas.microsoft.com/office/drawing/2014/main" xmlns="" id="{9F1E3DBD-65CC-4B9A-94B5-C883A13C2C68}"/>
              </a:ext>
            </a:extLst>
          </p:cNvPr>
          <p:cNvSpPr/>
          <p:nvPr/>
        </p:nvSpPr>
        <p:spPr>
          <a:xfrm>
            <a:off x="663359" y="5871007"/>
            <a:ext cx="423514"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B</a:t>
            </a:r>
            <a:endParaRPr altLang="en-US" dirty="0" kern="1200" kumimoji="0" lang="zh-CN" normalizeH="0" b="1" cap="none" i="1"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10" name="矩形 9">
            <a:extLst>
              <a:ext uri="{FF2B5EF4-FFF2-40B4-BE49-F238E27FC236}">
                <a16:creationId xmlns:a16="http://schemas.microsoft.com/office/drawing/2014/main" xmlns="" id="{A726F50E-8F5E-44E5-8DFC-A8D51DA5FAE0}"/>
              </a:ext>
            </a:extLst>
          </p:cNvPr>
          <p:cNvSpPr/>
          <p:nvPr/>
        </p:nvSpPr>
        <p:spPr>
          <a:xfrm>
            <a:off x="2579065" y="6044530"/>
            <a:ext cx="423514"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C</a:t>
            </a:r>
            <a:endParaRPr altLang="en-US" dirty="0" kern="1200" kumimoji="0" lang="zh-CN" normalizeH="0" b="1" cap="none" i="1"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13" name="等腰三角形 12">
            <a:extLst>
              <a:ext uri="{FF2B5EF4-FFF2-40B4-BE49-F238E27FC236}">
                <a16:creationId xmlns:a16="http://schemas.microsoft.com/office/drawing/2014/main" xmlns="" id="{A4515A7C-698B-4960-B856-8BB95C6D6A71}"/>
              </a:ext>
            </a:extLst>
          </p:cNvPr>
          <p:cNvSpPr/>
          <p:nvPr/>
        </p:nvSpPr>
        <p:spPr>
          <a:xfrm>
            <a:off x="1079714" y="5486400"/>
            <a:ext cx="1855140" cy="626692"/>
          </a:xfrm>
          <a:prstGeom prst="triangle">
            <a:avLst>
              <a:gd name="adj" fmla="val 33407"/>
            </a:avLst>
          </a:prstGeom>
          <a:solidFill>
            <a:srgbClr val="FFFF00">
              <a:alpha val="75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sp>
        <p:nvSpPr>
          <p:cNvPr id="22" name="矩形 21">
            <a:extLst>
              <a:ext uri="{FF2B5EF4-FFF2-40B4-BE49-F238E27FC236}">
                <a16:creationId xmlns:a16="http://schemas.microsoft.com/office/drawing/2014/main" xmlns="" id="{AF01A8E8-5D6C-4CD0-BF39-2432EE67F4F8}"/>
              </a:ext>
            </a:extLst>
          </p:cNvPr>
          <p:cNvSpPr/>
          <p:nvPr/>
        </p:nvSpPr>
        <p:spPr>
          <a:xfrm>
            <a:off x="4094713" y="5028545"/>
            <a:ext cx="524503"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A′</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23" name="矩形 22">
            <a:extLst>
              <a:ext uri="{FF2B5EF4-FFF2-40B4-BE49-F238E27FC236}">
                <a16:creationId xmlns:a16="http://schemas.microsoft.com/office/drawing/2014/main" xmlns="" id="{3356F2B3-1764-4F43-93E8-291A4A5ED188}"/>
              </a:ext>
            </a:extLst>
          </p:cNvPr>
          <p:cNvSpPr/>
          <p:nvPr/>
        </p:nvSpPr>
        <p:spPr>
          <a:xfrm>
            <a:off x="3344662" y="6012866"/>
            <a:ext cx="524503"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B′</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24" name="矩形 23">
            <a:extLst>
              <a:ext uri="{FF2B5EF4-FFF2-40B4-BE49-F238E27FC236}">
                <a16:creationId xmlns:a16="http://schemas.microsoft.com/office/drawing/2014/main" xmlns="" id="{4E2BA16A-EF8E-44DB-B33A-9293556AF4C2}"/>
              </a:ext>
            </a:extLst>
          </p:cNvPr>
          <p:cNvSpPr/>
          <p:nvPr/>
        </p:nvSpPr>
        <p:spPr>
          <a:xfrm>
            <a:off x="5090768" y="6044530"/>
            <a:ext cx="524503"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C′</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25" name="矩形 24">
            <a:extLst>
              <a:ext uri="{FF2B5EF4-FFF2-40B4-BE49-F238E27FC236}">
                <a16:creationId xmlns:a16="http://schemas.microsoft.com/office/drawing/2014/main" xmlns="" id="{94C1A62D-0D74-4664-8E21-4C0AEA937D14}"/>
              </a:ext>
            </a:extLst>
          </p:cNvPr>
          <p:cNvSpPr/>
          <p:nvPr/>
        </p:nvSpPr>
        <p:spPr>
          <a:xfrm>
            <a:off x="4159860" y="3125662"/>
            <a:ext cx="625492"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A′′</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26" name="矩形 25">
            <a:extLst>
              <a:ext uri="{FF2B5EF4-FFF2-40B4-BE49-F238E27FC236}">
                <a16:creationId xmlns:a16="http://schemas.microsoft.com/office/drawing/2014/main" xmlns="" id="{B0C72A68-7722-49A5-AB43-E5AB8291DC4E}"/>
              </a:ext>
            </a:extLst>
          </p:cNvPr>
          <p:cNvSpPr/>
          <p:nvPr/>
        </p:nvSpPr>
        <p:spPr>
          <a:xfrm>
            <a:off x="3166457" y="4159090"/>
            <a:ext cx="625492"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B′′</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27" name="矩形 26">
            <a:extLst>
              <a:ext uri="{FF2B5EF4-FFF2-40B4-BE49-F238E27FC236}">
                <a16:creationId xmlns:a16="http://schemas.microsoft.com/office/drawing/2014/main" xmlns="" id="{5A45644E-68B1-4596-95EC-6C7BF18B9DFE}"/>
              </a:ext>
            </a:extLst>
          </p:cNvPr>
          <p:cNvSpPr/>
          <p:nvPr/>
        </p:nvSpPr>
        <p:spPr>
          <a:xfrm>
            <a:off x="5255660" y="4160767"/>
            <a:ext cx="625492"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C′′</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28" name="矩形 27">
            <a:extLst>
              <a:ext uri="{FF2B5EF4-FFF2-40B4-BE49-F238E27FC236}">
                <a16:creationId xmlns:a16="http://schemas.microsoft.com/office/drawing/2014/main" xmlns="" id="{A1B7CFD9-A939-4FFD-9CE1-A660E60F4D6A}"/>
              </a:ext>
            </a:extLst>
          </p:cNvPr>
          <p:cNvSpPr/>
          <p:nvPr/>
        </p:nvSpPr>
        <p:spPr>
          <a:xfrm>
            <a:off x="6543593" y="2717136"/>
            <a:ext cx="5466336" cy="1077218"/>
          </a:xfrm>
          <a:prstGeom prst="rect">
            <a:avLst/>
          </a:prstGeom>
          <a:noFill/>
        </p:spPr>
        <p:txBody>
          <a:bodyPr wrap="square">
            <a:spAutoFit/>
          </a:bodyPr>
          <a:lstStyle/>
          <a:p>
            <a:pPr marL="0" marR="0" indent="0" lvl="0" algn="l" defTabSz="914400" rtl="0" eaLnBrk="1" latinLnBrk="0" hangingPunct="1" fontAlgn="base">
              <a:spcBef>
                <a:spcPct val="0"/>
              </a:spcBef>
              <a:spcAft>
                <a:spcPct val="0"/>
              </a:spcAft>
              <a:buNone/>
              <a:defRPr/>
            </a:pPr>
            <a:r>
              <a:rPr altLang="en-US" dirty="0" kern="1200" kumimoji="0" lang="zh-CN" normalizeH="0" b="1" cap="none" i="0" noProof="0" spc="0" strike="noStrike" sz="3200" u="none">
                <a:ln>
                  <a:noFill/>
                </a:ln>
                <a:effectLst/>
                <a:uLnTx/>
                <a:uFillTx/>
                <a:cs typeface="+mn-cs"/>
                <a:ea/>
                <a:latin typeface="Times New Roman"/>
              </a:rPr>
              <a:t>△</a:t>
            </a:r>
            <a:r>
              <a:rPr altLang="zh-CN" dirty="0" err="1" kern="1200" kumimoji="0" lang="en-US" normalizeH="0" b="1" cap="none" i="1" noProof="0" spc="0" strike="noStrike" sz="3200" u="none">
                <a:ln>
                  <a:noFill/>
                </a:ln>
                <a:effectLst/>
                <a:uLnTx/>
                <a:uFillTx/>
                <a:cs typeface="+mn-cs"/>
                <a:ea/>
                <a:latin typeface="Times New Roman"/>
              </a:rPr>
              <a:t>A′′B′′C</a:t>
            </a:r>
            <a:r>
              <a:rPr altLang="zh-CN" dirty="0" kern="1200" kumimoji="0" lang="en-US" normalizeH="0" b="1" cap="none" i="1" noProof="0" spc="0" strike="noStrike" sz="3200" u="none">
                <a:ln>
                  <a:noFill/>
                </a:ln>
                <a:effectLst/>
                <a:uLnTx/>
                <a:uFillTx/>
                <a:cs typeface="+mn-cs"/>
                <a:ea/>
                <a:latin typeface="Times New Roman"/>
              </a:rPr>
              <a:t>′′</a:t>
            </a:r>
            <a:r>
              <a:rPr altLang="en-US" dirty="0" kern="1200" kumimoji="0" lang="zh-CN" normalizeH="0" b="1" cap="none" i="0" noProof="0" spc="0" strike="noStrike" sz="3200" u="none">
                <a:ln>
                  <a:noFill/>
                </a:ln>
                <a:effectLst/>
                <a:uLnTx/>
                <a:uFillTx/>
                <a:cs typeface="+mn-cs"/>
                <a:ea/>
                <a:latin typeface="Times New Roman"/>
              </a:rPr>
              <a:t>是否可以看成是△</a:t>
            </a:r>
            <a:r>
              <a:rPr altLang="zh-CN" dirty="0" kern="1200" kumimoji="0" lang="en-US" normalizeH="0" b="1" cap="none" i="1" noProof="0" spc="0" strike="noStrike" sz="3200" u="none">
                <a:ln>
                  <a:noFill/>
                </a:ln>
                <a:effectLst/>
                <a:uLnTx/>
                <a:uFillTx/>
                <a:cs typeface="+mn-cs"/>
                <a:ea/>
                <a:latin typeface="Times New Roman"/>
              </a:rPr>
              <a:t>ABC</a:t>
            </a:r>
            <a:r>
              <a:rPr altLang="en-US" dirty="0" kern="1200" kumimoji="0" lang="zh-CN" normalizeH="0" b="1" cap="none" i="0" noProof="0" spc="0" strike="noStrike" sz="3200" u="none">
                <a:ln>
                  <a:noFill/>
                </a:ln>
                <a:effectLst/>
                <a:uLnTx/>
                <a:uFillTx/>
                <a:cs typeface="+mn-cs"/>
                <a:ea/>
                <a:latin typeface="Times New Roman"/>
              </a:rPr>
              <a:t>经过一次平移得到的？</a:t>
            </a:r>
          </a:p>
        </p:txBody>
      </p:sp>
      <p:sp>
        <p:nvSpPr>
          <p:cNvPr id="29" name="矩形 28">
            <a:extLst>
              <a:ext uri="{FF2B5EF4-FFF2-40B4-BE49-F238E27FC236}">
                <a16:creationId xmlns:a16="http://schemas.microsoft.com/office/drawing/2014/main" xmlns="" id="{E2309C78-82A8-4A08-AD8D-F2D4979D6EC2}"/>
              </a:ext>
            </a:extLst>
          </p:cNvPr>
          <p:cNvSpPr/>
          <p:nvPr/>
        </p:nvSpPr>
        <p:spPr>
          <a:xfrm>
            <a:off x="6543593" y="3882091"/>
            <a:ext cx="5276495" cy="1077218"/>
          </a:xfrm>
          <a:prstGeom prst="rect">
            <a:avLst/>
          </a:prstGeom>
          <a:noFill/>
        </p:spPr>
        <p:txBody>
          <a:bodyPr wrap="square">
            <a:spAutoFit/>
          </a:bodyPr>
          <a:lstStyle/>
          <a:p>
            <a:pPr marL="0" marR="0" indent="0" lvl="0" algn="l" defTabSz="914400" rtl="0" eaLnBrk="1" latinLnBrk="0" hangingPunct="1" fontAlgn="base">
              <a:spcBef>
                <a:spcPct val="0"/>
              </a:spcBef>
              <a:spcAft>
                <a:spcPct val="0"/>
              </a:spcAft>
              <a:buNone/>
              <a:defRPr/>
            </a:pPr>
            <a:r>
              <a:rPr altLang="en-US" dirty="0" kern="1200" kumimoji="0" lang="zh-CN" normalizeH="0" b="1" cap="none" i="0" noProof="0" spc="0" strike="noStrike" sz="3200" u="none">
                <a:ln>
                  <a:noFill/>
                </a:ln>
                <a:effectLst/>
                <a:uLnTx/>
                <a:uFillTx/>
                <a:cs typeface="+mn-cs"/>
                <a:ea/>
                <a:latin typeface="Times New Roman"/>
              </a:rPr>
              <a:t>如果是，你能说出平移的方向和距离吗？</a:t>
            </a:r>
          </a:p>
        </p:txBody>
      </p:sp>
      <p:sp>
        <p:nvSpPr>
          <p:cNvPr id="32" name="矩形 31">
            <a:extLst>
              <a:ext uri="{FF2B5EF4-FFF2-40B4-BE49-F238E27FC236}">
                <a16:creationId xmlns:a16="http://schemas.microsoft.com/office/drawing/2014/main" xmlns="" id="{7E0F9BB1-910A-44AD-918E-755772B53E97}"/>
              </a:ext>
            </a:extLst>
          </p:cNvPr>
          <p:cNvSpPr/>
          <p:nvPr/>
        </p:nvSpPr>
        <p:spPr>
          <a:xfrm>
            <a:off x="6715566" y="5428091"/>
            <a:ext cx="4932547" cy="584775"/>
          </a:xfrm>
          <a:prstGeom prst="rect">
            <a:avLst/>
          </a:prstGeom>
          <a:noFill/>
          <a:ln w="28575">
            <a:solidFill>
              <a:srgbClr val="9933FF"/>
            </a:solidFill>
          </a:ln>
        </p:spPr>
        <p:txBody>
          <a:bodyPr wrap="square">
            <a:spAutoFit/>
          </a:bodyPr>
          <a:lstStyle/>
          <a:p>
            <a:pPr marL="0" marR="0" indent="0" lvl="0" algn="l" defTabSz="914400" rtl="0" eaLnBrk="1" latinLnBrk="0" hangingPunct="1" fontAlgn="base">
              <a:spcBef>
                <a:spcPct val="0"/>
              </a:spcBef>
              <a:spcAft>
                <a:spcPct val="0"/>
              </a:spcAft>
              <a:buNone/>
              <a:defRPr/>
            </a:pPr>
            <a:r>
              <a:rPr altLang="en-US" dirty="0" kern="1200" kumimoji="0" lang="zh-CN" normalizeH="0" b="1" cap="none" i="0" noProof="0" spc="0" strike="noStrike" sz="3200" u="none">
                <a:ln>
                  <a:noFill/>
                </a:ln>
                <a:solidFill>
                  <a:srgbClr val="FF0000"/>
                </a:solidFill>
                <a:effectLst/>
                <a:uLnTx/>
                <a:uFillTx/>
                <a:cs typeface="+mn-cs"/>
                <a:ea/>
                <a:latin typeface="Times New Roman"/>
              </a:rPr>
              <a:t>多次平移相当于一次平移</a:t>
            </a:r>
            <a:r>
              <a:rPr altLang="zh-CN" dirty="0" kern="1200" kumimoji="0" lang="en-US" normalizeH="0" b="1" cap="none" i="0" noProof="0" spc="0" strike="noStrike" sz="3200" u="none">
                <a:ln>
                  <a:noFill/>
                </a:ln>
                <a:solidFill>
                  <a:srgbClr val="FF0000"/>
                </a:solidFill>
                <a:effectLst/>
                <a:uLnTx/>
                <a:uFillTx/>
                <a:cs typeface="+mn-cs"/>
                <a:ea/>
                <a:latin typeface="Times New Roman"/>
              </a:rPr>
              <a:t>.</a:t>
            </a:r>
            <a:endParaRPr altLang="zh-CN" dirty="0" kern="1200" kumimoji="0" lang="zh-CN" normalizeH="0" b="1" cap="none" i="0" noProof="0" spc="0" strike="noStrike" sz="3200" u="none">
              <a:ln>
                <a:noFill/>
              </a:ln>
              <a:solidFill>
                <a:srgbClr val="FF0000"/>
              </a:solidFill>
              <a:effectLst/>
              <a:uLnTx/>
              <a:uFillTx/>
              <a:cs typeface="+mn-cs"/>
              <a:ea/>
              <a:latin typeface="Times New Roman"/>
            </a:endParaRPr>
          </a:p>
        </p:txBody>
      </p:sp>
      <p:sp>
        <p:nvSpPr>
          <p:cNvPr id="33" name="等腰三角形 32">
            <a:extLst>
              <a:ext uri="{FF2B5EF4-FFF2-40B4-BE49-F238E27FC236}">
                <a16:creationId xmlns:a16="http://schemas.microsoft.com/office/drawing/2014/main" xmlns="" id="{3B9FE73D-7EEA-44A6-8DED-EAA11C898967}"/>
              </a:ext>
            </a:extLst>
          </p:cNvPr>
          <p:cNvSpPr/>
          <p:nvPr/>
        </p:nvSpPr>
        <p:spPr>
          <a:xfrm>
            <a:off x="3545036" y="5486931"/>
            <a:ext cx="1855140" cy="626692"/>
          </a:xfrm>
          <a:prstGeom prst="triangle">
            <a:avLst>
              <a:gd name="adj" fmla="val 33407"/>
            </a:avLst>
          </a:prstGeom>
          <a:solidFill>
            <a:srgbClr val="FFFF00">
              <a:alpha val="75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sp>
        <p:nvSpPr>
          <p:cNvPr id="31" name="等腰三角形 30">
            <a:extLst>
              <a:ext uri="{FF2B5EF4-FFF2-40B4-BE49-F238E27FC236}">
                <a16:creationId xmlns:a16="http://schemas.microsoft.com/office/drawing/2014/main" xmlns="" id="{DE43B678-ADC5-4032-A105-254EBCD2EB3F}"/>
              </a:ext>
            </a:extLst>
          </p:cNvPr>
          <p:cNvSpPr/>
          <p:nvPr/>
        </p:nvSpPr>
        <p:spPr>
          <a:xfrm>
            <a:off x="1085561" y="5485677"/>
            <a:ext cx="1855140" cy="626692"/>
          </a:xfrm>
          <a:prstGeom prst="triangle">
            <a:avLst>
              <a:gd name="adj" fmla="val 33065"/>
            </a:avLst>
          </a:prstGeom>
          <a:solidFill>
            <a:srgbClr val="FFFF00">
              <a:alpha val="75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sp>
        <p:nvSpPr>
          <p:cNvPr id="34" name="等腰三角形 33">
            <a:extLst>
              <a:ext uri="{FF2B5EF4-FFF2-40B4-BE49-F238E27FC236}">
                <a16:creationId xmlns:a16="http://schemas.microsoft.com/office/drawing/2014/main" xmlns="" id="{A826E6B6-6BD2-42AF-B9B1-76AF3979705C}"/>
              </a:ext>
            </a:extLst>
          </p:cNvPr>
          <p:cNvSpPr/>
          <p:nvPr/>
        </p:nvSpPr>
        <p:spPr>
          <a:xfrm>
            <a:off x="1085561" y="5485677"/>
            <a:ext cx="1855140" cy="626692"/>
          </a:xfrm>
          <a:prstGeom prst="triangle">
            <a:avLst>
              <a:gd name="adj" fmla="val 33065"/>
            </a:avLst>
          </a:prstGeom>
          <a:solidFill>
            <a:srgbClr val="FFFF00">
              <a:alpha val="75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cxnSp>
        <p:nvCxnSpPr>
          <p:cNvPr id="30" name="直接箭头连接符 29">
            <a:extLst>
              <a:ext uri="{FF2B5EF4-FFF2-40B4-BE49-F238E27FC236}">
                <a16:creationId xmlns:a16="http://schemas.microsoft.com/office/drawing/2014/main" xmlns="" id="{8F6CA166-28D7-4024-8EA1-F686CBB2B14A}"/>
              </a:ext>
            </a:extLst>
          </p:cNvPr>
          <p:cNvCxnSpPr>
            <a:cxnSpLocks/>
          </p:cNvCxnSpPr>
          <p:nvPr/>
        </p:nvCxnSpPr>
        <p:spPr>
          <a:xfrm flipV="1">
            <a:off x="1689270" y="3614731"/>
            <a:ext cx="2470590" cy="1866969"/>
          </a:xfrm>
          <a:prstGeom prst="straightConnector1">
            <a:avLst/>
          </a:prstGeom>
          <a:ln w="28575">
            <a:solidFill>
              <a:srgbClr val="FF0000"/>
            </a:solidFill>
            <a:prstDash val="dash"/>
            <a:tailEnd type="triangle" len="lg" w="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944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16667E-6 -1.85185E-6 L 0.20209 0.00139 " pathEditMode="relative" rAng="0" ptsTypes="AA">
                                      <p:cBhvr>
                                        <p:cTn id="6" dur="2000" fill="hold"/>
                                        <p:tgtEl>
                                          <p:spTgt spid="31"/>
                                        </p:tgtEl>
                                        <p:attrNameLst>
                                          <p:attrName>ppt_x</p:attrName>
                                          <p:attrName>ppt_y</p:attrName>
                                        </p:attrNameLst>
                                      </p:cBhvr>
                                      <p:rCtr x="10104" y="69"/>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2500"/>
                            </p:stCondLst>
                            <p:childTnLst>
                              <p:par>
                                <p:cTn id="18" presetID="1"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accel="50000" decel="50000" fill="hold" grpId="1" nodeType="clickEffect">
                                  <p:stCondLst>
                                    <p:cond delay="0"/>
                                  </p:stCondLst>
                                  <p:childTnLst>
                                    <p:animMotion origin="layout" path="M 3.125E-6 -1.85185E-6 L -0.00078 -0.27245 " pathEditMode="relative" rAng="0" ptsTypes="AA">
                                      <p:cBhvr>
                                        <p:cTn id="23" dur="2000" fill="hold"/>
                                        <p:tgtEl>
                                          <p:spTgt spid="33"/>
                                        </p:tgtEl>
                                        <p:attrNameLst>
                                          <p:attrName>ppt_x</p:attrName>
                                          <p:attrName>ppt_y</p:attrName>
                                        </p:attrNameLst>
                                      </p:cBhvr>
                                      <p:rCtr x="-39" y="-13634"/>
                                    </p:animMotion>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childTnLst>
                          </p:cTn>
                        </p:par>
                        <p:par>
                          <p:cTn id="45" fill="hold">
                            <p:stCondLst>
                              <p:cond delay="0"/>
                            </p:stCondLst>
                            <p:childTnLst>
                              <p:par>
                                <p:cTn id="46" presetID="42" presetClass="path" presetSubtype="0" accel="50000" decel="50000" fill="hold" grpId="1" nodeType="afterEffect">
                                  <p:stCondLst>
                                    <p:cond delay="0"/>
                                  </p:stCondLst>
                                  <p:childTnLst>
                                    <p:animMotion origin="layout" path="M -4.16667E-6 -1.85185E-6 L 0.20261 -0.27338 " pathEditMode="relative" rAng="0" ptsTypes="AA">
                                      <p:cBhvr>
                                        <p:cTn id="47" dur="2000" fill="hold"/>
                                        <p:tgtEl>
                                          <p:spTgt spid="34"/>
                                        </p:tgtEl>
                                        <p:attrNameLst>
                                          <p:attrName>ppt_x</p:attrName>
                                          <p:attrName>ppt_y</p:attrName>
                                        </p:attrNameLst>
                                      </p:cBhvr>
                                      <p:rCtr x="10130" y="-13681"/>
                                    </p:animMotion>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down)">
                                      <p:cBhvr>
                                        <p:cTn id="59" dur="500"/>
                                        <p:tgtEl>
                                          <p:spTgt spid="30"/>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P spid="32" grpId="0" animBg="1"/>
      <p:bldP spid="33" grpId="0" animBg="1"/>
      <p:bldP spid="33" grpId="1" animBg="1"/>
      <p:bldP spid="31" grpId="0" animBg="1"/>
      <p:bldP spid="34" grpId="0" animBg="1"/>
      <p:bldP spid="3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a:extLst>
              <a:ext uri="{FF2B5EF4-FFF2-40B4-BE49-F238E27FC236}">
                <a16:creationId xmlns:a16="http://schemas.microsoft.com/office/drawing/2014/main" xmlns="" id="{2DE8A0ED-5ED2-4B81-A1B2-CBB4F2238CE2}"/>
              </a:ext>
            </a:extLst>
          </p:cNvPr>
          <p:cNvSpPr/>
          <p:nvPr/>
        </p:nvSpPr>
        <p:spPr>
          <a:xfrm>
            <a:off x="511727" y="520117"/>
            <a:ext cx="1635853" cy="536896"/>
          </a:xfrm>
          <a:prstGeom prst="roundRect">
            <a:avLst>
              <a:gd name="adj" fmla="val 43229"/>
            </a:avLst>
          </a:prstGeom>
          <a:solidFill>
            <a:schemeClr val="bg1"/>
          </a:solidFill>
          <a:ln w="127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altLang="en-US" dirty="0" lang="zh-CN" b="1" sz="3200">
                <a:solidFill>
                  <a:srgbClr val="C57319"/>
                </a:solidFill>
              </a:rPr>
              <a:t>做一做</a:t>
            </a:r>
          </a:p>
        </p:txBody>
      </p:sp>
      <p:sp>
        <p:nvSpPr>
          <p:cNvPr id="4" name="矩形 3">
            <a:extLst>
              <a:ext uri="{FF2B5EF4-FFF2-40B4-BE49-F238E27FC236}">
                <a16:creationId xmlns:a16="http://schemas.microsoft.com/office/drawing/2014/main" xmlns="" id="{D783EFEF-1B58-422B-9C5C-8FAA5F8FD446}"/>
              </a:ext>
            </a:extLst>
          </p:cNvPr>
          <p:cNvSpPr/>
          <p:nvPr/>
        </p:nvSpPr>
        <p:spPr>
          <a:xfrm>
            <a:off x="1162444" y="1137521"/>
            <a:ext cx="10129137" cy="1569660"/>
          </a:xfrm>
          <a:prstGeom prst="rect">
            <a:avLst/>
          </a:prstGeom>
          <a:noFill/>
        </p:spPr>
        <p:txBody>
          <a:bodyPr wrap="square">
            <a:spAutoFit/>
          </a:bodyPr>
          <a:lstStyle/>
          <a:p>
            <a:pPr lvl="0" fontAlgn="base">
              <a:spcBef>
                <a:spcPct val="0"/>
              </a:spcBef>
              <a:spcAft>
                <a:spcPct val="0"/>
              </a:spcAft>
              <a:defRPr/>
            </a:pPr>
            <a:r>
              <a:rPr altLang="en-US" dirty="0" kern="1200" kumimoji="0" lang="zh-CN" normalizeH="0" b="1" cap="none" i="0" noProof="0" spc="0" strike="noStrike" sz="3200" u="none">
                <a:ln>
                  <a:noFill/>
                </a:ln>
                <a:solidFill>
                  <a:schemeClr val="tx1"/>
                </a:solidFill>
                <a:effectLst/>
                <a:uLnTx/>
                <a:uFillTx/>
                <a:cs typeface="+mn-cs"/>
                <a:ea/>
                <a:latin typeface="Times New Roman"/>
              </a:rPr>
              <a:t>如图，在纸上作△</a:t>
            </a:r>
            <a:r>
              <a:rPr altLang="zh-CN" dirty="0" kern="1200" kumimoji="0" lang="en-US" normalizeH="0" b="1" cap="none" i="1" noProof="0" spc="0" strike="noStrike" sz="3200" u="none">
                <a:ln>
                  <a:noFill/>
                </a:ln>
                <a:solidFill>
                  <a:schemeClr val="tx1"/>
                </a:solidFill>
                <a:effectLst/>
                <a:uLnTx/>
                <a:uFillTx/>
                <a:cs typeface="+mn-cs"/>
                <a:ea/>
                <a:latin typeface="Times New Roman"/>
              </a:rPr>
              <a:t>ABC</a:t>
            </a:r>
            <a:r>
              <a:rPr altLang="en-US" dirty="0" kern="1200" kumimoji="0" lang="zh-CN" normalizeH="0" b="1" cap="none" i="0" noProof="0" spc="0" strike="noStrike" sz="3200" u="none">
                <a:ln>
                  <a:noFill/>
                </a:ln>
                <a:solidFill>
                  <a:schemeClr val="tx1"/>
                </a:solidFill>
                <a:effectLst/>
                <a:uLnTx/>
                <a:uFillTx/>
                <a:cs typeface="+mn-cs"/>
                <a:ea/>
                <a:latin typeface="Times New Roman"/>
              </a:rPr>
              <a:t>和平行直线</a:t>
            </a:r>
            <a:r>
              <a:rPr altLang="zh-CN" dirty="0" kern="1200" kumimoji="0" lang="en-US" normalizeH="0" b="1" cap="none" i="1" noProof="0" spc="0" strike="noStrike" sz="3200" u="none">
                <a:ln>
                  <a:noFill/>
                </a:ln>
                <a:solidFill>
                  <a:schemeClr val="tx1"/>
                </a:solidFill>
                <a:effectLst/>
                <a:uLnTx/>
                <a:uFillTx/>
                <a:cs typeface="+mn-cs"/>
                <a:ea/>
                <a:latin typeface="Times New Roman"/>
              </a:rPr>
              <a:t>m</a:t>
            </a:r>
            <a:r>
              <a:rPr altLang="en-US" dirty="0" kern="1200" kumimoji="0" lang="zh-CN" normalizeH="0" b="1" cap="none" i="0" noProof="0" spc="0" strike="noStrike" sz="3200" u="none">
                <a:ln>
                  <a:noFill/>
                </a:ln>
                <a:solidFill>
                  <a:schemeClr val="tx1"/>
                </a:solidFill>
                <a:effectLst/>
                <a:uLnTx/>
                <a:uFillTx/>
                <a:cs typeface="+mn-cs"/>
                <a:ea/>
                <a:latin typeface="Times New Roman"/>
              </a:rPr>
              <a:t>，</a:t>
            </a:r>
            <a:r>
              <a:rPr altLang="zh-CN" dirty="0" lang="en-US" b="1" i="1" sz="3200"/>
              <a:t>n</a:t>
            </a:r>
            <a:r>
              <a:rPr altLang="zh-CN" dirty="0" lang="en-US" b="1" sz="3200"/>
              <a:t>.</a:t>
            </a:r>
            <a:r>
              <a:rPr altLang="en-US" dirty="0" lang="zh-CN" b="1" sz="3200"/>
              <a:t>作出△</a:t>
            </a:r>
            <a:r>
              <a:rPr altLang="zh-CN" dirty="0" lang="en-US" b="1" i="1" sz="3200"/>
              <a:t>ABC</a:t>
            </a:r>
            <a:r>
              <a:rPr altLang="en-US" dirty="0" lang="zh-CN" b="1" sz="3200"/>
              <a:t>关于直线</a:t>
            </a:r>
            <a:r>
              <a:rPr altLang="zh-CN" dirty="0" lang="en-US" b="1" i="1" sz="3200"/>
              <a:t>m</a:t>
            </a:r>
            <a:r>
              <a:rPr altLang="en-US" dirty="0" lang="zh-CN" b="1" sz="3200"/>
              <a:t>对称的△</a:t>
            </a:r>
            <a:r>
              <a:rPr altLang="zh-CN" dirty="0" kern="1200" kumimoji="0" lang="en-US" normalizeH="0" b="1" cap="none" i="1" noProof="0" spc="0" strike="noStrike" sz="3200" u="none">
                <a:ln>
                  <a:noFill/>
                </a:ln>
                <a:solidFill>
                  <a:schemeClr val="tx1"/>
                </a:solidFill>
                <a:effectLst/>
                <a:uLnTx/>
                <a:uFillTx/>
                <a:cs typeface="+mn-cs"/>
                <a:ea/>
                <a:latin typeface="Times New Roman"/>
              </a:rPr>
              <a:t>A′B′C′</a:t>
            </a:r>
            <a:r>
              <a:rPr altLang="en-US" dirty="0" kern="1200" kumimoji="0" lang="zh-CN" normalizeH="0" b="1" cap="none" i="0" noProof="0" spc="0" strike="noStrike" sz="3200" u="none">
                <a:ln>
                  <a:noFill/>
                </a:ln>
                <a:solidFill>
                  <a:schemeClr val="tx1"/>
                </a:solidFill>
                <a:effectLst/>
                <a:uLnTx/>
                <a:uFillTx/>
                <a:cs typeface="+mn-cs"/>
                <a:ea/>
                <a:latin typeface="Times New Roman"/>
              </a:rPr>
              <a:t>，再作出△</a:t>
            </a:r>
            <a:r>
              <a:rPr altLang="zh-CN" dirty="0" kern="1200" kumimoji="0" lang="en-US" normalizeH="0" b="1" cap="none" i="1" noProof="0" spc="0" strike="noStrike" sz="3200" u="none">
                <a:ln>
                  <a:noFill/>
                </a:ln>
                <a:solidFill>
                  <a:schemeClr val="tx1"/>
                </a:solidFill>
                <a:effectLst/>
                <a:uLnTx/>
                <a:uFillTx/>
                <a:cs typeface="+mn-cs"/>
                <a:ea/>
                <a:latin typeface="Times New Roman"/>
              </a:rPr>
              <a:t>A′B′C′ </a:t>
            </a:r>
            <a:r>
              <a:rPr altLang="en-US" dirty="0" kern="1200" kumimoji="0" lang="zh-CN" normalizeH="0" b="1" cap="none" i="0" noProof="0" spc="0" strike="noStrike" sz="3200" u="none">
                <a:ln>
                  <a:noFill/>
                </a:ln>
                <a:solidFill>
                  <a:schemeClr val="tx1"/>
                </a:solidFill>
                <a:effectLst/>
                <a:uLnTx/>
                <a:uFillTx/>
                <a:cs typeface="+mn-cs"/>
                <a:ea/>
                <a:latin typeface="Times New Roman"/>
              </a:rPr>
              <a:t>关于直线</a:t>
            </a:r>
            <a:r>
              <a:rPr altLang="zh-CN" dirty="0" kern="1200" kumimoji="0" lang="en-US" normalizeH="0" b="1" cap="none" i="1" noProof="0" spc="0" strike="noStrike" sz="3200" u="none">
                <a:ln>
                  <a:noFill/>
                </a:ln>
                <a:solidFill>
                  <a:schemeClr val="tx1"/>
                </a:solidFill>
                <a:effectLst/>
                <a:uLnTx/>
                <a:uFillTx/>
                <a:cs typeface="+mn-cs"/>
                <a:ea/>
                <a:latin typeface="Times New Roman"/>
              </a:rPr>
              <a:t>n</a:t>
            </a:r>
            <a:r>
              <a:rPr altLang="en-US" dirty="0" kern="1200" kumimoji="0" lang="zh-CN" normalizeH="0" b="1" cap="none" i="0" noProof="0" spc="0" strike="noStrike" sz="3200" u="none">
                <a:ln>
                  <a:noFill/>
                </a:ln>
                <a:solidFill>
                  <a:schemeClr val="tx1"/>
                </a:solidFill>
                <a:effectLst/>
                <a:uLnTx/>
                <a:uFillTx/>
                <a:cs typeface="+mn-cs"/>
                <a:ea/>
                <a:latin typeface="Times New Roman"/>
              </a:rPr>
              <a:t>对称的△</a:t>
            </a:r>
            <a:r>
              <a:rPr altLang="zh-CN" dirty="0" err="1" kern="1200" kumimoji="0" lang="en-US" normalizeH="0" b="1" cap="none" i="1" noProof="0" spc="0" strike="noStrike" sz="3200" u="none">
                <a:ln>
                  <a:noFill/>
                </a:ln>
                <a:solidFill>
                  <a:schemeClr val="tx1"/>
                </a:solidFill>
                <a:effectLst/>
                <a:uLnTx/>
                <a:uFillTx/>
                <a:cs typeface="+mn-cs"/>
                <a:ea/>
                <a:latin typeface="Times New Roman"/>
              </a:rPr>
              <a:t>A′′B′′C</a:t>
            </a:r>
            <a:r>
              <a:rPr altLang="zh-CN" dirty="0" kern="1200" kumimoji="0" lang="en-US" normalizeH="0" b="1" cap="none" i="1" noProof="0" spc="0" strike="noStrike" sz="3200" u="none">
                <a:ln>
                  <a:noFill/>
                </a:ln>
                <a:solidFill>
                  <a:schemeClr val="tx1"/>
                </a:solidFill>
                <a:effectLst/>
                <a:uLnTx/>
                <a:uFillTx/>
                <a:cs typeface="+mn-cs"/>
                <a:ea/>
                <a:latin typeface="Times New Roman"/>
              </a:rPr>
              <a:t>′′</a:t>
            </a:r>
            <a:r>
              <a:rPr altLang="zh-CN" dirty="0" kern="1200" kumimoji="0" lang="en-US" normalizeH="0" b="1" cap="none" i="0" noProof="0" spc="0" strike="noStrike" sz="3200" u="none">
                <a:ln>
                  <a:noFill/>
                </a:ln>
                <a:solidFill>
                  <a:schemeClr val="tx1"/>
                </a:solidFill>
                <a:effectLst/>
                <a:uLnTx/>
                <a:uFillTx/>
                <a:cs typeface="+mn-cs"/>
                <a:ea/>
                <a:latin typeface="Times New Roman"/>
              </a:rPr>
              <a:t>.</a:t>
            </a:r>
            <a:endParaRPr altLang="zh-CN" dirty="0" kern="1200" kumimoji="0" lang="zh-CN" normalizeH="0" b="1" cap="none" i="0" noProof="0" spc="0" strike="noStrike" sz="3200" u="none">
              <a:ln>
                <a:noFill/>
              </a:ln>
              <a:solidFill>
                <a:schemeClr val="tx1"/>
              </a:solidFill>
              <a:effectLst/>
              <a:uLnTx/>
              <a:uFillTx/>
              <a:cs typeface="+mn-cs"/>
              <a:ea/>
              <a:latin typeface="Times New Roman"/>
            </a:endParaRPr>
          </a:p>
        </p:txBody>
      </p:sp>
      <p:sp>
        <p:nvSpPr>
          <p:cNvPr id="5" name="等腰三角形 4">
            <a:extLst>
              <a:ext uri="{FF2B5EF4-FFF2-40B4-BE49-F238E27FC236}">
                <a16:creationId xmlns:a16="http://schemas.microsoft.com/office/drawing/2014/main" xmlns="" id="{4340D0A3-E26A-43F7-9C31-D7C35C570698}"/>
              </a:ext>
            </a:extLst>
          </p:cNvPr>
          <p:cNvSpPr/>
          <p:nvPr/>
        </p:nvSpPr>
        <p:spPr>
          <a:xfrm>
            <a:off x="761037" y="4346769"/>
            <a:ext cx="1358332" cy="1569660"/>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60704"/>
              <a:gd name="connsiteY0" fmla="*/ 707366 h 707366"/>
              <a:gd name="connsiteX1" fmla="*/ 409582 w 1060704"/>
              <a:gd name="connsiteY1" fmla="*/ 0 h 707366"/>
              <a:gd name="connsiteX2" fmla="*/ 1060704 w 1060704"/>
              <a:gd name="connsiteY2" fmla="*/ 707366 h 707366"/>
              <a:gd name="connsiteX3" fmla="*/ 0 w 1060704"/>
              <a:gd name="connsiteY3" fmla="*/ 707366 h 707366"/>
              <a:gd name="connsiteX0" fmla="*/ 0 w 560372"/>
              <a:gd name="connsiteY0" fmla="*/ 707366 h 707366"/>
              <a:gd name="connsiteX1" fmla="*/ 409582 w 560372"/>
              <a:gd name="connsiteY1" fmla="*/ 0 h 707366"/>
              <a:gd name="connsiteX2" fmla="*/ 560372 w 560372"/>
              <a:gd name="connsiteY2" fmla="*/ 405441 h 707366"/>
              <a:gd name="connsiteX3" fmla="*/ 0 w 560372"/>
              <a:gd name="connsiteY3" fmla="*/ 707366 h 707366"/>
              <a:gd name="connsiteX0" fmla="*/ 0 w 612131"/>
              <a:gd name="connsiteY0" fmla="*/ 707366 h 707366"/>
              <a:gd name="connsiteX1" fmla="*/ 409582 w 612131"/>
              <a:gd name="connsiteY1" fmla="*/ 0 h 707366"/>
              <a:gd name="connsiteX2" fmla="*/ 612131 w 612131"/>
              <a:gd name="connsiteY2" fmla="*/ 284671 h 707366"/>
              <a:gd name="connsiteX3" fmla="*/ 0 w 612131"/>
              <a:gd name="connsiteY3" fmla="*/ 707366 h 707366"/>
            </a:gdLst>
            <a:ahLst/>
            <a:cxnLst>
              <a:cxn ang="0">
                <a:pos x="connsiteX0" y="connsiteY0"/>
              </a:cxn>
              <a:cxn ang="0">
                <a:pos x="connsiteX1" y="connsiteY1"/>
              </a:cxn>
              <a:cxn ang="0">
                <a:pos x="connsiteX2" y="connsiteY2"/>
              </a:cxn>
              <a:cxn ang="0">
                <a:pos x="connsiteX3" y="connsiteY3"/>
              </a:cxn>
            </a:cxnLst>
            <a:rect l="l" t="t" r="r" b="b"/>
            <a:pathLst>
              <a:path h="707366" w="612131">
                <a:moveTo>
                  <a:pt x="0" y="707366"/>
                </a:moveTo>
                <a:lnTo>
                  <a:pt x="409582" y="0"/>
                </a:lnTo>
                <a:lnTo>
                  <a:pt x="612131" y="284671"/>
                </a:lnTo>
                <a:lnTo>
                  <a:pt x="0" y="707366"/>
                </a:lnTo>
                <a:close/>
              </a:path>
            </a:pathLst>
          </a:cu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cxnSp>
        <p:nvCxnSpPr>
          <p:cNvPr id="7" name="直接连接符 6">
            <a:extLst>
              <a:ext uri="{FF2B5EF4-FFF2-40B4-BE49-F238E27FC236}">
                <a16:creationId xmlns:a16="http://schemas.microsoft.com/office/drawing/2014/main" xmlns="" id="{76D642DC-E6D9-44A8-97BA-7E06412C8B45}"/>
              </a:ext>
            </a:extLst>
          </p:cNvPr>
          <p:cNvCxnSpPr>
            <a:cxnSpLocks/>
          </p:cNvCxnSpPr>
          <p:nvPr/>
        </p:nvCxnSpPr>
        <p:spPr>
          <a:xfrm>
            <a:off x="2232470" y="3422801"/>
            <a:ext cx="662210" cy="30283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EFBD1625-B2B4-4FDE-B183-96A08631576D}"/>
              </a:ext>
            </a:extLst>
          </p:cNvPr>
          <p:cNvCxnSpPr>
            <a:cxnSpLocks/>
            <a:stCxn id="5" idx="2"/>
            <a:endCxn id="15" idx="2"/>
          </p:cNvCxnSpPr>
          <p:nvPr/>
        </p:nvCxnSpPr>
        <p:spPr>
          <a:xfrm flipV="1">
            <a:off x="2119369" y="4769548"/>
            <a:ext cx="859471" cy="208912"/>
          </a:xfrm>
          <a:prstGeom prst="line">
            <a:avLst/>
          </a:prstGeom>
          <a:ln w="19050">
            <a:solidFill>
              <a:srgbClr val="9933FF"/>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5CF77417-759D-42EA-BB7D-9B8850AF51BF}"/>
              </a:ext>
            </a:extLst>
          </p:cNvPr>
          <p:cNvCxnSpPr>
            <a:cxnSpLocks/>
            <a:endCxn id="20" idx="6"/>
          </p:cNvCxnSpPr>
          <p:nvPr/>
        </p:nvCxnSpPr>
        <p:spPr>
          <a:xfrm flipV="1">
            <a:off x="1675163" y="3986303"/>
            <a:ext cx="1485018" cy="352080"/>
          </a:xfrm>
          <a:prstGeom prst="line">
            <a:avLst/>
          </a:prstGeom>
          <a:ln w="19050">
            <a:solidFill>
              <a:srgbClr val="9933FF"/>
            </a:solidFill>
            <a:prstDash val="dash"/>
          </a:ln>
        </p:spPr>
        <p:style>
          <a:lnRef idx="1">
            <a:schemeClr val="accent1"/>
          </a:lnRef>
          <a:fillRef idx="0">
            <a:schemeClr val="accent1"/>
          </a:fillRef>
          <a:effectRef idx="0">
            <a:schemeClr val="accent1"/>
          </a:effectRef>
          <a:fontRef idx="minor">
            <a:schemeClr val="tx1"/>
          </a:fontRef>
        </p:style>
      </p:cxnSp>
      <p:sp>
        <p:nvSpPr>
          <p:cNvPr id="15" name="椭圆 14">
            <a:extLst>
              <a:ext uri="{FF2B5EF4-FFF2-40B4-BE49-F238E27FC236}">
                <a16:creationId xmlns:a16="http://schemas.microsoft.com/office/drawing/2014/main" xmlns="" id="{1357BBB2-4B43-4DAA-9E54-9413FE82827B}"/>
              </a:ext>
            </a:extLst>
          </p:cNvPr>
          <p:cNvSpPr/>
          <p:nvPr/>
        </p:nvSpPr>
        <p:spPr>
          <a:xfrm>
            <a:off x="2978840" y="4746688"/>
            <a:ext cx="45719" cy="45719"/>
          </a:xfrm>
          <a:prstGeom prst="ellipse">
            <a:avLst/>
          </a:pr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sp>
        <p:nvSpPr>
          <p:cNvPr id="20" name="椭圆 19">
            <a:extLst>
              <a:ext uri="{FF2B5EF4-FFF2-40B4-BE49-F238E27FC236}">
                <a16:creationId xmlns:a16="http://schemas.microsoft.com/office/drawing/2014/main" xmlns="" id="{AE39751B-D583-45D0-8E21-35E0E1C6FE72}"/>
              </a:ext>
            </a:extLst>
          </p:cNvPr>
          <p:cNvSpPr/>
          <p:nvPr/>
        </p:nvSpPr>
        <p:spPr>
          <a:xfrm>
            <a:off x="3114462" y="3963443"/>
            <a:ext cx="45719" cy="45719"/>
          </a:xfrm>
          <a:prstGeom prst="ellipse">
            <a:avLst/>
          </a:pr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cxnSp>
        <p:nvCxnSpPr>
          <p:cNvPr id="24" name="直接连接符 23">
            <a:extLst>
              <a:ext uri="{FF2B5EF4-FFF2-40B4-BE49-F238E27FC236}">
                <a16:creationId xmlns:a16="http://schemas.microsoft.com/office/drawing/2014/main" xmlns="" id="{E349FFE5-DF86-4DD6-AF52-653D28E5D9AD}"/>
              </a:ext>
            </a:extLst>
          </p:cNvPr>
          <p:cNvCxnSpPr>
            <a:cxnSpLocks/>
            <a:endCxn id="29" idx="3"/>
          </p:cNvCxnSpPr>
          <p:nvPr/>
        </p:nvCxnSpPr>
        <p:spPr>
          <a:xfrm flipV="1">
            <a:off x="764230" y="5011402"/>
            <a:ext cx="3852276" cy="896638"/>
          </a:xfrm>
          <a:prstGeom prst="line">
            <a:avLst/>
          </a:prstGeom>
          <a:ln w="19050">
            <a:solidFill>
              <a:srgbClr val="9933FF"/>
            </a:solidFill>
            <a:prstDash val="dash"/>
          </a:ln>
        </p:spPr>
        <p:style>
          <a:lnRef idx="1">
            <a:schemeClr val="accent1"/>
          </a:lnRef>
          <a:fillRef idx="0">
            <a:schemeClr val="accent1"/>
          </a:fillRef>
          <a:effectRef idx="0">
            <a:schemeClr val="accent1"/>
          </a:effectRef>
          <a:fontRef idx="minor">
            <a:schemeClr val="tx1"/>
          </a:fontRef>
        </p:style>
      </p:cxnSp>
      <p:sp>
        <p:nvSpPr>
          <p:cNvPr id="29" name="椭圆 28">
            <a:extLst>
              <a:ext uri="{FF2B5EF4-FFF2-40B4-BE49-F238E27FC236}">
                <a16:creationId xmlns:a16="http://schemas.microsoft.com/office/drawing/2014/main" xmlns="" id="{7F0661FE-ED5D-4CD9-8723-D8C416A81DAC}"/>
              </a:ext>
            </a:extLst>
          </p:cNvPr>
          <p:cNvSpPr/>
          <p:nvPr/>
        </p:nvSpPr>
        <p:spPr>
          <a:xfrm>
            <a:off x="4609811" y="4972378"/>
            <a:ext cx="45719" cy="45719"/>
          </a:xfrm>
          <a:prstGeom prst="ellipse">
            <a:avLst/>
          </a:pr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sp>
        <p:nvSpPr>
          <p:cNvPr id="10" name="等腰三角形 4">
            <a:extLst>
              <a:ext uri="{FF2B5EF4-FFF2-40B4-BE49-F238E27FC236}">
                <a16:creationId xmlns:a16="http://schemas.microsoft.com/office/drawing/2014/main" xmlns="" id="{6870E9AE-E929-4376-BC9A-662545D1E603}"/>
              </a:ext>
            </a:extLst>
          </p:cNvPr>
          <p:cNvSpPr/>
          <p:nvPr/>
        </p:nvSpPr>
        <p:spPr>
          <a:xfrm rot="20005676" flipH="1">
            <a:off x="3006720" y="3807947"/>
            <a:ext cx="1358332" cy="1569660"/>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60704"/>
              <a:gd name="connsiteY0" fmla="*/ 707366 h 707366"/>
              <a:gd name="connsiteX1" fmla="*/ 409582 w 1060704"/>
              <a:gd name="connsiteY1" fmla="*/ 0 h 707366"/>
              <a:gd name="connsiteX2" fmla="*/ 1060704 w 1060704"/>
              <a:gd name="connsiteY2" fmla="*/ 707366 h 707366"/>
              <a:gd name="connsiteX3" fmla="*/ 0 w 1060704"/>
              <a:gd name="connsiteY3" fmla="*/ 707366 h 707366"/>
              <a:gd name="connsiteX0" fmla="*/ 0 w 560372"/>
              <a:gd name="connsiteY0" fmla="*/ 707366 h 707366"/>
              <a:gd name="connsiteX1" fmla="*/ 409582 w 560372"/>
              <a:gd name="connsiteY1" fmla="*/ 0 h 707366"/>
              <a:gd name="connsiteX2" fmla="*/ 560372 w 560372"/>
              <a:gd name="connsiteY2" fmla="*/ 405441 h 707366"/>
              <a:gd name="connsiteX3" fmla="*/ 0 w 560372"/>
              <a:gd name="connsiteY3" fmla="*/ 707366 h 707366"/>
              <a:gd name="connsiteX0" fmla="*/ 0 w 612131"/>
              <a:gd name="connsiteY0" fmla="*/ 707366 h 707366"/>
              <a:gd name="connsiteX1" fmla="*/ 409582 w 612131"/>
              <a:gd name="connsiteY1" fmla="*/ 0 h 707366"/>
              <a:gd name="connsiteX2" fmla="*/ 612131 w 612131"/>
              <a:gd name="connsiteY2" fmla="*/ 284671 h 707366"/>
              <a:gd name="connsiteX3" fmla="*/ 0 w 612131"/>
              <a:gd name="connsiteY3" fmla="*/ 707366 h 707366"/>
            </a:gdLst>
            <a:ahLst/>
            <a:cxnLst>
              <a:cxn ang="0">
                <a:pos x="connsiteX0" y="connsiteY0"/>
              </a:cxn>
              <a:cxn ang="0">
                <a:pos x="connsiteX1" y="connsiteY1"/>
              </a:cxn>
              <a:cxn ang="0">
                <a:pos x="connsiteX2" y="connsiteY2"/>
              </a:cxn>
              <a:cxn ang="0">
                <a:pos x="connsiteX3" y="connsiteY3"/>
              </a:cxn>
            </a:cxnLst>
            <a:rect l="l" t="t" r="r" b="b"/>
            <a:pathLst>
              <a:path h="707366" w="612131">
                <a:moveTo>
                  <a:pt x="0" y="707366"/>
                </a:moveTo>
                <a:lnTo>
                  <a:pt x="409582" y="0"/>
                </a:lnTo>
                <a:lnTo>
                  <a:pt x="612131" y="284671"/>
                </a:lnTo>
                <a:lnTo>
                  <a:pt x="0" y="707366"/>
                </a:lnTo>
                <a:close/>
              </a:path>
            </a:pathLst>
          </a:custGeom>
          <a:solidFill>
            <a:schemeClr val="accent3">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cxnSp>
        <p:nvCxnSpPr>
          <p:cNvPr id="31" name="直接连接符 30">
            <a:extLst>
              <a:ext uri="{FF2B5EF4-FFF2-40B4-BE49-F238E27FC236}">
                <a16:creationId xmlns:a16="http://schemas.microsoft.com/office/drawing/2014/main" xmlns="" id="{67ACD953-518F-4CD3-8460-8BCEC41E55E3}"/>
              </a:ext>
            </a:extLst>
          </p:cNvPr>
          <p:cNvCxnSpPr>
            <a:cxnSpLocks/>
          </p:cNvCxnSpPr>
          <p:nvPr/>
        </p:nvCxnSpPr>
        <p:spPr>
          <a:xfrm>
            <a:off x="4616506" y="3078610"/>
            <a:ext cx="662210" cy="30283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1AC5CEBF-33DF-4681-9083-94BF3952A942}"/>
              </a:ext>
            </a:extLst>
          </p:cNvPr>
          <p:cNvCxnSpPr>
            <a:cxnSpLocks/>
            <a:endCxn id="37" idx="3"/>
          </p:cNvCxnSpPr>
          <p:nvPr/>
        </p:nvCxnSpPr>
        <p:spPr>
          <a:xfrm flipV="1">
            <a:off x="3160181" y="3249830"/>
            <a:ext cx="3141618" cy="736474"/>
          </a:xfrm>
          <a:prstGeom prst="line">
            <a:avLst/>
          </a:prstGeom>
          <a:ln w="19050">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37" name="椭圆 36">
            <a:extLst>
              <a:ext uri="{FF2B5EF4-FFF2-40B4-BE49-F238E27FC236}">
                <a16:creationId xmlns:a16="http://schemas.microsoft.com/office/drawing/2014/main" xmlns="" id="{133691BA-97CB-410C-9A1A-343F9ECB0D3F}"/>
              </a:ext>
            </a:extLst>
          </p:cNvPr>
          <p:cNvSpPr/>
          <p:nvPr/>
        </p:nvSpPr>
        <p:spPr>
          <a:xfrm>
            <a:off x="6295104" y="3210806"/>
            <a:ext cx="45719" cy="45719"/>
          </a:xfrm>
          <a:prstGeom prst="ellipse">
            <a:avLst/>
          </a:pr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sp>
        <p:nvSpPr>
          <p:cNvPr id="40" name="椭圆 39">
            <a:extLst>
              <a:ext uri="{FF2B5EF4-FFF2-40B4-BE49-F238E27FC236}">
                <a16:creationId xmlns:a16="http://schemas.microsoft.com/office/drawing/2014/main" xmlns="" id="{32151422-27FC-4730-B019-0DFAEB0F37C6}"/>
              </a:ext>
            </a:extLst>
          </p:cNvPr>
          <p:cNvSpPr/>
          <p:nvPr/>
        </p:nvSpPr>
        <p:spPr>
          <a:xfrm>
            <a:off x="5375826" y="4796017"/>
            <a:ext cx="45719" cy="45719"/>
          </a:xfrm>
          <a:prstGeom prst="ellipse">
            <a:avLst/>
          </a:pr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sp>
        <p:nvSpPr>
          <p:cNvPr id="41" name="椭圆 40">
            <a:extLst>
              <a:ext uri="{FF2B5EF4-FFF2-40B4-BE49-F238E27FC236}">
                <a16:creationId xmlns:a16="http://schemas.microsoft.com/office/drawing/2014/main" xmlns="" id="{3A4F0134-A58D-4424-BA9F-822AC14B8999}"/>
              </a:ext>
            </a:extLst>
          </p:cNvPr>
          <p:cNvSpPr/>
          <p:nvPr/>
        </p:nvSpPr>
        <p:spPr>
          <a:xfrm>
            <a:off x="6747495" y="3828463"/>
            <a:ext cx="45719" cy="45719"/>
          </a:xfrm>
          <a:prstGeom prst="ellipse">
            <a:avLst/>
          </a:pr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cxnSp>
        <p:nvCxnSpPr>
          <p:cNvPr id="42" name="直接连接符 41">
            <a:extLst>
              <a:ext uri="{FF2B5EF4-FFF2-40B4-BE49-F238E27FC236}">
                <a16:creationId xmlns:a16="http://schemas.microsoft.com/office/drawing/2014/main" xmlns="" id="{D8FCC766-BFC3-4E0E-9E9B-350236B5DC8D}"/>
              </a:ext>
            </a:extLst>
          </p:cNvPr>
          <p:cNvCxnSpPr>
            <a:cxnSpLocks/>
            <a:endCxn id="41" idx="2"/>
          </p:cNvCxnSpPr>
          <p:nvPr/>
        </p:nvCxnSpPr>
        <p:spPr>
          <a:xfrm flipV="1">
            <a:off x="3011985" y="3851323"/>
            <a:ext cx="3735510" cy="918460"/>
          </a:xfrm>
          <a:prstGeom prst="line">
            <a:avLst/>
          </a:prstGeom>
          <a:ln w="19050">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xmlns="" id="{E31986D5-1C71-41EC-A1D1-1675E9CE5FE5}"/>
              </a:ext>
            </a:extLst>
          </p:cNvPr>
          <p:cNvCxnSpPr>
            <a:cxnSpLocks/>
          </p:cNvCxnSpPr>
          <p:nvPr/>
        </p:nvCxnSpPr>
        <p:spPr>
          <a:xfrm flipV="1">
            <a:off x="4651530" y="4822590"/>
            <a:ext cx="731440" cy="167620"/>
          </a:xfrm>
          <a:prstGeom prst="line">
            <a:avLst/>
          </a:prstGeom>
          <a:ln w="19050">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33" name="等腰三角形 4">
            <a:extLst>
              <a:ext uri="{FF2B5EF4-FFF2-40B4-BE49-F238E27FC236}">
                <a16:creationId xmlns:a16="http://schemas.microsoft.com/office/drawing/2014/main" xmlns="" id="{A0B53376-DCF1-4BE2-9C88-B100B290E94B}"/>
              </a:ext>
            </a:extLst>
          </p:cNvPr>
          <p:cNvSpPr/>
          <p:nvPr/>
        </p:nvSpPr>
        <p:spPr>
          <a:xfrm>
            <a:off x="5416510" y="3233665"/>
            <a:ext cx="1358332" cy="1569660"/>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60704"/>
              <a:gd name="connsiteY0" fmla="*/ 707366 h 707366"/>
              <a:gd name="connsiteX1" fmla="*/ 409582 w 1060704"/>
              <a:gd name="connsiteY1" fmla="*/ 0 h 707366"/>
              <a:gd name="connsiteX2" fmla="*/ 1060704 w 1060704"/>
              <a:gd name="connsiteY2" fmla="*/ 707366 h 707366"/>
              <a:gd name="connsiteX3" fmla="*/ 0 w 1060704"/>
              <a:gd name="connsiteY3" fmla="*/ 707366 h 707366"/>
              <a:gd name="connsiteX0" fmla="*/ 0 w 560372"/>
              <a:gd name="connsiteY0" fmla="*/ 707366 h 707366"/>
              <a:gd name="connsiteX1" fmla="*/ 409582 w 560372"/>
              <a:gd name="connsiteY1" fmla="*/ 0 h 707366"/>
              <a:gd name="connsiteX2" fmla="*/ 560372 w 560372"/>
              <a:gd name="connsiteY2" fmla="*/ 405441 h 707366"/>
              <a:gd name="connsiteX3" fmla="*/ 0 w 560372"/>
              <a:gd name="connsiteY3" fmla="*/ 707366 h 707366"/>
              <a:gd name="connsiteX0" fmla="*/ 0 w 612131"/>
              <a:gd name="connsiteY0" fmla="*/ 707366 h 707366"/>
              <a:gd name="connsiteX1" fmla="*/ 409582 w 612131"/>
              <a:gd name="connsiteY1" fmla="*/ 0 h 707366"/>
              <a:gd name="connsiteX2" fmla="*/ 612131 w 612131"/>
              <a:gd name="connsiteY2" fmla="*/ 284671 h 707366"/>
              <a:gd name="connsiteX3" fmla="*/ 0 w 612131"/>
              <a:gd name="connsiteY3" fmla="*/ 707366 h 707366"/>
            </a:gdLst>
            <a:ahLst/>
            <a:cxnLst>
              <a:cxn ang="0">
                <a:pos x="connsiteX0" y="connsiteY0"/>
              </a:cxn>
              <a:cxn ang="0">
                <a:pos x="connsiteX1" y="connsiteY1"/>
              </a:cxn>
              <a:cxn ang="0">
                <a:pos x="connsiteX2" y="connsiteY2"/>
              </a:cxn>
              <a:cxn ang="0">
                <a:pos x="connsiteX3" y="connsiteY3"/>
              </a:cxn>
            </a:cxnLst>
            <a:rect l="l" t="t" r="r" b="b"/>
            <a:pathLst>
              <a:path h="707366" w="612131">
                <a:moveTo>
                  <a:pt x="0" y="707366"/>
                </a:moveTo>
                <a:lnTo>
                  <a:pt x="409582" y="0"/>
                </a:lnTo>
                <a:lnTo>
                  <a:pt x="612131" y="284671"/>
                </a:lnTo>
                <a:lnTo>
                  <a:pt x="0" y="707366"/>
                </a:lnTo>
                <a:close/>
              </a:path>
            </a:pathLst>
          </a:custGeom>
          <a:solidFill>
            <a:schemeClr val="tx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ltLang="en-US" lang="zh-CN"/>
          </a:p>
        </p:txBody>
      </p:sp>
      <p:sp>
        <p:nvSpPr>
          <p:cNvPr id="50" name="矩形 49">
            <a:extLst>
              <a:ext uri="{FF2B5EF4-FFF2-40B4-BE49-F238E27FC236}">
                <a16:creationId xmlns:a16="http://schemas.microsoft.com/office/drawing/2014/main" xmlns="" id="{21E7CFED-29D4-4323-85C5-AB762A6565D1}"/>
              </a:ext>
            </a:extLst>
          </p:cNvPr>
          <p:cNvSpPr/>
          <p:nvPr/>
        </p:nvSpPr>
        <p:spPr>
          <a:xfrm>
            <a:off x="1382550" y="3835432"/>
            <a:ext cx="423514"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A</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51" name="矩形 50">
            <a:extLst>
              <a:ext uri="{FF2B5EF4-FFF2-40B4-BE49-F238E27FC236}">
                <a16:creationId xmlns:a16="http://schemas.microsoft.com/office/drawing/2014/main" xmlns="" id="{F7174297-F784-40CC-9161-C7EA6A51B63A}"/>
              </a:ext>
            </a:extLst>
          </p:cNvPr>
          <p:cNvSpPr/>
          <p:nvPr/>
        </p:nvSpPr>
        <p:spPr>
          <a:xfrm>
            <a:off x="470964" y="5957276"/>
            <a:ext cx="423514"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B</a:t>
            </a:r>
            <a:endParaRPr altLang="en-US" dirty="0" kern="1200" kumimoji="0" lang="zh-CN" normalizeH="0" b="1" cap="none" i="1"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52" name="矩形 51">
            <a:extLst>
              <a:ext uri="{FF2B5EF4-FFF2-40B4-BE49-F238E27FC236}">
                <a16:creationId xmlns:a16="http://schemas.microsoft.com/office/drawing/2014/main" xmlns="" id="{56BD7104-B03C-4743-9A87-4071124EEC0B}"/>
              </a:ext>
            </a:extLst>
          </p:cNvPr>
          <p:cNvSpPr/>
          <p:nvPr/>
        </p:nvSpPr>
        <p:spPr>
          <a:xfrm>
            <a:off x="1936553" y="4911390"/>
            <a:ext cx="423514"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C</a:t>
            </a:r>
            <a:endParaRPr altLang="en-US" dirty="0" kern="1200" kumimoji="0" lang="zh-CN" normalizeH="0" b="1" cap="none" i="1"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53" name="矩形 52">
            <a:extLst>
              <a:ext uri="{FF2B5EF4-FFF2-40B4-BE49-F238E27FC236}">
                <a16:creationId xmlns:a16="http://schemas.microsoft.com/office/drawing/2014/main" xmlns="" id="{60326FC9-DBD9-45AE-8ABD-637CD8A30B6D}"/>
              </a:ext>
            </a:extLst>
          </p:cNvPr>
          <p:cNvSpPr/>
          <p:nvPr/>
        </p:nvSpPr>
        <p:spPr>
          <a:xfrm>
            <a:off x="2894582" y="3402679"/>
            <a:ext cx="524503"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A′</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54" name="矩形 53">
            <a:extLst>
              <a:ext uri="{FF2B5EF4-FFF2-40B4-BE49-F238E27FC236}">
                <a16:creationId xmlns:a16="http://schemas.microsoft.com/office/drawing/2014/main" xmlns="" id="{D2ACE734-9E89-41F5-80DF-82DD64CC52BC}"/>
              </a:ext>
            </a:extLst>
          </p:cNvPr>
          <p:cNvSpPr/>
          <p:nvPr/>
        </p:nvSpPr>
        <p:spPr>
          <a:xfrm>
            <a:off x="4478712" y="5001541"/>
            <a:ext cx="524503"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B′</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55" name="矩形 54">
            <a:extLst>
              <a:ext uri="{FF2B5EF4-FFF2-40B4-BE49-F238E27FC236}">
                <a16:creationId xmlns:a16="http://schemas.microsoft.com/office/drawing/2014/main" xmlns="" id="{1E0FB2F7-5621-423D-90EB-EAC5E71AB5C5}"/>
              </a:ext>
            </a:extLst>
          </p:cNvPr>
          <p:cNvSpPr/>
          <p:nvPr/>
        </p:nvSpPr>
        <p:spPr>
          <a:xfrm>
            <a:off x="2780283" y="4723756"/>
            <a:ext cx="524503"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C′</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56" name="矩形 55">
            <a:extLst>
              <a:ext uri="{FF2B5EF4-FFF2-40B4-BE49-F238E27FC236}">
                <a16:creationId xmlns:a16="http://schemas.microsoft.com/office/drawing/2014/main" xmlns="" id="{EA44C94D-A561-4D02-A6B8-BD8DFC33C21A}"/>
              </a:ext>
            </a:extLst>
          </p:cNvPr>
          <p:cNvSpPr/>
          <p:nvPr/>
        </p:nvSpPr>
        <p:spPr>
          <a:xfrm>
            <a:off x="6095676" y="2672034"/>
            <a:ext cx="625492"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A′′</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57" name="矩形 56">
            <a:extLst>
              <a:ext uri="{FF2B5EF4-FFF2-40B4-BE49-F238E27FC236}">
                <a16:creationId xmlns:a16="http://schemas.microsoft.com/office/drawing/2014/main" xmlns="" id="{CB1EC59B-787A-41EC-BA2A-EF68D96294F6}"/>
              </a:ext>
            </a:extLst>
          </p:cNvPr>
          <p:cNvSpPr/>
          <p:nvPr/>
        </p:nvSpPr>
        <p:spPr>
          <a:xfrm>
            <a:off x="5419756" y="4723756"/>
            <a:ext cx="625492"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B′′</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58" name="矩形 57">
            <a:extLst>
              <a:ext uri="{FF2B5EF4-FFF2-40B4-BE49-F238E27FC236}">
                <a16:creationId xmlns:a16="http://schemas.microsoft.com/office/drawing/2014/main" xmlns="" id="{82E666CB-09A8-4CCF-B4C2-8AA0C02A2CF3}"/>
              </a:ext>
            </a:extLst>
          </p:cNvPr>
          <p:cNvSpPr/>
          <p:nvPr/>
        </p:nvSpPr>
        <p:spPr>
          <a:xfrm>
            <a:off x="6754190" y="3589712"/>
            <a:ext cx="625492"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C′′</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60" name="矩形 59">
            <a:extLst>
              <a:ext uri="{FF2B5EF4-FFF2-40B4-BE49-F238E27FC236}">
                <a16:creationId xmlns:a16="http://schemas.microsoft.com/office/drawing/2014/main" xmlns="" id="{755C2BA3-7696-40AF-A122-F4BDEB826B1C}"/>
              </a:ext>
            </a:extLst>
          </p:cNvPr>
          <p:cNvSpPr/>
          <p:nvPr/>
        </p:nvSpPr>
        <p:spPr>
          <a:xfrm>
            <a:off x="7357211" y="2933644"/>
            <a:ext cx="4565911" cy="1569660"/>
          </a:xfrm>
          <a:prstGeom prst="rect">
            <a:avLst/>
          </a:prstGeom>
          <a:noFill/>
        </p:spPr>
        <p:txBody>
          <a:bodyPr wrap="square">
            <a:spAutoFit/>
          </a:bodyPr>
          <a:lstStyle/>
          <a:p>
            <a:pPr lvl="0" fontAlgn="base">
              <a:spcBef>
                <a:spcPct val="0"/>
              </a:spcBef>
              <a:spcAft>
                <a:spcPct val="0"/>
              </a:spcAft>
              <a:defRPr/>
            </a:pPr>
            <a:r>
              <a:rPr altLang="en-US" dirty="0" lang="zh-CN" b="1" sz="3200">
                <a:ea/>
                <a:latin typeface="Times New Roman"/>
              </a:rPr>
              <a:t>观察△</a:t>
            </a:r>
            <a:r>
              <a:rPr altLang="zh-CN" lang="en-US" b="1" i="1" sz="3200">
                <a:ea/>
                <a:latin typeface="Times New Roman"/>
              </a:rPr>
              <a:t>ABC</a:t>
            </a:r>
            <a:r>
              <a:rPr altLang="en-US" lang="zh-CN" smtClean="0" b="1" sz="3200">
                <a:ea/>
                <a:latin typeface="Times New Roman"/>
              </a:rPr>
              <a:t>和△</a:t>
            </a:r>
            <a:r>
              <a:rPr altLang="zh-CN" kern="1200" kumimoji="0" lang="en-US" normalizeH="0" smtClean="0" b="1" cap="none" i="1" noProof="0" spc="0" strike="noStrike" sz="3200" u="none">
                <a:ln>
                  <a:noFill/>
                </a:ln>
                <a:effectLst/>
                <a:uLnTx/>
                <a:uFillTx/>
                <a:cs typeface="+mn-cs"/>
                <a:ea/>
                <a:latin typeface="Times New Roman"/>
              </a:rPr>
              <a:t>A</a:t>
            </a:r>
            <a:r>
              <a:rPr altLang="zh-CN" dirty="0" kern="1200" kumimoji="0" lang="en-US" normalizeH="0" b="1" cap="none" i="1" noProof="0" spc="0" strike="noStrike" sz="3200" u="none">
                <a:ln>
                  <a:noFill/>
                </a:ln>
                <a:effectLst/>
                <a:uLnTx/>
                <a:uFillTx/>
                <a:cs typeface="+mn-cs"/>
                <a:ea/>
                <a:latin typeface="Times New Roman"/>
              </a:rPr>
              <a:t>′′B′′C′′</a:t>
            </a:r>
            <a:r>
              <a:rPr altLang="en-US" dirty="0" kern="1200" kumimoji="0" lang="zh-CN" normalizeH="0" b="1" cap="none" i="0" noProof="0" spc="0" strike="noStrike" sz="3200" u="none">
                <a:ln>
                  <a:noFill/>
                </a:ln>
                <a:effectLst/>
                <a:uLnTx/>
                <a:uFillTx/>
                <a:cs typeface="+mn-cs"/>
                <a:ea/>
                <a:latin typeface="Times New Roman"/>
              </a:rPr>
              <a:t>，这两个三角形有什么关系？你发现了什么规律？</a:t>
            </a:r>
          </a:p>
        </p:txBody>
      </p:sp>
      <p:sp>
        <p:nvSpPr>
          <p:cNvPr id="62" name="矩形 61">
            <a:extLst>
              <a:ext uri="{FF2B5EF4-FFF2-40B4-BE49-F238E27FC236}">
                <a16:creationId xmlns:a16="http://schemas.microsoft.com/office/drawing/2014/main" xmlns="" id="{5F8AF24F-FA38-4977-B36F-EC8939B157A8}"/>
              </a:ext>
            </a:extLst>
          </p:cNvPr>
          <p:cNvSpPr/>
          <p:nvPr/>
        </p:nvSpPr>
        <p:spPr>
          <a:xfrm>
            <a:off x="4398053" y="2605801"/>
            <a:ext cx="385042"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n</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63" name="矩形 62">
            <a:extLst>
              <a:ext uri="{FF2B5EF4-FFF2-40B4-BE49-F238E27FC236}">
                <a16:creationId xmlns:a16="http://schemas.microsoft.com/office/drawing/2014/main" xmlns="" id="{CDDFE64A-095B-48BD-A73A-435B6CFA98AB}"/>
              </a:ext>
            </a:extLst>
          </p:cNvPr>
          <p:cNvSpPr/>
          <p:nvPr/>
        </p:nvSpPr>
        <p:spPr>
          <a:xfrm>
            <a:off x="1907199" y="3001842"/>
            <a:ext cx="463588" cy="523220"/>
          </a:xfrm>
          <a:prstGeom prst="rect">
            <a:avLst/>
          </a:prstGeom>
        </p:spPr>
        <p:txBody>
          <a:bodyPr wrap="none">
            <a:spAutoFit/>
          </a:bodyPr>
          <a:lstStyle/>
          <a:p>
            <a:pPr marL="0" marR="0" indent="0" lvl="0" algn="l" defTabSz="914400" rtl="0" eaLnBrk="0" latinLnBrk="0" hangingPunct="0" fontAlgn="base">
              <a:lnSpc>
                <a:spcPct val="100000"/>
              </a:lnSpc>
              <a:spcBef>
                <a:spcPct val="0"/>
              </a:spcBef>
              <a:spcAft>
                <a:spcPct val="0"/>
              </a:spcAft>
              <a:buNone/>
              <a:defRPr/>
            </a:pPr>
            <a:r>
              <a:rPr altLang="zh-CN" dirty="0" kern="1200" kumimoji="0" lang="en-US" normalizeH="0" b="1" cap="none" i="1" noProof="0" spc="0" strike="noStrike" sz="2800" u="none">
                <a:ln>
                  <a:noFill/>
                </a:ln>
                <a:solidFill>
                  <a:schemeClr val="tx1"/>
                </a:solidFill>
                <a:effectLst/>
                <a:uLnTx/>
                <a:uFillTx/>
                <a:cs typeface="+mn-cs"/>
                <a:ea typeface="宋体" panose="02010600030101010101" pitchFamily="2" charset="-122"/>
                <a:latin typeface="Times New Roman"/>
              </a:rPr>
              <a:t>m</a:t>
            </a:r>
            <a:endParaRPr altLang="en-US" dirty="0" kern="1200" kumimoji="0" lang="zh-CN" normalizeH="0" b="0" cap="none" i="0" noProof="0" spc="0" strike="noStrike" sz="2800" u="none">
              <a:ln>
                <a:noFill/>
              </a:ln>
              <a:solidFill>
                <a:schemeClr val="tx1"/>
              </a:solidFill>
              <a:effectLst/>
              <a:uLnTx/>
              <a:uFillTx/>
              <a:cs typeface="+mn-cs"/>
              <a:ea typeface="宋体" panose="02010600030101010101" pitchFamily="2" charset="-122"/>
              <a:latin typeface="Times New Roman"/>
            </a:endParaRPr>
          </a:p>
        </p:txBody>
      </p:sp>
      <p:sp>
        <p:nvSpPr>
          <p:cNvPr id="64" name="矩形 63">
            <a:extLst>
              <a:ext uri="{FF2B5EF4-FFF2-40B4-BE49-F238E27FC236}">
                <a16:creationId xmlns:a16="http://schemas.microsoft.com/office/drawing/2014/main" xmlns="" id="{2AFE183B-CEBD-4C6D-AA14-38826E73C7A0}"/>
              </a:ext>
            </a:extLst>
          </p:cNvPr>
          <p:cNvSpPr/>
          <p:nvPr/>
        </p:nvSpPr>
        <p:spPr>
          <a:xfrm>
            <a:off x="6587247" y="5194441"/>
            <a:ext cx="5276495" cy="1077218"/>
          </a:xfrm>
          <a:prstGeom prst="rect">
            <a:avLst/>
          </a:prstGeom>
          <a:noFill/>
          <a:ln w="28575">
            <a:solidFill>
              <a:srgbClr val="9933FF"/>
            </a:solidFill>
          </a:ln>
        </p:spPr>
        <p:txBody>
          <a:bodyPr wrap="square">
            <a:spAutoFit/>
          </a:bodyPr>
          <a:lstStyle/>
          <a:p>
            <a:pPr marL="0" marR="0" indent="0" lvl="0" algn="l" defTabSz="914400" rtl="0" eaLnBrk="1" latinLnBrk="0" hangingPunct="1" fontAlgn="base">
              <a:spcBef>
                <a:spcPct val="0"/>
              </a:spcBef>
              <a:spcAft>
                <a:spcPct val="0"/>
              </a:spcAft>
              <a:buNone/>
              <a:defRPr/>
            </a:pPr>
            <a:r>
              <a:rPr altLang="en-US" dirty="0" kern="1200" kumimoji="0" lang="zh-CN" normalizeH="0" b="1" cap="none" i="0" noProof="0" spc="0" strike="noStrike" sz="3200" u="none">
                <a:ln>
                  <a:noFill/>
                </a:ln>
                <a:solidFill>
                  <a:srgbClr val="FF0000"/>
                </a:solidFill>
                <a:effectLst/>
                <a:uLnTx/>
                <a:uFillTx/>
                <a:cs typeface="+mn-cs"/>
                <a:ea/>
                <a:latin typeface="Times New Roman"/>
              </a:rPr>
              <a:t>两次翻折（对称轴互相平行）相当于一次平移</a:t>
            </a:r>
            <a:r>
              <a:rPr altLang="zh-CN" dirty="0" kern="1200" kumimoji="0" lang="en-US" normalizeH="0" b="1" cap="none" i="0" noProof="0" spc="0" strike="noStrike" sz="3200" u="none">
                <a:ln>
                  <a:noFill/>
                </a:ln>
                <a:solidFill>
                  <a:srgbClr val="FF0000"/>
                </a:solidFill>
                <a:effectLst/>
                <a:uLnTx/>
                <a:uFillTx/>
                <a:cs typeface="+mn-cs"/>
                <a:ea/>
                <a:latin typeface="Times New Roman"/>
              </a:rPr>
              <a:t>.</a:t>
            </a:r>
            <a:endParaRPr altLang="zh-CN" dirty="0" kern="1200" kumimoji="0" lang="zh-CN" normalizeH="0" b="1" cap="none" i="0" noProof="0" spc="0" strike="noStrike" sz="3200" u="none">
              <a:ln>
                <a:noFill/>
              </a:ln>
              <a:solidFill>
                <a:srgbClr val="FF0000"/>
              </a:solidFill>
              <a:effectLst/>
              <a:uLnTx/>
              <a:uFillTx/>
              <a:cs typeface="+mn-cs"/>
              <a:ea/>
              <a:latin typeface="Times New Roman"/>
            </a:endParaRPr>
          </a:p>
        </p:txBody>
      </p:sp>
    </p:spTree>
    <p:extLst>
      <p:ext uri="{BB962C8B-B14F-4D97-AF65-F5344CB8AC3E}">
        <p14:creationId xmlns:p14="http://schemas.microsoft.com/office/powerpoint/2010/main" val="1789338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500"/>
                                        <p:tgtEl>
                                          <p:spTgt spid="5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fade">
                                      <p:cBhvr>
                                        <p:cTn id="26" dur="500"/>
                                        <p:tgtEl>
                                          <p:spTgt spid="5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left)">
                                      <p:cBhvr>
                                        <p:cTn id="48" dur="500"/>
                                        <p:tgtEl>
                                          <p:spTgt spid="32"/>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wipe(left)">
                                      <p:cBhvr>
                                        <p:cTn id="72" dur="500"/>
                                        <p:tgtEl>
                                          <p:spTgt spid="46"/>
                                        </p:tgtEl>
                                      </p:cBhvr>
                                    </p:animEffec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500"/>
                                        <p:tgtEl>
                                          <p:spTgt spid="57"/>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60"/>
                                        </p:tgtEl>
                                        <p:attrNameLst>
                                          <p:attrName>style.visibility</p:attrName>
                                        </p:attrNameLst>
                                      </p:cBhvr>
                                      <p:to>
                                        <p:strVal val="visible"/>
                                      </p:to>
                                    </p:set>
                                    <p:animEffect transition="in" filter="fade">
                                      <p:cBhvr>
                                        <p:cTn id="89" dur="1000"/>
                                        <p:tgtEl>
                                          <p:spTgt spid="60"/>
                                        </p:tgtEl>
                                      </p:cBhvr>
                                    </p:animEffect>
                                    <p:anim calcmode="lin" valueType="num">
                                      <p:cBhvr>
                                        <p:cTn id="90" dur="1000" fill="hold"/>
                                        <p:tgtEl>
                                          <p:spTgt spid="60"/>
                                        </p:tgtEl>
                                        <p:attrNameLst>
                                          <p:attrName>ppt_x</p:attrName>
                                        </p:attrNameLst>
                                      </p:cBhvr>
                                      <p:tavLst>
                                        <p:tav tm="0">
                                          <p:val>
                                            <p:strVal val="#ppt_x"/>
                                          </p:val>
                                        </p:tav>
                                        <p:tav tm="100000">
                                          <p:val>
                                            <p:strVal val="#ppt_x"/>
                                          </p:val>
                                        </p:tav>
                                      </p:tavLst>
                                    </p:anim>
                                    <p:anim calcmode="lin" valueType="num">
                                      <p:cBhvr>
                                        <p:cTn id="91"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grpId="0" nodeType="clickEffect">
                                  <p:stCondLst>
                                    <p:cond delay="0"/>
                                  </p:stCondLst>
                                  <p:childTnLst>
                                    <p:set>
                                      <p:cBhvr>
                                        <p:cTn id="95" dur="1" fill="hold">
                                          <p:stCondLst>
                                            <p:cond delay="0"/>
                                          </p:stCondLst>
                                        </p:cTn>
                                        <p:tgtEl>
                                          <p:spTgt spid="64"/>
                                        </p:tgtEl>
                                        <p:attrNameLst>
                                          <p:attrName>style.visibility</p:attrName>
                                        </p:attrNameLst>
                                      </p:cBhvr>
                                      <p:to>
                                        <p:strVal val="visible"/>
                                      </p:to>
                                    </p:set>
                                    <p:anim calcmode="lin" valueType="num">
                                      <p:cBhvr>
                                        <p:cTn id="96" dur="500" fill="hold"/>
                                        <p:tgtEl>
                                          <p:spTgt spid="64"/>
                                        </p:tgtEl>
                                        <p:attrNameLst>
                                          <p:attrName>ppt_w</p:attrName>
                                        </p:attrNameLst>
                                      </p:cBhvr>
                                      <p:tavLst>
                                        <p:tav tm="0">
                                          <p:val>
                                            <p:fltVal val="0"/>
                                          </p:val>
                                        </p:tav>
                                        <p:tav tm="100000">
                                          <p:val>
                                            <p:strVal val="#ppt_w"/>
                                          </p:val>
                                        </p:tav>
                                      </p:tavLst>
                                    </p:anim>
                                    <p:anim calcmode="lin" valueType="num">
                                      <p:cBhvr>
                                        <p:cTn id="97" dur="500" fill="hold"/>
                                        <p:tgtEl>
                                          <p:spTgt spid="64"/>
                                        </p:tgtEl>
                                        <p:attrNameLst>
                                          <p:attrName>ppt_h</p:attrName>
                                        </p:attrNameLst>
                                      </p:cBhvr>
                                      <p:tavLst>
                                        <p:tav tm="0">
                                          <p:val>
                                            <p:fltVal val="0"/>
                                          </p:val>
                                        </p:tav>
                                        <p:tav tm="100000">
                                          <p:val>
                                            <p:strVal val="#ppt_h"/>
                                          </p:val>
                                        </p:tav>
                                      </p:tavLst>
                                    </p:anim>
                                    <p:animEffect transition="in" filter="fade">
                                      <p:cBhvr>
                                        <p:cTn id="9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29" grpId="0" animBg="1"/>
      <p:bldP spid="10" grpId="0" animBg="1"/>
      <p:bldP spid="37" grpId="0" animBg="1"/>
      <p:bldP spid="40" grpId="0" animBg="1"/>
      <p:bldP spid="41" grpId="0" animBg="1"/>
      <p:bldP spid="33" grpId="0" animBg="1"/>
      <p:bldP spid="53" grpId="0"/>
      <p:bldP spid="54" grpId="0"/>
      <p:bldP spid="55" grpId="0"/>
      <p:bldP spid="56" grpId="0"/>
      <p:bldP spid="57" grpId="0"/>
      <p:bldP spid="58" grpId="0"/>
      <p:bldP spid="60" grpId="0"/>
      <p:bldP spid="6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a:extLst>
              <a:ext uri="{FF2B5EF4-FFF2-40B4-BE49-F238E27FC236}">
                <a16:creationId xmlns:a16="http://schemas.microsoft.com/office/drawing/2014/main" xmlns="" id="{171C0F5F-40CD-47B4-B032-88358D4E64DF}"/>
              </a:ext>
            </a:extLst>
          </p:cNvPr>
          <p:cNvGrpSpPr/>
          <p:nvPr/>
        </p:nvGrpSpPr>
        <p:grpSpPr>
          <a:xfrm>
            <a:off x="4282694" y="-9944"/>
            <a:ext cx="3626612" cy="827896"/>
            <a:chOff x="4560845" y="945195"/>
            <a:chExt cx="3626612" cy="827896"/>
          </a:xfrm>
        </p:grpSpPr>
        <p:pic>
          <p:nvPicPr>
            <p:cNvPr id="30" name="图片 6">
              <a:extLst>
                <a:ext uri="{FF2B5EF4-FFF2-40B4-BE49-F238E27FC236}">
                  <a16:creationId xmlns:a16="http://schemas.microsoft.com/office/drawing/2014/main" xmlns="" id="{12BFA8FD-2347-477A-9801-C15A5B933AE6}"/>
                </a:ext>
              </a:extLst>
            </p:cNvPr>
            <p:cNvPicPr/>
            <p:nvPr/>
          </p:nvPicPr>
          <p:blipFill>
            <a:blip r:embed="rId2">
              <a:extLst>
                <a:ext uri="{28A0092B-C50C-407E-A947-70E740481C1C}">
                  <a14:useLocalDpi xmlns:a14="http://schemas.microsoft.com/office/drawing/2010/main" val="0"/>
                </a:ext>
              </a:extLst>
            </a:blip>
            <a:srcRect/>
            <a:stretch>
              <a:fillRect/>
            </a:stretch>
          </p:blipFill>
          <p:spPr>
            <a:xfrm>
              <a:off x="4560845" y="945195"/>
              <a:ext cx="3626612" cy="827896"/>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圆角矩形 23">
              <a:extLst>
                <a:ext uri="{FF2B5EF4-FFF2-40B4-BE49-F238E27FC236}">
                  <a16:creationId xmlns:a16="http://schemas.microsoft.com/office/drawing/2014/main" xmlns="" id="{84EDB7D9-8B1B-47E5-9E73-7AD18A2C6D76}"/>
                </a:ext>
              </a:extLst>
            </p:cNvPr>
            <p:cNvSpPr/>
            <p:nvPr/>
          </p:nvSpPr>
          <p:spPr>
            <a:xfrm>
              <a:off x="4743726" y="997343"/>
              <a:ext cx="2846768" cy="571500"/>
            </a:xfrm>
            <a:prstGeom prst="roundRect">
              <a:avLst/>
            </a:prstGeom>
            <a:noFill/>
            <a:ln w="38100" cap="flat" cmpd="sng" algn="ctr">
              <a:noFill/>
              <a:prstDash val="solid"/>
            </a:ln>
            <a:effectLst>
              <a:outerShdw blurRad="40000" dist="20000" dir="5400000" rotWithShape="0">
                <a:srgbClr val="000000">
                  <a:alpha val="38000"/>
                </a:srgbClr>
              </a:outerShdw>
            </a:effectLst>
          </p:spPr>
          <p:txBody>
            <a:bodyPr anchor="ctr"/>
            <a:lstStyle/>
            <a:p>
              <a:pPr algn="dist" fontAlgn="auto">
                <a:spcBef>
                  <a:spcPts val="0"/>
                </a:spcBef>
                <a:spcAft>
                  <a:spcPts val="0"/>
                </a:spcAft>
                <a:defRPr/>
              </a:pPr>
              <a:r>
                <a:rPr altLang="en-US" dirty="0" lang="zh-CN" sz="4400">
                  <a:cs typeface="+mn-ea"/>
                  <a:ea typeface="华文新魏" panose="02010800040101010101" pitchFamily="2" charset="-122"/>
                  <a:latin typeface="华文新魏" panose="02010800040101010101" pitchFamily="2" charset="-122"/>
                </a:rPr>
                <a:t>课堂小结</a:t>
              </a:r>
            </a:p>
          </p:txBody>
        </p:sp>
      </p:grpSp>
      <p:sp>
        <p:nvSpPr>
          <p:cNvPr id="47" name="Text Box 7"/>
          <p:cNvSpPr/>
          <p:nvPr/>
        </p:nvSpPr>
        <p:spPr>
          <a:xfrm>
            <a:off x="1332557" y="1171466"/>
            <a:ext cx="8539685" cy="646331"/>
          </a:xfrm>
          <a:prstGeom prst="rect">
            <a:avLst/>
          </a:prstGeom>
          <a:noFill/>
          <a:ln w="9525">
            <a:noFill/>
          </a:ln>
        </p:spPr>
        <p:txBody>
          <a:bodyPr wrap="square" anchor="t" anchorCtr="0">
            <a:spAutoFit/>
          </a:bodyPr>
          <a:lstStyle/>
          <a:p>
            <a:pPr>
              <a:spcBef>
                <a:spcPct val="50000"/>
              </a:spcBef>
            </a:pPr>
            <a:r>
              <a:rPr altLang="zh-CN" lang="en-US" smtClean="0" b="1" sz="3600">
                <a:solidFill>
                  <a:schemeClr val="tx1"/>
                </a:solidFill>
                <a:ea typeface="宋体" panose="02010600030101010101" pitchFamily="2" charset="-122"/>
                <a:latin typeface="宋体" panose="02010600030101010101" pitchFamily="2" charset="-122"/>
              </a:rPr>
              <a:t>1.</a:t>
            </a:r>
            <a:r>
              <a:rPr altLang="en-US" lang="zh-CN" b="1" sz="3600">
                <a:sym typeface="+mn-ea"/>
                <a:ea typeface="宋体" panose="02010600030101010101" pitchFamily="2" charset="-122"/>
                <a:latin typeface="宋体" panose="02010600030101010101" pitchFamily="2" charset="-122"/>
              </a:rPr>
              <a:t>通过今天的学习，</a:t>
            </a:r>
            <a:r>
              <a:rPr altLang="en-US" lang="zh-CN" smtClean="0" b="1" sz="3600">
                <a:solidFill>
                  <a:schemeClr val="tx1"/>
                </a:solidFill>
                <a:ea typeface="宋体" panose="02010600030101010101" pitchFamily="2" charset="-122"/>
                <a:latin typeface="宋体" panose="02010600030101010101" pitchFamily="2" charset="-122"/>
              </a:rPr>
              <a:t>你学到了什么知识？</a:t>
            </a:r>
            <a:endParaRPr altLang="en-US" dirty="0" lang="zh-CN" b="1" sz="3600">
              <a:solidFill>
                <a:schemeClr val="tx1"/>
              </a:solidFill>
              <a:ea typeface="宋体" panose="02010600030101010101" pitchFamily="2" charset="-122"/>
              <a:latin typeface="宋体" panose="02010600030101010101" pitchFamily="2" charset="-122"/>
            </a:endParaRPr>
          </a:p>
        </p:txBody>
      </p:sp>
      <p:sp>
        <p:nvSpPr>
          <p:cNvPr id="49" name="Text Box 11"/>
          <p:cNvSpPr/>
          <p:nvPr/>
        </p:nvSpPr>
        <p:spPr>
          <a:xfrm>
            <a:off x="1343871" y="3386786"/>
            <a:ext cx="7058025" cy="646331"/>
          </a:xfrm>
          <a:prstGeom prst="rect">
            <a:avLst/>
          </a:prstGeom>
          <a:noFill/>
          <a:ln w="9525">
            <a:noFill/>
          </a:ln>
        </p:spPr>
        <p:txBody>
          <a:bodyPr anchor="t" anchorCtr="0">
            <a:spAutoFit/>
          </a:bodyPr>
          <a:lstStyle/>
          <a:p>
            <a:pPr>
              <a:spcBef>
                <a:spcPct val="50000"/>
              </a:spcBef>
            </a:pPr>
            <a:r>
              <a:rPr altLang="en-US" lang="zh-CN" b="1" sz="3600">
                <a:ea typeface="宋体" panose="02010600030101010101" pitchFamily="2" charset="-122"/>
                <a:latin typeface="宋体" panose="02010600030101010101" pitchFamily="2" charset="-122"/>
              </a:rPr>
              <a:t>类比，归纳总结，</a:t>
            </a:r>
            <a:r>
              <a:rPr altLang="en-US" lang="zh-CN" smtClean="0" b="1" sz="3600">
                <a:ea typeface="宋体" panose="02010600030101010101" pitchFamily="2" charset="-122"/>
                <a:latin typeface="宋体" panose="02010600030101010101" pitchFamily="2" charset="-122"/>
              </a:rPr>
              <a:t>由</a:t>
            </a:r>
            <a:r>
              <a:rPr altLang="en-US" dirty="0" lang="zh-CN" b="1" sz="3600">
                <a:ea typeface="宋体" panose="02010600030101010101" pitchFamily="2" charset="-122"/>
                <a:latin typeface="宋体" panose="02010600030101010101" pitchFamily="2" charset="-122"/>
              </a:rPr>
              <a:t>特殊到</a:t>
            </a:r>
            <a:r>
              <a:rPr altLang="en-US" lang="zh-CN" b="1" sz="3600">
                <a:ea typeface="宋体" panose="02010600030101010101" pitchFamily="2" charset="-122"/>
                <a:latin typeface="宋体" panose="02010600030101010101" pitchFamily="2" charset="-122"/>
              </a:rPr>
              <a:t>一般</a:t>
            </a:r>
            <a:r>
              <a:rPr altLang="en-US" lang="zh-CN" smtClean="0" b="1" sz="3600">
                <a:ea typeface="宋体" panose="02010600030101010101" pitchFamily="2" charset="-122"/>
                <a:latin typeface="宋体" panose="02010600030101010101" pitchFamily="2" charset="-122"/>
              </a:rPr>
              <a:t>，</a:t>
            </a:r>
            <a:endParaRPr altLang="en-US" dirty="0" lang="zh-CN" b="1" sz="3600">
              <a:sym typeface="+mn-ea"/>
              <a:ea typeface="宋体" panose="02010600030101010101" pitchFamily="2" charset="-122"/>
              <a:latin typeface="宋体" panose="02010600030101010101" pitchFamily="2" charset="-122"/>
            </a:endParaRPr>
          </a:p>
        </p:txBody>
      </p:sp>
      <p:sp>
        <p:nvSpPr>
          <p:cNvPr id="50" name="文本框 49"/>
          <p:cNvSpPr/>
          <p:nvPr/>
        </p:nvSpPr>
        <p:spPr>
          <a:xfrm>
            <a:off x="1332557" y="2775060"/>
            <a:ext cx="6466738" cy="646331"/>
          </a:xfrm>
          <a:prstGeom prst="rect">
            <a:avLst/>
          </a:prstGeom>
          <a:noFill/>
        </p:spPr>
        <p:txBody>
          <a:bodyPr wrap="square" rtlCol="0">
            <a:spAutoFit/>
          </a:bodyPr>
          <a:lstStyle/>
          <a:p>
            <a:pPr/>
            <a:r>
              <a:rPr altLang="zh-CN" lang="en-US" smtClean="0" b="1" sz="3600">
                <a:sym typeface="+mn-ea"/>
                <a:ea typeface="宋体" panose="02010600030101010101" pitchFamily="2" charset="-122"/>
                <a:latin typeface="宋体" panose="02010600030101010101" pitchFamily="2" charset="-122"/>
              </a:rPr>
              <a:t>2.</a:t>
            </a:r>
            <a:r>
              <a:rPr altLang="en-US" lang="zh-CN" smtClean="0" b="1" sz="3600">
                <a:sym typeface="+mn-ea"/>
                <a:ea typeface="宋体" panose="02010600030101010101" pitchFamily="2" charset="-122"/>
                <a:latin typeface="宋体" panose="02010600030101010101" pitchFamily="2" charset="-122"/>
              </a:rPr>
              <a:t>用到了哪些数学思想方法？</a:t>
            </a:r>
            <a:endParaRPr altLang="en-US" dirty="0" lang="zh-CN" b="1" sz="3600">
              <a:sym typeface="+mn-ea"/>
              <a:ea typeface="宋体" panose="02010600030101010101" pitchFamily="2" charset="-122"/>
              <a:latin typeface="宋体" panose="02010600030101010101" pitchFamily="2" charset="-122"/>
            </a:endParaRPr>
          </a:p>
        </p:txBody>
      </p:sp>
      <p:sp>
        <p:nvSpPr>
          <p:cNvPr id="52" name="Text Box 10"/>
          <p:cNvSpPr/>
          <p:nvPr/>
        </p:nvSpPr>
        <p:spPr>
          <a:xfrm>
            <a:off x="1142197" y="1783192"/>
            <a:ext cx="7200900" cy="646331"/>
          </a:xfrm>
          <a:prstGeom prst="rect">
            <a:avLst/>
          </a:prstGeom>
          <a:noFill/>
          <a:ln w="9525">
            <a:noFill/>
          </a:ln>
        </p:spPr>
        <p:txBody>
          <a:bodyPr anchor="t" anchorCtr="0">
            <a:spAutoFit/>
          </a:bodyPr>
          <a:lstStyle/>
          <a:p>
            <a:pPr/>
            <a:r>
              <a:rPr altLang="zh-CN" lang="en-US" sz="3600">
                <a:ea typeface="宋体" panose="02010600030101010101" pitchFamily="2" charset="-122"/>
                <a:latin typeface="宋体" panose="02010600030101010101" pitchFamily="2" charset="-122"/>
              </a:rPr>
              <a:t> </a:t>
            </a:r>
            <a:r>
              <a:rPr altLang="zh-CN" lang="en-US" smtClean="0" b="1" sz="3600">
                <a:ea typeface="宋体" panose="02010600030101010101" pitchFamily="2" charset="-122"/>
                <a:latin typeface="宋体" panose="02010600030101010101" pitchFamily="2" charset="-122"/>
              </a:rPr>
              <a:t>①</a:t>
            </a:r>
            <a:r>
              <a:rPr altLang="en-US" lang="zh-CN" smtClean="0" b="1" sz="3600">
                <a:ea typeface="宋体" panose="02010600030101010101" pitchFamily="2" charset="-122"/>
                <a:latin typeface="宋体" panose="02010600030101010101" pitchFamily="2" charset="-122"/>
              </a:rPr>
              <a:t>平移的特征</a:t>
            </a:r>
            <a:endParaRPr altLang="en-US" dirty="0" lang="zh-CN" b="1" sz="3600">
              <a:ea typeface="宋体" panose="02010600030101010101" pitchFamily="2" charset="-122"/>
              <a:latin typeface="宋体" panose="02010600030101010101" pitchFamily="2" charset="-122"/>
            </a:endParaRPr>
          </a:p>
        </p:txBody>
      </p:sp>
      <p:sp>
        <p:nvSpPr>
          <p:cNvPr id="57" name="文本框 56"/>
          <p:cNvSpPr/>
          <p:nvPr/>
        </p:nvSpPr>
        <p:spPr>
          <a:xfrm>
            <a:off x="1343870" y="2336497"/>
            <a:ext cx="3048000" cy="646331"/>
          </a:xfrm>
          <a:prstGeom prst="rect">
            <a:avLst/>
          </a:prstGeom>
          <a:noFill/>
        </p:spPr>
        <p:txBody>
          <a:bodyPr wrap="square" rtlCol="0">
            <a:spAutoFit/>
          </a:bodyPr>
          <a:lstStyle/>
          <a:p>
            <a:pPr/>
            <a:r>
              <a:rPr altLang="zh-CN" lang="en-US" smtClean="0" b="1" sz="3600">
                <a:sym typeface="+mn-ea"/>
                <a:ea typeface="宋体" panose="02010600030101010101" pitchFamily="2" charset="-122"/>
                <a:latin typeface="宋体" panose="02010600030101010101" pitchFamily="2" charset="-122"/>
              </a:rPr>
              <a:t>②</a:t>
            </a:r>
            <a:r>
              <a:rPr altLang="en-US" lang="zh-CN" smtClean="0" b="1" sz="3600">
                <a:sym typeface="+mn-ea"/>
                <a:ea typeface="宋体" panose="02010600030101010101" pitchFamily="2" charset="-122"/>
                <a:latin typeface="宋体" panose="02010600030101010101" pitchFamily="2" charset="-122"/>
              </a:rPr>
              <a:t>平移的画法</a:t>
            </a:r>
            <a:endParaRPr altLang="en-US" dirty="0" lang="zh-CN" b="1" sz="3600">
              <a:sym typeface="+mn-ea"/>
              <a:ea typeface="宋体" panose="02010600030101010101" pitchFamily="2" charset="-122"/>
              <a:latin typeface="宋体" panose="02010600030101010101" pitchFamily="2" charset="-122"/>
            </a:endParaRPr>
          </a:p>
        </p:txBody>
      </p:sp>
      <p:sp>
        <p:nvSpPr>
          <p:cNvPr id="58" name="文本框 57"/>
          <p:cNvSpPr/>
          <p:nvPr/>
        </p:nvSpPr>
        <p:spPr>
          <a:xfrm>
            <a:off x="1343870" y="3998512"/>
            <a:ext cx="7668583" cy="1754326"/>
          </a:xfrm>
          <a:prstGeom prst="rect">
            <a:avLst/>
          </a:prstGeom>
          <a:noFill/>
        </p:spPr>
        <p:txBody>
          <a:bodyPr wrap="square" rtlCol="0">
            <a:spAutoFit/>
          </a:bodyPr>
          <a:lstStyle/>
          <a:p>
            <a:pPr/>
            <a:r>
              <a:rPr altLang="zh-CN" lang="en-US" smtClean="0" b="1" sz="3600">
                <a:sym typeface="+mn-ea"/>
                <a:ea typeface="宋体" panose="02010600030101010101" pitchFamily="2" charset="-122"/>
                <a:latin typeface="宋体" panose="02010600030101010101" pitchFamily="2" charset="-122"/>
              </a:rPr>
              <a:t>3.</a:t>
            </a:r>
            <a:r>
              <a:rPr altLang="en-US" lang="zh-CN" smtClean="0" b="1" sz="3600">
                <a:sym typeface="+mn-ea"/>
                <a:ea typeface="宋体" panose="02010600030101010101" pitchFamily="2" charset="-122"/>
                <a:latin typeface="宋体" panose="02010600030101010101" pitchFamily="2" charset="-122"/>
              </a:rPr>
              <a:t>根据今天的学习经验，接下来学习下一个图形变换旋转时，你有哪些学习方法？</a:t>
            </a:r>
            <a:endParaRPr altLang="en-US" dirty="0" lang="zh-CN" b="1" sz="3600">
              <a:sym typeface="+mn-ea"/>
              <a:ea typeface="宋体" panose="02010600030101010101" pitchFamily="2" charset="-122"/>
              <a:latin typeface="宋体" panose="02010600030101010101" pitchFamily="2" charset="-122"/>
            </a:endParaRPr>
          </a:p>
        </p:txBody>
      </p:sp>
      <p:pic>
        <p:nvPicPr>
          <p:cNvPr id="3" name="图片 2"/>
          <p:cNvPicPr/>
          <p:nvPr/>
        </p:nvPicPr>
        <p:blipFill>
          <a:blip r:embed="rId3">
            <a:extLst>
              <a:ext uri="{28A0092B-C50C-407E-A947-70E740481C1C}">
                <a14:useLocalDpi xmlns:a14="http://schemas.microsoft.com/office/drawing/2010/main" val="0"/>
              </a:ext>
            </a:extLst>
          </a:blip>
          <a:stretch>
            <a:fillRect/>
          </a:stretch>
        </p:blipFill>
        <p:spPr>
          <a:xfrm>
            <a:off x="9282952" y="3455676"/>
            <a:ext cx="2286000" cy="2286000"/>
          </a:xfrm>
          <a:prstGeom prst="rect">
            <a:avLst/>
          </a:prstGeom>
        </p:spPr>
      </p:pic>
    </p:spTree>
    <p:extLst>
      <p:ext uri="{BB962C8B-B14F-4D97-AF65-F5344CB8AC3E}">
        <p14:creationId xmlns:p14="http://schemas.microsoft.com/office/powerpoint/2010/main" val="304361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ox(in)">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2">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49">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58"/>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0" grpId="0"/>
      <p:bldP spid="50" grpId="1"/>
      <p:bldP spid="57" grpId="0"/>
      <p:bldP spid="57" grpId="1"/>
      <p:bldP spid="58" grpId="0"/>
      <p:bldP spid="58"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2">
            <a:extLst>
              <a:ext uri="{28A0092B-C50C-407E-A947-70E740481C1C}">
                <a14:useLocalDpi xmlns:a14="http://schemas.microsoft.com/office/drawing/2010/main" val="0"/>
              </a:ext>
            </a:extLst>
          </a:blip>
          <a:stretch>
            <a:fillRect/>
          </a:stretch>
        </p:blipFill>
        <p:spPr>
          <a:xfrm>
            <a:off x="0" y="953791"/>
            <a:ext cx="12192000" cy="5533273"/>
          </a:xfrm>
          <a:prstGeom prst="rect">
            <a:avLst/>
          </a:prstGeom>
        </p:spPr>
      </p:pic>
    </p:spTree>
    <p:extLst>
      <p:ext uri="{BB962C8B-B14F-4D97-AF65-F5344CB8AC3E}">
        <p14:creationId xmlns:p14="http://schemas.microsoft.com/office/powerpoint/2010/main" val="31568390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xmlns="" id="{4CB00980-9170-4AB5-8EC0-9966539CE660}"/>
              </a:ext>
            </a:extLst>
          </p:cNvPr>
          <p:cNvSpPr/>
          <p:nvPr/>
        </p:nvSpPr>
        <p:spPr>
          <a:xfrm>
            <a:off x="1527091" y="1280007"/>
            <a:ext cx="8586234" cy="3680182"/>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r>
              <a:rPr altLang="zh-CN" kern="1200" kumimoji="0" lang="en-US" normalizeH="0" smtClean="0" b="1" cap="none" i="0" noProof="0" spc="0" strike="noStrike" sz="4400" u="none">
                <a:ln>
                  <a:noFill/>
                </a:ln>
                <a:solidFill>
                  <a:schemeClr val="tx1"/>
                </a:solidFill>
                <a:effectLst/>
                <a:uLnTx/>
                <a:uFillTx/>
                <a:cs typeface="+mn-cs"/>
                <a:ea/>
                <a:latin typeface="Times New Roman"/>
              </a:rPr>
              <a:t>1.</a:t>
            </a:r>
            <a:r>
              <a:rPr altLang="en-US" kern="1200" kumimoji="0" lang="zh-CN" normalizeH="0" smtClean="0" b="1" cap="none" i="0" noProof="0" spc="0" strike="noStrike" sz="4400" u="none">
                <a:ln>
                  <a:noFill/>
                </a:ln>
                <a:solidFill>
                  <a:schemeClr val="tx1"/>
                </a:solidFill>
                <a:effectLst/>
                <a:uLnTx/>
                <a:uFillTx/>
                <a:cs typeface="+mn-cs"/>
                <a:ea/>
                <a:latin typeface="Times New Roman"/>
              </a:rPr>
              <a:t>必做题</a:t>
            </a:r>
            <a:r>
              <a:rPr altLang="en-US" lang="zh-CN" smtClean="0" b="1" sz="4400">
                <a:ea/>
                <a:latin typeface="Times New Roman"/>
              </a:rPr>
              <a:t>：</a:t>
            </a:r>
            <a:r>
              <a:rPr altLang="en-US" lang="zh-CN" b="1" sz="4000">
                <a:ea/>
                <a:latin typeface="Times New Roman"/>
              </a:rPr>
              <a:t>任意作一个三角形，然后将此三角形沿着北偏东 </a:t>
            </a:r>
            <a:r>
              <a:rPr altLang="zh-CN" lang="en-US" b="1" sz="4000">
                <a:ea/>
                <a:latin typeface="Times New Roman"/>
              </a:rPr>
              <a:t>60°</a:t>
            </a:r>
            <a:r>
              <a:rPr altLang="en-US" lang="zh-CN" b="1" sz="4000">
                <a:ea/>
                <a:latin typeface="Times New Roman"/>
              </a:rPr>
              <a:t>的方向平移 </a:t>
            </a:r>
            <a:r>
              <a:rPr altLang="zh-CN" lang="en-US" b="1" sz="4000">
                <a:ea/>
                <a:latin typeface="Times New Roman"/>
              </a:rPr>
              <a:t>2.8cm</a:t>
            </a:r>
            <a:r>
              <a:rPr altLang="en-US" lang="zh-CN" b="1" sz="4000">
                <a:ea/>
                <a:latin typeface="Times New Roman"/>
              </a:rPr>
              <a:t>，作出平移后的三角形</a:t>
            </a:r>
            <a:r>
              <a:rPr altLang="zh-CN" lang="en-US" b="1" sz="4000">
                <a:ea/>
                <a:latin typeface="Times New Roman"/>
              </a:rPr>
              <a:t>.</a:t>
            </a:r>
            <a:endParaRPr altLang="en-US" lang="zh-CN" b="1" sz="4000">
              <a:ea/>
              <a:latin typeface="Times New Roman"/>
            </a:endParaRPr>
          </a:p>
          <a:p>
            <a:pPr lvl="0" fontAlgn="base">
              <a:spcBef>
                <a:spcPct val="20000"/>
              </a:spcBef>
              <a:spcAft>
                <a:spcPct val="0"/>
              </a:spcAft>
              <a:defRPr/>
            </a:pPr>
            <a:r>
              <a:rPr altLang="zh-CN" kern="1200" kumimoji="0" lang="en-US" normalizeH="0" smtClean="0" b="1" cap="none" i="0" noProof="0" spc="0" strike="noStrike" sz="4400" u="none">
                <a:ln>
                  <a:noFill/>
                </a:ln>
                <a:solidFill>
                  <a:schemeClr val="tx1"/>
                </a:solidFill>
                <a:effectLst/>
                <a:uLnTx/>
                <a:uFillTx/>
                <a:cs typeface="+mn-cs"/>
                <a:ea/>
                <a:latin typeface="Times New Roman"/>
              </a:rPr>
              <a:t>2.</a:t>
            </a:r>
            <a:r>
              <a:rPr altLang="en-US" kern="1200" kumimoji="0" lang="zh-CN" normalizeH="0" smtClean="0" b="1" cap="none" i="0" noProof="0" spc="0" strike="noStrike" sz="4400" u="none">
                <a:ln>
                  <a:noFill/>
                </a:ln>
                <a:solidFill>
                  <a:schemeClr val="tx1"/>
                </a:solidFill>
                <a:effectLst/>
                <a:uLnTx/>
                <a:uFillTx/>
                <a:cs typeface="+mn-cs"/>
                <a:ea/>
                <a:latin typeface="Times New Roman"/>
              </a:rPr>
              <a:t>选做题</a:t>
            </a:r>
            <a:r>
              <a:rPr altLang="en-US" lang="zh-CN" smtClean="0" b="1" sz="4400">
                <a:ea/>
                <a:latin typeface="Times New Roman"/>
              </a:rPr>
              <a:t>：</a:t>
            </a:r>
            <a:r>
              <a:rPr altLang="en-US" lang="zh-CN" smtClean="0" b="1" sz="4000">
                <a:ea/>
                <a:latin typeface="Times New Roman"/>
              </a:rPr>
              <a:t>利用动态几何软件，通过图形的基本变换，设计出各种各样的漂亮图案。</a:t>
            </a:r>
            <a:endParaRPr altLang="zh-CN" dirty="0" lang="en-US" b="1" sz="4000">
              <a:ea/>
              <a:latin typeface="Times New Roman"/>
            </a:endParaRPr>
          </a:p>
        </p:txBody>
      </p:sp>
      <p:grpSp>
        <p:nvGrpSpPr>
          <p:cNvPr id="6" name="组合 5">
            <a:extLst>
              <a:ext uri="{FF2B5EF4-FFF2-40B4-BE49-F238E27FC236}">
                <a16:creationId xmlns:a16="http://schemas.microsoft.com/office/drawing/2014/main" xmlns="" id="{14B07B55-835C-413F-B177-F42C5AB77A87}"/>
              </a:ext>
            </a:extLst>
          </p:cNvPr>
          <p:cNvGrpSpPr/>
          <p:nvPr/>
        </p:nvGrpSpPr>
        <p:grpSpPr>
          <a:xfrm>
            <a:off x="4282694" y="-9944"/>
            <a:ext cx="3626612" cy="827896"/>
            <a:chOff x="4560845" y="945195"/>
            <a:chExt cx="3626612" cy="827896"/>
          </a:xfrm>
        </p:grpSpPr>
        <p:pic>
          <p:nvPicPr>
            <p:cNvPr id="7" name="图片 6">
              <a:extLst>
                <a:ext uri="{FF2B5EF4-FFF2-40B4-BE49-F238E27FC236}">
                  <a16:creationId xmlns:a16="http://schemas.microsoft.com/office/drawing/2014/main" xmlns="" id="{37EF03A9-AF7D-4F9C-98C7-E3A57D159BDF}"/>
                </a:ext>
              </a:extLst>
            </p:cNvPr>
            <p:cNvPicPr/>
            <p:nvPr/>
          </p:nvPicPr>
          <p:blipFill>
            <a:blip r:embed="rId2">
              <a:extLst>
                <a:ext uri="{28A0092B-C50C-407E-A947-70E740481C1C}">
                  <a14:useLocalDpi xmlns:a14="http://schemas.microsoft.com/office/drawing/2010/main" val="0"/>
                </a:ext>
              </a:extLst>
            </a:blip>
            <a:srcRect/>
            <a:stretch>
              <a:fillRect/>
            </a:stretch>
          </p:blipFill>
          <p:spPr>
            <a:xfrm>
              <a:off x="4560845" y="945195"/>
              <a:ext cx="3626612" cy="827896"/>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圆角矩形 23">
              <a:extLst>
                <a:ext uri="{FF2B5EF4-FFF2-40B4-BE49-F238E27FC236}">
                  <a16:creationId xmlns:a16="http://schemas.microsoft.com/office/drawing/2014/main" xmlns="" id="{2EFC04C6-561B-45F0-9474-5597A307B436}"/>
                </a:ext>
              </a:extLst>
            </p:cNvPr>
            <p:cNvSpPr/>
            <p:nvPr/>
          </p:nvSpPr>
          <p:spPr>
            <a:xfrm>
              <a:off x="4743726" y="997343"/>
              <a:ext cx="2846768" cy="571500"/>
            </a:xfrm>
            <a:prstGeom prst="roundRect">
              <a:avLst/>
            </a:prstGeom>
            <a:noFill/>
            <a:ln w="38100" cap="flat" cmpd="sng" algn="ctr">
              <a:noFill/>
              <a:prstDash val="solid"/>
            </a:ln>
            <a:effectLst>
              <a:outerShdw blurRad="40000" dist="20000" dir="5400000" rotWithShape="0">
                <a:srgbClr val="000000">
                  <a:alpha val="38000"/>
                </a:srgbClr>
              </a:outerShdw>
            </a:effectLst>
          </p:spPr>
          <p:txBody>
            <a:bodyPr anchor="ctr"/>
            <a:lstStyle/>
            <a:p>
              <a:pPr algn="dist" fontAlgn="auto">
                <a:spcBef>
                  <a:spcPts val="0"/>
                </a:spcBef>
                <a:spcAft>
                  <a:spcPts val="0"/>
                </a:spcAft>
                <a:defRPr/>
              </a:pPr>
              <a:r>
                <a:rPr altLang="en-US" dirty="0" lang="zh-CN" sz="4400">
                  <a:cs typeface="+mn-ea"/>
                  <a:ea typeface="华文新魏" panose="02010800040101010101" pitchFamily="2" charset="-122"/>
                  <a:latin typeface="华文新魏" panose="02010800040101010101" pitchFamily="2" charset="-122"/>
                </a:rPr>
                <a:t>布置作业</a:t>
              </a:r>
            </a:p>
          </p:txBody>
        </p:sp>
      </p:grpSp>
    </p:spTree>
    <p:extLst>
      <p:ext uri="{BB962C8B-B14F-4D97-AF65-F5344CB8AC3E}">
        <p14:creationId xmlns:p14="http://schemas.microsoft.com/office/powerpoint/2010/main" val="19424335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xmlns="" id="{4CB00980-9170-4AB5-8EC0-9966539CE660}"/>
              </a:ext>
            </a:extLst>
          </p:cNvPr>
          <p:cNvSpPr/>
          <p:nvPr/>
        </p:nvSpPr>
        <p:spPr>
          <a:xfrm>
            <a:off x="0" y="1280007"/>
            <a:ext cx="12192000" cy="5431344"/>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fontAlgn="base">
              <a:spcBef>
                <a:spcPct val="20000"/>
              </a:spcBef>
              <a:spcAft>
                <a:spcPct val="0"/>
              </a:spcAft>
              <a:defRPr/>
            </a:pPr>
            <a:r>
              <a:rPr altLang="en-US" lang="zh-CN" b="1" sz="4400">
                <a:ea/>
                <a:latin typeface="Times New Roman"/>
              </a:rPr>
              <a:t> </a:t>
            </a:r>
            <a:r>
              <a:rPr altLang="en-US" lang="zh-CN" smtClean="0" b="1" sz="4400">
                <a:ea/>
                <a:latin typeface="Times New Roman"/>
              </a:rPr>
              <a:t>       </a:t>
            </a:r>
            <a:r>
              <a:rPr altLang="en-US" lang="zh-CN" smtClean="0" b="1" sz="3600">
                <a:ea/>
                <a:latin typeface="Times New Roman"/>
              </a:rPr>
              <a:t>平移变换</a:t>
            </a:r>
            <a:r>
              <a:rPr altLang="en-US" lang="zh-CN" b="1" sz="3600">
                <a:ea/>
                <a:latin typeface="Times New Roman"/>
              </a:rPr>
              <a:t>中，图形“不变”的是本质，“改变”的是位置。就像学习路上，</a:t>
            </a:r>
            <a:r>
              <a:rPr altLang="en-US" lang="zh-CN" smtClean="0" b="1" sz="3600">
                <a:ea/>
                <a:latin typeface="Times New Roman"/>
              </a:rPr>
              <a:t>希望大家始终</a:t>
            </a:r>
            <a:r>
              <a:rPr altLang="en-US" lang="zh-CN" b="1" sz="3600">
                <a:ea/>
                <a:latin typeface="Times New Roman"/>
              </a:rPr>
              <a:t>保持对知识的热忱（不变），不断向更高目标迈进（改变）。愿每一次平移都</a:t>
            </a:r>
            <a:r>
              <a:rPr altLang="en-US" lang="zh-CN" smtClean="0" b="1" sz="3600">
                <a:ea/>
                <a:latin typeface="Times New Roman"/>
              </a:rPr>
              <a:t>让大家离</a:t>
            </a:r>
            <a:r>
              <a:rPr altLang="en-US" lang="zh-CN" b="1" sz="3600">
                <a:ea/>
                <a:latin typeface="Times New Roman"/>
              </a:rPr>
              <a:t>梦想更近一步，带着这份“平移精神”，在数学天地中稳步前行，收获属于自己的精彩！ </a:t>
            </a:r>
            <a:endParaRPr altLang="zh-CN" dirty="0" lang="en-US" b="1" sz="4400">
              <a:ea/>
              <a:latin typeface="Times New Roman"/>
            </a:endParaRPr>
          </a:p>
        </p:txBody>
      </p:sp>
      <p:grpSp>
        <p:nvGrpSpPr>
          <p:cNvPr id="6" name="组合 5">
            <a:extLst>
              <a:ext uri="{FF2B5EF4-FFF2-40B4-BE49-F238E27FC236}">
                <a16:creationId xmlns:a16="http://schemas.microsoft.com/office/drawing/2014/main" xmlns="" id="{14B07B55-835C-413F-B177-F42C5AB77A87}"/>
              </a:ext>
            </a:extLst>
          </p:cNvPr>
          <p:cNvGrpSpPr/>
          <p:nvPr/>
        </p:nvGrpSpPr>
        <p:grpSpPr>
          <a:xfrm>
            <a:off x="4282694" y="-9944"/>
            <a:ext cx="3626612" cy="827896"/>
            <a:chOff x="4560845" y="945195"/>
            <a:chExt cx="3626612" cy="827896"/>
          </a:xfrm>
        </p:grpSpPr>
        <p:pic>
          <p:nvPicPr>
            <p:cNvPr id="7" name="图片 6">
              <a:extLst>
                <a:ext uri="{FF2B5EF4-FFF2-40B4-BE49-F238E27FC236}">
                  <a16:creationId xmlns:a16="http://schemas.microsoft.com/office/drawing/2014/main" xmlns="" id="{37EF03A9-AF7D-4F9C-98C7-E3A57D159BDF}"/>
                </a:ext>
              </a:extLst>
            </p:cNvPr>
            <p:cNvPicPr/>
            <p:nvPr/>
          </p:nvPicPr>
          <p:blipFill>
            <a:blip r:embed="rId4">
              <a:extLst>
                <a:ext uri="{28A0092B-C50C-407E-A947-70E740481C1C}">
                  <a14:useLocalDpi xmlns:a14="http://schemas.microsoft.com/office/drawing/2010/main" val="0"/>
                </a:ext>
              </a:extLst>
            </a:blip>
            <a:srcRect/>
            <a:stretch>
              <a:fillRect/>
            </a:stretch>
          </p:blipFill>
          <p:spPr>
            <a:xfrm>
              <a:off x="4560845" y="945195"/>
              <a:ext cx="3626612" cy="827896"/>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圆角矩形 23">
              <a:extLst>
                <a:ext uri="{FF2B5EF4-FFF2-40B4-BE49-F238E27FC236}">
                  <a16:creationId xmlns:a16="http://schemas.microsoft.com/office/drawing/2014/main" xmlns="" id="{2EFC04C6-561B-45F0-9474-5597A307B436}"/>
                </a:ext>
              </a:extLst>
            </p:cNvPr>
            <p:cNvSpPr/>
            <p:nvPr/>
          </p:nvSpPr>
          <p:spPr>
            <a:xfrm>
              <a:off x="4743726" y="997343"/>
              <a:ext cx="2846768" cy="571500"/>
            </a:xfrm>
            <a:prstGeom prst="roundRect">
              <a:avLst/>
            </a:prstGeom>
            <a:noFill/>
            <a:ln w="38100" cap="flat" cmpd="sng" algn="ctr">
              <a:noFill/>
              <a:prstDash val="solid"/>
            </a:ln>
            <a:effectLst>
              <a:outerShdw blurRad="40000" dist="20000" dir="5400000" rotWithShape="0">
                <a:srgbClr val="000000">
                  <a:alpha val="38000"/>
                </a:srgbClr>
              </a:outerShdw>
            </a:effectLst>
          </p:spPr>
          <p:txBody>
            <a:bodyPr anchor="ctr"/>
            <a:lstStyle/>
            <a:p>
              <a:pPr algn="dist" fontAlgn="auto">
                <a:spcBef>
                  <a:spcPts val="0"/>
                </a:spcBef>
                <a:spcAft>
                  <a:spcPts val="0"/>
                </a:spcAft>
                <a:defRPr/>
              </a:pPr>
              <a:r>
                <a:rPr altLang="en-US" lang="zh-CN" smtClean="0" sz="4400">
                  <a:cs typeface="+mn-ea"/>
                  <a:ea typeface="华文新魏" panose="02010800040101010101" pitchFamily="2" charset="-122"/>
                  <a:latin typeface="华文新魏" panose="02010800040101010101" pitchFamily="2" charset="-122"/>
                </a:rPr>
                <a:t>教师寄语</a:t>
              </a:r>
              <a:endParaRPr altLang="en-US" dirty="0" lang="zh-CN" sz="4400">
                <a:cs typeface="+mn-ea"/>
                <a:ea typeface="华文新魏" panose="02010800040101010101" pitchFamily="2" charset="-122"/>
                <a:latin typeface="华文新魏" panose="02010800040101010101" pitchFamily="2" charset="-122"/>
              </a:endParaRPr>
            </a:p>
          </p:txBody>
        </p:sp>
      </p:grpSp>
      <p:pic>
        <p:nvPicPr>
          <p:cNvPr id="2" name="已录下的声音">
            <a:hlinkClick r:id="" action="ppaction://media"/>
          </p:cNvPr>
          <p:cNvPicPr/>
          <p:nvPr>
            <a:audioFile r:link="rId3"/>
            <p:extLst>
              <p:ext uri="{DAA4B4D4-6D71-4841-9C94-3DE7FCFB9230}">
                <p14:media xmlns:p14="http://schemas.microsoft.com/office/powerpoint/2010/main" r:embed="rId6"/>
              </p:ext>
            </p:extLst>
          </p:nvPr>
        </p:nvPicPr>
        <p:blipFill>
          <a:blip r:embed="rId5"/>
          <a:stretch>
            <a:fillRect/>
          </a:stretch>
        </p:blipFill>
        <p:spPr>
          <a:xfrm>
            <a:off x="454772" y="4914713"/>
            <a:ext cx="487363" cy="487363"/>
          </a:xfrm>
          <a:prstGeom prst="rect">
            <a:avLst/>
          </a:prstGeom>
        </p:spPr>
      </p:pic>
    </p:spTree>
    <p:extLst>
      <p:ext uri="{BB962C8B-B14F-4D97-AF65-F5344CB8AC3E}">
        <p14:creationId xmlns:p14="http://schemas.microsoft.com/office/powerpoint/2010/main" val="722666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43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4390"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Times New Roman"/>
        <a:ea typeface="黑体"/>
        <a:cs typeface=""/>
      </a:majorFont>
      <a:minorFont>
        <a:latin typeface="Times New Roman"/>
        <a:ea typeface="楷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jpqggxiq">
      <a:majorFont>
        <a:latin typeface="仓耳青禾体-谷力 W05"/>
        <a:ea typeface="仓耳青禾体-谷力 W05"/>
        <a:cs typeface=""/>
      </a:majorFont>
      <a:minorFont>
        <a:latin typeface="仓耳青禾体-谷力 W05"/>
        <a:ea typeface="仓耳青禾体-谷力 W05"/>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2773</TotalTime>
  <Words>1251</Words>
  <Application>Microsoft Office PowerPoint</Application>
  <PresentationFormat>宽屏</PresentationFormat>
  <Paragraphs>241</Paragraphs>
  <Slides>20</Slides>
  <Notes>1</Notes>
  <HiddenSlides>0</HiddenSlides>
  <MMClips>2</MMClips>
  <ScaleCrop>false</ScaleCrop>
  <HeadingPairs>
    <vt:vector size="6" baseType="variant">
      <vt:variant>
        <vt:lpstr>已用的字体</vt:lpstr>
      </vt:variant>
      <vt:variant>
        <vt:i4>10</vt:i4>
      </vt:variant>
      <vt:variant>
        <vt:lpstr>主题</vt:lpstr>
      </vt:variant>
      <vt:variant>
        <vt:i4>3</vt:i4>
      </vt:variant>
      <vt:variant>
        <vt:lpstr>幻灯片标题</vt:lpstr>
      </vt:variant>
      <vt:variant>
        <vt:i4>20</vt:i4>
      </vt:variant>
    </vt:vector>
  </HeadingPairs>
  <TitlesOfParts>
    <vt:vector size="33" baseType="lpstr">
      <vt:lpstr>MS UI Gothic</vt:lpstr>
      <vt:lpstr>仓耳青禾体-谷力 W05</vt:lpstr>
      <vt:lpstr>等线</vt:lpstr>
      <vt:lpstr>等线 Light</vt:lpstr>
      <vt:lpstr>黑体</vt:lpstr>
      <vt:lpstr>华文新魏</vt:lpstr>
      <vt:lpstr>楷体</vt:lpstr>
      <vt:lpstr>宋体</vt:lpstr>
      <vt:lpstr>Arial</vt:lpstr>
      <vt:lpstr>Times New Roman</vt:lpstr>
      <vt:lpstr>第一PPT，www.1ppt.com</vt:lpstr>
      <vt:lpstr>1_自定义设计方案</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
  <dc:description/>
  <cp:lastModifiedBy>zyw</cp:lastModifiedBy>
  <cp:revision>152</cp:revision>
  <dcterms:created xsi:type="dcterms:W3CDTF">2019-07-09T02:17:00Z</dcterms:created>
  <dcterms:modified xsi:type="dcterms:W3CDTF">2025-05-14T15:40:47Z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A3B7E692016647BFA7DC7F452644AD9F_12</vt:lpwstr>
  </property>
  <property fmtid="{D5CDD505-2E9C-101B-9397-08002B2CF9AE}" pid="3" name="KSOProductBuildVer">
    <vt:lpwstr>2052-12.1.0.15374</vt:lpwstr>
  </property>
</Properties>
</file>