
<file path=[Content_Types].xml><?xml version="1.0" encoding="utf-8"?>
<Types xmlns="http://schemas.openxmlformats.org/package/2006/content-types">
  <Default Extension="png" ContentType="image/png"/>
  <Default Extension="gif" ContentType="image/gi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405" r:id="rId3"/>
    <p:sldId id="283" r:id="rId4"/>
    <p:sldId id="400" r:id="rId5"/>
    <p:sldId id="354" r:id="rId6"/>
    <p:sldId id="390" r:id="rId7"/>
    <p:sldId id="391" r:id="rId8"/>
    <p:sldId id="334" r:id="rId9"/>
    <p:sldId id="284" r:id="rId10"/>
    <p:sldId id="387" r:id="rId11"/>
    <p:sldId id="401" r:id="rId12"/>
    <p:sldId id="388" r:id="rId13"/>
    <p:sldId id="402" r:id="rId14"/>
    <p:sldId id="403" r:id="rId15"/>
    <p:sldId id="404" r:id="rId16"/>
    <p:sldId id="392" r:id="rId17"/>
    <p:sldId id="389" r:id="rId18"/>
    <p:sldId id="395" r:id="rId19"/>
    <p:sldId id="406" r:id="rId20"/>
  </p:sldIdLst>
  <p:sldSz cx="12192000" cy="6858000" type="screen4x3"/>
  <p:notesSz cx="6858000" cy="9144000"/>
  <p:custDataLst>
    <p:tags r:id="rId2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思源黑体 CN Bold" charset="-122"/>
        <a:ea typeface="思源黑体 CN Bold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思源黑体 CN Bold" charset="-122"/>
        <a:ea typeface="思源黑体 CN Bold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思源黑体 CN Bold" charset="-122"/>
        <a:ea typeface="思源黑体 CN Bold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思源黑体 CN Bold" charset="-122"/>
        <a:ea typeface="思源黑体 CN Bold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思源黑体 CN Bold" charset="-122"/>
        <a:ea typeface="思源黑体 CN Bold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思源黑体 CN Bold" charset="-122"/>
        <a:ea typeface="思源黑体 CN Bold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思源黑体 CN Bold" charset="-122"/>
        <a:ea typeface="思源黑体 CN Bold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思源黑体 CN Bold" charset="-122"/>
        <a:ea typeface="思源黑体 CN Bold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思源黑体 CN Bold" charset="-122"/>
        <a:ea typeface="思源黑体 CN Bold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uSina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9F88C"/>
    <a:srgbClr val="FFF1DD"/>
    <a:srgbClr val="FFBA55"/>
    <a:srgbClr val="16468D"/>
    <a:srgbClr val="FFFFFD"/>
    <a:srgbClr val="EF8996"/>
    <a:srgbClr val="324274"/>
    <a:srgbClr val="9550CB"/>
    <a:srgbClr val="A970D4"/>
    <a:srgbClr val="E945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>
        <p:scale>
          <a:sx n="66" d="100"/>
          <a:sy n="66" d="100"/>
        </p:scale>
        <p:origin x="2430" y="2154"/>
      </p:cViewPr>
      <p:guideLst>
        <p:guide orient="horz" pos="23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148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/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>
              <a:latin typeface="思源黑体 CN Bold" charset="-122"/>
              <a:ea typeface="思源黑体 CN Bold" charset="-122"/>
              <a:cs typeface="思源黑体 CN Bold" charset="-122"/>
            </a:endParaRPr>
          </a:p>
        </p:txBody>
      </p:sp>
      <p:sp>
        <p:nvSpPr>
          <p:cNvPr id="3" name="日期占位符 2"/>
          <p:cNvSpPr/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0F9B84EA-7D68-4D60-9CB1-D50884785D1C}" type="datetimeFigureOut">
              <a:rPr lang="zh-CN" altLang="en-US" strike="noStrike" noProof="1" smtClean="0">
                <a:latin typeface="+mn-lt"/>
                <a:ea typeface="+mn-ea"/>
                <a:cs typeface="思源黑体 CN Bold" charset="-122"/>
              </a:rPr>
            </a:fld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4" name="页脚占位符 3"/>
          <p:cNvSpPr/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>
              <a:latin typeface="思源黑体 CN Bold" charset="-122"/>
              <a:ea typeface="思源黑体 CN Bold" charset="-122"/>
              <a:cs typeface="思源黑体 CN Bold" charset="-122"/>
            </a:endParaRPr>
          </a:p>
        </p:txBody>
      </p:sp>
      <p:sp>
        <p:nvSpPr>
          <p:cNvPr id="5" name="灯片编号占位符 4"/>
          <p:cNvSpPr/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8D4E0FC9-F1F8-4FAE-9988-3BA365CFD46F}" type="slidenum">
              <a:rPr lang="zh-CN" altLang="en-US" strike="noStrike" noProof="1" smtClean="0">
                <a:latin typeface="+mn-lt"/>
                <a:ea typeface="+mn-ea"/>
                <a:cs typeface="思源黑体 CN Bold" charset="-122"/>
              </a:rPr>
            </a:fld>
            <a:endParaRPr lang="zh-CN" altLang="en-US" strike="noStrike" noProof="1">
              <a:cs typeface="思源黑体 CN Bold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/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Bold" charset="-122"/>
                <a:ea typeface="思源黑体 CN Bold" charset="-122"/>
                <a:cs typeface="思源黑体 CN Bold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/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Bold" charset="-122"/>
                <a:ea typeface="思源黑体 CN Bold" charset="-122"/>
                <a:cs typeface="思源黑体 CN Bold" charset="-122"/>
              </a:defRPr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3076" name="幻灯片图像占位符 3"/>
          <p:cNvSpPr/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7" name="备注占位符 4"/>
          <p:cNvSpPr/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/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Bold" charset="-122"/>
                <a:ea typeface="思源黑体 CN Bold" charset="-122"/>
                <a:cs typeface="思源黑体 CN Bold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/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Bold" charset="-122"/>
                <a:ea typeface="思源黑体 CN Bold" charset="-122"/>
                <a:cs typeface="思源黑体 CN Bold" charset="-122"/>
              </a:defRPr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Bold" charset="-122"/>
        <a:ea typeface="思源黑体 CN Bold" charset="-122"/>
        <a:cs typeface="思源黑体 CN Bold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Bold" charset="-122"/>
        <a:ea typeface="思源黑体 CN Bold" charset="-122"/>
        <a:cs typeface="思源黑体 CN Bold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Bold" charset="-122"/>
        <a:ea typeface="思源黑体 CN Bold" charset="-122"/>
        <a:cs typeface="思源黑体 CN Bold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Bold" charset="-122"/>
        <a:ea typeface="思源黑体 CN Bold" charset="-122"/>
        <a:cs typeface="思源黑体 CN Bold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Bold" charset="-122"/>
        <a:ea typeface="思源黑体 CN Bold" charset="-122"/>
        <a:cs typeface="思源黑体 CN Bold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ctrTitle" hasCustomPrompt="1"/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/>
          <p:nvPr>
            <p:ph type="subTitle" idx="1" hasCustomPrompt="1"/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/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 hasCustomPrompt="1"/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/>
          <p:nvPr>
            <p:ph type="body" idx="1" hasCustomPrompt="1"/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/>
          <p:nvPr>
            <p:ph sz="half" idx="1"/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/>
          <p:nvPr>
            <p:ph sz="half" idx="2"/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/>
          <p:nvPr>
            <p:ph type="body" idx="1" hasCustomPrompt="1"/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/>
          <p:nvPr>
            <p:ph sz="half" idx="2"/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/>
          <p:nvPr>
            <p:ph type="body" sz="quarter" idx="3" hasCustomPrompt="1"/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6" name="内容占位符 5"/>
          <p:cNvSpPr/>
          <p:nvPr>
            <p:ph sz="quarter" idx="4"/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/>
          <p:nvPr>
            <p:ph type="pic" idx="1"/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 fontAlgn="auto"/>
            <a:endParaRPr lang="zh-CN" altLang="en-US" strike="noStrike" noProof="1"/>
          </a:p>
        </p:txBody>
      </p:sp>
      <p:sp>
        <p:nvSpPr>
          <p:cNvPr id="4" name="文本占位符 3"/>
          <p:cNvSpPr/>
          <p:nvPr>
            <p:ph type="body" sz="half" idx="2"/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标题 8"/>
          <p:cNvSpPr/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/>
          <p:nvPr>
            <p:ph type="title" orient="vert" hasCustomPrompt="1"/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竖排文字占位符 2"/>
          <p:cNvSpPr/>
          <p:nvPr>
            <p:ph type="body" orient="vert" idx="1"/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/>
          <p:nvPr>
            <p:ph sz="quarter" idx="13"/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 hasCustomPrompt="1"/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/>
          <p:nvPr>
            <p:ph type="body" sz="quarter" idx="13"/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5.xml"/><Relationship Id="rId15" Type="http://schemas.openxmlformats.org/officeDocument/2006/relationships/tags" Target="../tags/tag4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/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/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/>
          <p:nvPr>
            <p:ph type="dt" sz="half" idx="2"/>
            <p:custDataLst>
              <p:tags r:id="rId14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思源黑体 CN Bold" charset="-122"/>
                <a:ea typeface="思源黑体 CN Bold" charset="-122"/>
                <a:cs typeface="思源黑体 CN Bold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/>
          <p:nvPr>
            <p:ph type="ftr" sz="quarter" idx="3"/>
            <p:custDataLst>
              <p:tags r:id="rId15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思源黑体 CN Bold" charset="-122"/>
                <a:ea typeface="思源黑体 CN Bold" charset="-122"/>
                <a:cs typeface="思源黑体 CN Bold" charset="-122"/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/>
          <p:nvPr>
            <p:ph type="sldNum" sz="quarter" idx="4"/>
            <p:custDataLst>
              <p:tags r:id="rId16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思源黑体 CN Bold" charset="-122"/>
                <a:ea typeface="思源黑体 CN Bold" charset="-122"/>
                <a:cs typeface="思源黑体 CN Bold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思源黑体 CN Bold" charset="-122"/>
                <a:ea typeface="思源黑体 CN Bold" charset="-122"/>
                <a:cs typeface="思源黑体 CN Bold" charset="-122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思源黑体 CN Bold" charset="-122"/>
          <a:ea typeface="思源黑体 CN Bold" charset="-122"/>
          <a:cs typeface="思源黑体 CN Bold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思源黑体 CN Bold" charset="-122"/>
          <a:ea typeface="思源黑体 CN Bold" charset="-122"/>
          <a:cs typeface="思源黑体 CN Bold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思源黑体 CN Bold" charset="-122"/>
          <a:ea typeface="思源黑体 CN Bold" charset="-122"/>
          <a:cs typeface="思源黑体 CN Bold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思源黑体 CN Bold" charset="-122"/>
          <a:ea typeface="思源黑体 CN Bold" charset="-122"/>
          <a:cs typeface="思源黑体 CN Bold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pitchFamily="2" charset="2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思源黑体 CN Bold" charset="-122"/>
          <a:ea typeface="思源黑体 CN Bold" charset="-122"/>
          <a:cs typeface="思源黑体 CN Bold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思源黑体 CN Bold" charset="-122"/>
          <a:ea typeface="思源黑体 CN Bold" charset="-122"/>
          <a:cs typeface="思源黑体 CN Bold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9.xml"/><Relationship Id="rId4" Type="http://schemas.openxmlformats.org/officeDocument/2006/relationships/image" Target="../media/image1.png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29.xml"/><Relationship Id="rId23" Type="http://schemas.openxmlformats.org/officeDocument/2006/relationships/image" Target="../media/image5.png"/><Relationship Id="rId22" Type="http://schemas.openxmlformats.org/officeDocument/2006/relationships/tags" Target="../tags/tag28.xml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image" Target="../media/image2.jpeg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image" Target="../media/image4.png"/><Relationship Id="rId10" Type="http://schemas.openxmlformats.org/officeDocument/2006/relationships/tags" Target="../tags/tag17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33.xml"/><Relationship Id="rId6" Type="http://schemas.openxmlformats.org/officeDocument/2006/relationships/image" Target="../media/image8.GIF"/><Relationship Id="rId5" Type="http://schemas.openxmlformats.org/officeDocument/2006/relationships/tags" Target="../tags/tag32.xml"/><Relationship Id="rId4" Type="http://schemas.openxmlformats.org/officeDocument/2006/relationships/image" Target="../media/image7.GIF"/><Relationship Id="rId3" Type="http://schemas.openxmlformats.org/officeDocument/2006/relationships/tags" Target="../tags/tag31.xml"/><Relationship Id="rId2" Type="http://schemas.openxmlformats.org/officeDocument/2006/relationships/image" Target="../media/image6.GIF"/><Relationship Id="rId1" Type="http://schemas.openxmlformats.org/officeDocument/2006/relationships/tags" Target="../tags/tag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image" Target="../media/image9.GIF"/><Relationship Id="rId1" Type="http://schemas.openxmlformats.org/officeDocument/2006/relationships/tags" Target="../tags/tag3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image" Target="../media/image10.png"/><Relationship Id="rId1" Type="http://schemas.openxmlformats.org/officeDocument/2006/relationships/tags" Target="../tags/tag3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55.xml"/><Relationship Id="rId1" Type="http://schemas.openxmlformats.org/officeDocument/2006/relationships/tags" Target="../tags/tag4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image" Target="../media/image12.png"/><Relationship Id="rId7" Type="http://schemas.openxmlformats.org/officeDocument/2006/relationships/tags" Target="../tags/tag61.xml"/><Relationship Id="rId6" Type="http://schemas.openxmlformats.org/officeDocument/2006/relationships/image" Target="../media/image11.png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67.xml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tags" Target="../tags/tag5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image" Target="../media/image13.png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image" Target="../media/image13.png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96.xml"/><Relationship Id="rId22" Type="http://schemas.openxmlformats.org/officeDocument/2006/relationships/tags" Target="../tags/tag95.xml"/><Relationship Id="rId21" Type="http://schemas.openxmlformats.org/officeDocument/2006/relationships/tags" Target="../tags/tag94.xml"/><Relationship Id="rId20" Type="http://schemas.openxmlformats.org/officeDocument/2006/relationships/tags" Target="../tags/tag93.xml"/><Relationship Id="rId2" Type="http://schemas.openxmlformats.org/officeDocument/2006/relationships/tags" Target="../tags/tag76.xml"/><Relationship Id="rId19" Type="http://schemas.openxmlformats.org/officeDocument/2006/relationships/tags" Target="../tags/tag92.xml"/><Relationship Id="rId18" Type="http://schemas.openxmlformats.org/officeDocument/2006/relationships/tags" Target="../tags/tag91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tags" Target="../tags/tag88.xml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tags" Target="../tags/tag7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image" Target="../media/image13.png"/><Relationship Id="rId2" Type="http://schemas.openxmlformats.org/officeDocument/2006/relationships/tags" Target="../tags/tag98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9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image" Target="../media/image14.png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0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image" Target="../media/image15.png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tags" Target="../tags/tag11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image" Target="../media/image17.jpeg"/><Relationship Id="rId7" Type="http://schemas.openxmlformats.org/officeDocument/2006/relationships/tags" Target="../tags/tag128.xml"/><Relationship Id="rId6" Type="http://schemas.openxmlformats.org/officeDocument/2006/relationships/image" Target="../media/image16.GIF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2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tags" Target="../tags/tag130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43.xml"/><Relationship Id="rId3" Type="http://schemas.openxmlformats.org/officeDocument/2006/relationships/image" Target="../media/image18.png"/><Relationship Id="rId2" Type="http://schemas.openxmlformats.org/officeDocument/2006/relationships/tags" Target="../tags/tag142.xml"/><Relationship Id="rId1" Type="http://schemas.openxmlformats.org/officeDocument/2006/relationships/tags" Target="../tags/tag141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46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7.xml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-6350" y="1160780"/>
            <a:ext cx="12198350" cy="4536440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4098" name="矩形 33"/>
          <p:cNvSpPr/>
          <p:nvPr>
            <p:custDataLst>
              <p:tags r:id="rId1"/>
            </p:custDataLst>
          </p:nvPr>
        </p:nvSpPr>
        <p:spPr>
          <a:xfrm>
            <a:off x="5928995" y="4438015"/>
            <a:ext cx="5929630" cy="1101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唐艳阳</a:t>
            </a:r>
            <a:r>
              <a:rPr lang="en-US" altLang="zh-CN" sz="2800" b="1" dirty="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  </a:t>
            </a:r>
            <a:r>
              <a:rPr lang="zh-CN" altLang="en-US" sz="2800" b="1" dirty="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霍静</a:t>
            </a:r>
            <a:r>
              <a:rPr lang="en-US" altLang="zh-CN" sz="2800" b="1" dirty="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</a:t>
            </a:r>
            <a:r>
              <a:rPr lang="zh-CN" altLang="en-US" sz="2800" b="1" dirty="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重庆市第七中学校</a:t>
            </a:r>
            <a:endParaRPr lang="zh-CN" altLang="en-US" sz="2800" b="1" dirty="0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3346450" y="2523490"/>
            <a:ext cx="7918450" cy="10744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/>
            <a:r>
              <a:rPr lang="en-US" sz="5400" b="1" spc="300" noProof="1" dirty="0">
                <a:solidFill>
                  <a:schemeClr val="bg1"/>
                </a:solidFill>
                <a:latin typeface="Times New Roman" panose="02020603050405020304" charset="0"/>
                <a:ea typeface="思源黑体" pitchFamily="34" charset="-122"/>
                <a:cs typeface="Times New Roman" panose="02020603050405020304" charset="0"/>
                <a:sym typeface="思源黑体" pitchFamily="34" charset="-122"/>
              </a:rPr>
              <a:t>9.3.1</a:t>
            </a:r>
            <a:r>
              <a:rPr lang="zh-CN" altLang="en-US" sz="5400" b="1" spc="300" noProof="1" dirty="0">
                <a:solidFill>
                  <a:schemeClr val="bg1"/>
                </a:solidFill>
                <a:latin typeface="思源黑体" pitchFamily="34" charset="-122"/>
                <a:ea typeface="思源黑体" pitchFamily="34" charset="-122"/>
                <a:cs typeface="+mn-cs"/>
                <a:sym typeface="思源黑体" pitchFamily="34" charset="-122"/>
              </a:rPr>
              <a:t>  </a:t>
            </a:r>
            <a:r>
              <a:rPr lang="en-US" altLang="zh-CN" sz="5400" b="1" spc="300" noProof="1" dirty="0">
                <a:solidFill>
                  <a:schemeClr val="bg1"/>
                </a:solidFill>
                <a:latin typeface="思源黑体" pitchFamily="34" charset="-122"/>
                <a:ea typeface="思源黑体" pitchFamily="34" charset="-122"/>
                <a:cs typeface="+mn-cs"/>
                <a:sym typeface="思源黑体" pitchFamily="34" charset="-122"/>
              </a:rPr>
              <a:t> </a:t>
            </a:r>
            <a:r>
              <a:rPr lang="zh-CN" altLang="en-US" sz="5400" b="1" spc="300" noProof="1" dirty="0">
                <a:solidFill>
                  <a:schemeClr val="bg1"/>
                </a:solidFill>
                <a:latin typeface="思源黑体" pitchFamily="34" charset="-122"/>
                <a:ea typeface="思源黑体" pitchFamily="34" charset="-122"/>
                <a:cs typeface="+mn-cs"/>
                <a:sym typeface="思源黑体" pitchFamily="34" charset="-122"/>
              </a:rPr>
              <a:t>图形的旋转</a:t>
            </a:r>
            <a:endParaRPr lang="zh-CN" altLang="en-US" sz="5400" b="1" spc="300" noProof="1" dirty="0">
              <a:solidFill>
                <a:schemeClr val="bg1"/>
              </a:solidFill>
              <a:latin typeface="思源黑体" pitchFamily="34" charset="-122"/>
              <a:ea typeface="思源黑体" pitchFamily="34" charset="-122"/>
              <a:cs typeface="+mn-cs"/>
              <a:sym typeface="思源黑体" pitchFamily="34" charset="-122"/>
            </a:endParaRPr>
          </a:p>
        </p:txBody>
      </p:sp>
      <p:pic>
        <p:nvPicPr>
          <p:cNvPr id="4103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3680" y="1270000"/>
            <a:ext cx="3258185" cy="4427220"/>
          </a:xfrm>
          <a:prstGeom prst="rect">
            <a:avLst/>
          </a:prstGeom>
          <a:noFill/>
          <a:ln w="9525">
            <a:noFill/>
          </a:ln>
          <a:effectLst>
            <a:softEdge rad="317500"/>
          </a:effectLst>
        </p:spPr>
      </p:pic>
      <p:sp>
        <p:nvSpPr>
          <p:cNvPr id="3" name="文本2"/>
          <p:cNvSpPr txBox="1"/>
          <p:nvPr/>
        </p:nvSpPr>
        <p:spPr>
          <a:xfrm>
            <a:off x="10056" y="270186"/>
            <a:ext cx="7894637" cy="652462"/>
          </a:xfrm>
          <a:prstGeom prst="rect">
            <a:avLst/>
          </a:prstGeom>
          <a:noFill/>
        </p:spPr>
        <p:txBody>
          <a:bodyPr anchor="t"/>
          <a:p>
            <a:pPr marL="0">
              <a:lnSpc>
                <a:spcPts val="28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义务教育教科书华师新版七年级下册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377305"/>
            <a:ext cx="12192000" cy="493395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43230" y="12700"/>
            <a:ext cx="63042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环节一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旧知串联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搭建阶梯</a:t>
            </a:r>
            <a:endParaRPr lang="zh-CN"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pic>
        <p:nvPicPr>
          <p:cNvPr id="6148" name="图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r="23801" b="6755"/>
          <a:stretch>
            <a:fillRect/>
          </a:stretch>
        </p:blipFill>
        <p:spPr>
          <a:xfrm>
            <a:off x="506413" y="3952875"/>
            <a:ext cx="2960687" cy="2038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9" name="文本1"/>
          <p:cNvSpPr txBox="1"/>
          <p:nvPr>
            <p:custDataLst>
              <p:tags r:id="rId3"/>
            </p:custDataLst>
          </p:nvPr>
        </p:nvSpPr>
        <p:spPr>
          <a:xfrm>
            <a:off x="3902075" y="1947863"/>
            <a:ext cx="1697038" cy="6937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轴对称</a:t>
            </a:r>
            <a:endParaRPr lang="zh-CN" altLang="en-US" sz="3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50" name="文本2"/>
          <p:cNvSpPr txBox="1"/>
          <p:nvPr>
            <p:custDataLst>
              <p:tags r:id="rId4"/>
            </p:custDataLst>
          </p:nvPr>
        </p:nvSpPr>
        <p:spPr>
          <a:xfrm>
            <a:off x="4127500" y="4703763"/>
            <a:ext cx="1695450" cy="6937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平移</a:t>
            </a:r>
            <a:endParaRPr lang="zh-CN" altLang="en-US" sz="3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形状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208588" y="1538288"/>
            <a:ext cx="398462" cy="1514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3"/>
          <p:cNvSpPr txBox="1"/>
          <p:nvPr>
            <p:custDataLst>
              <p:tags r:id="rId7"/>
            </p:custDataLst>
          </p:nvPr>
        </p:nvSpPr>
        <p:spPr>
          <a:xfrm>
            <a:off x="5651500" y="1255713"/>
            <a:ext cx="981075" cy="692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定义</a:t>
            </a:r>
            <a:endParaRPr lang="zh-CN" altLang="en-US" sz="3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4"/>
          <p:cNvSpPr txBox="1"/>
          <p:nvPr>
            <p:custDataLst>
              <p:tags r:id="rId8"/>
            </p:custDataLst>
          </p:nvPr>
        </p:nvSpPr>
        <p:spPr>
          <a:xfrm>
            <a:off x="5607050" y="1887538"/>
            <a:ext cx="1695450" cy="6937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特征</a:t>
            </a:r>
            <a:endParaRPr lang="zh-CN" altLang="en-US" sz="3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5"/>
          <p:cNvSpPr txBox="1"/>
          <p:nvPr>
            <p:custDataLst>
              <p:tags r:id="rId9"/>
            </p:custDataLst>
          </p:nvPr>
        </p:nvSpPr>
        <p:spPr>
          <a:xfrm>
            <a:off x="5607050" y="2663825"/>
            <a:ext cx="1695450" cy="6937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应用</a:t>
            </a:r>
            <a:endParaRPr lang="zh-CN" altLang="en-US" sz="3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形状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200650" y="4308475"/>
            <a:ext cx="511175" cy="1514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6"/>
          <p:cNvSpPr txBox="1"/>
          <p:nvPr>
            <p:custDataLst>
              <p:tags r:id="rId12"/>
            </p:custDataLst>
          </p:nvPr>
        </p:nvSpPr>
        <p:spPr>
          <a:xfrm>
            <a:off x="5754688" y="4025900"/>
            <a:ext cx="1697037" cy="6937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定义</a:t>
            </a:r>
            <a:endParaRPr lang="zh-CN" altLang="en-US" sz="3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7"/>
          <p:cNvSpPr txBox="1"/>
          <p:nvPr>
            <p:custDataLst>
              <p:tags r:id="rId13"/>
            </p:custDataLst>
          </p:nvPr>
        </p:nvSpPr>
        <p:spPr>
          <a:xfrm>
            <a:off x="5710238" y="4659313"/>
            <a:ext cx="1695450" cy="6937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特征</a:t>
            </a:r>
            <a:endParaRPr lang="zh-CN" altLang="en-US" sz="3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8"/>
          <p:cNvSpPr txBox="1"/>
          <p:nvPr>
            <p:custDataLst>
              <p:tags r:id="rId14"/>
            </p:custDataLst>
          </p:nvPr>
        </p:nvSpPr>
        <p:spPr>
          <a:xfrm>
            <a:off x="5710238" y="5435600"/>
            <a:ext cx="1697037" cy="692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应用</a:t>
            </a:r>
            <a:endParaRPr lang="zh-CN" altLang="en-US" sz="3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形状4"/>
          <p:cNvSpPr/>
          <p:nvPr>
            <p:custDataLst>
              <p:tags r:id="rId15"/>
            </p:custDataLst>
          </p:nvPr>
        </p:nvSpPr>
        <p:spPr>
          <a:xfrm>
            <a:off x="6800850" y="1312863"/>
            <a:ext cx="2416175" cy="511175"/>
          </a:xfrm>
          <a:custGeom>
            <a:avLst/>
            <a:gdLst>
              <a:gd name="txL" fmla="*/ 0 w 2415711"/>
              <a:gd name="txT" fmla="*/ 0 h 510521"/>
              <a:gd name="txR" fmla="*/ 2415711 w 2415711"/>
              <a:gd name="txB" fmla="*/ 510521 h 510521"/>
            </a:gdLst>
            <a:ahLst/>
            <a:cxnLst>
              <a:cxn ang="0">
                <a:pos x="85087" y="0"/>
              </a:cxn>
              <a:cxn ang="0">
                <a:pos x="2330625" y="0"/>
              </a:cxn>
              <a:cxn ang="0">
                <a:pos x="2377617" y="0"/>
              </a:cxn>
              <a:cxn ang="0">
                <a:pos x="2415711" y="425434"/>
              </a:cxn>
              <a:cxn ang="0">
                <a:pos x="2415711" y="472426"/>
              </a:cxn>
              <a:cxn ang="0">
                <a:pos x="85087" y="510521"/>
              </a:cxn>
              <a:cxn ang="0">
                <a:pos x="38095" y="510521"/>
              </a:cxn>
              <a:cxn ang="0">
                <a:pos x="0" y="85087"/>
              </a:cxn>
              <a:cxn ang="0">
                <a:pos x="0" y="38095"/>
              </a:cxn>
            </a:cxnLst>
            <a:rect l="txL" t="txT" r="txR" b="txB"/>
            <a:pathLst>
              <a:path w="2415711" h="510521">
                <a:moveTo>
                  <a:pt x="85087" y="0"/>
                </a:moveTo>
                <a:lnTo>
                  <a:pt x="2330625" y="0"/>
                </a:lnTo>
                <a:cubicBezTo>
                  <a:pt x="2377617" y="0"/>
                  <a:pt x="2415711" y="38095"/>
                  <a:pt x="2415711" y="85087"/>
                </a:cubicBezTo>
                <a:lnTo>
                  <a:pt x="2415711" y="425434"/>
                </a:lnTo>
                <a:cubicBezTo>
                  <a:pt x="2415711" y="472426"/>
                  <a:pt x="2377617" y="510521"/>
                  <a:pt x="2330625" y="510521"/>
                </a:cubicBezTo>
                <a:lnTo>
                  <a:pt x="85087" y="510521"/>
                </a:lnTo>
                <a:cubicBezTo>
                  <a:pt x="38095" y="510521"/>
                  <a:pt x="0" y="472426"/>
                  <a:pt x="0" y="425434"/>
                </a:cubicBezTo>
                <a:lnTo>
                  <a:pt x="0" y="85087"/>
                </a:lnTo>
                <a:cubicBezTo>
                  <a:pt x="0" y="38095"/>
                  <a:pt x="38095" y="0"/>
                  <a:pt x="85087" y="0"/>
                </a:cubicBezTo>
                <a:close/>
              </a:path>
            </a:pathLst>
          </a:custGeom>
          <a:solidFill>
            <a:srgbClr val="C2FFDB"/>
          </a:solidFill>
          <a:ln w="9525" cap="flat" cmpd="sng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ctr" anchorCtr="0"/>
          <a:p>
            <a:r>
              <a:rPr lang="zh-CN" altLang="en-US" sz="2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1.生活中的轴对称</a:t>
            </a:r>
            <a:endParaRPr lang="zh-CN" altLang="en-US" sz="2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形状5"/>
          <p:cNvSpPr/>
          <p:nvPr>
            <p:custDataLst>
              <p:tags r:id="rId16"/>
            </p:custDataLst>
          </p:nvPr>
        </p:nvSpPr>
        <p:spPr>
          <a:xfrm>
            <a:off x="6800850" y="2000250"/>
            <a:ext cx="2416175" cy="509588"/>
          </a:xfrm>
          <a:custGeom>
            <a:avLst/>
            <a:gdLst>
              <a:gd name="txL" fmla="*/ 0 w 2415121"/>
              <a:gd name="txT" fmla="*/ 0 h 510521"/>
              <a:gd name="txR" fmla="*/ 2415121 w 2415121"/>
              <a:gd name="txB" fmla="*/ 510521 h 510521"/>
            </a:gdLst>
            <a:ahLst/>
            <a:cxnLst>
              <a:cxn ang="0">
                <a:pos x="85087" y="0"/>
              </a:cxn>
              <a:cxn ang="0">
                <a:pos x="2330034" y="0"/>
              </a:cxn>
              <a:cxn ang="0">
                <a:pos x="2377026" y="0"/>
              </a:cxn>
              <a:cxn ang="0">
                <a:pos x="2415121" y="425434"/>
              </a:cxn>
              <a:cxn ang="0">
                <a:pos x="2415121" y="472426"/>
              </a:cxn>
              <a:cxn ang="0">
                <a:pos x="85087" y="510521"/>
              </a:cxn>
              <a:cxn ang="0">
                <a:pos x="38095" y="510521"/>
              </a:cxn>
              <a:cxn ang="0">
                <a:pos x="0" y="85087"/>
              </a:cxn>
              <a:cxn ang="0">
                <a:pos x="0" y="38095"/>
              </a:cxn>
            </a:cxnLst>
            <a:rect l="txL" t="txT" r="txR" b="txB"/>
            <a:pathLst>
              <a:path w="2415121" h="510521">
                <a:moveTo>
                  <a:pt x="85087" y="0"/>
                </a:moveTo>
                <a:lnTo>
                  <a:pt x="2330034" y="0"/>
                </a:lnTo>
                <a:cubicBezTo>
                  <a:pt x="2377026" y="0"/>
                  <a:pt x="2415121" y="38095"/>
                  <a:pt x="2415121" y="85087"/>
                </a:cubicBezTo>
                <a:lnTo>
                  <a:pt x="2415121" y="425434"/>
                </a:lnTo>
                <a:cubicBezTo>
                  <a:pt x="2415121" y="472426"/>
                  <a:pt x="2377026" y="510521"/>
                  <a:pt x="2330034" y="510521"/>
                </a:cubicBezTo>
                <a:lnTo>
                  <a:pt x="85087" y="510521"/>
                </a:lnTo>
                <a:cubicBezTo>
                  <a:pt x="38095" y="510521"/>
                  <a:pt x="0" y="472426"/>
                  <a:pt x="0" y="425434"/>
                </a:cubicBezTo>
                <a:lnTo>
                  <a:pt x="0" y="85087"/>
                </a:lnTo>
                <a:cubicBezTo>
                  <a:pt x="0" y="38095"/>
                  <a:pt x="38095" y="0"/>
                  <a:pt x="85087" y="0"/>
                </a:cubicBezTo>
                <a:close/>
              </a:path>
            </a:pathLst>
          </a:custGeom>
          <a:solidFill>
            <a:srgbClr val="C2FFDB"/>
          </a:solidFill>
          <a:ln w="9525" cap="flat" cmpd="sng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ctr" anchorCtr="0"/>
          <a:p>
            <a:r>
              <a:rPr lang="zh-CN" altLang="en-US" sz="2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2.轴对称的再认识</a:t>
            </a:r>
            <a:endParaRPr lang="zh-CN" altLang="en-US" sz="2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形状6"/>
          <p:cNvSpPr/>
          <p:nvPr>
            <p:custDataLst>
              <p:tags r:id="rId17"/>
            </p:custDataLst>
          </p:nvPr>
        </p:nvSpPr>
        <p:spPr>
          <a:xfrm>
            <a:off x="6800850" y="2751138"/>
            <a:ext cx="2414588" cy="509587"/>
          </a:xfrm>
          <a:custGeom>
            <a:avLst/>
            <a:gdLst>
              <a:gd name="txL" fmla="*/ 0 w 2415121"/>
              <a:gd name="txT" fmla="*/ 0 h 510521"/>
              <a:gd name="txR" fmla="*/ 2415121 w 2415121"/>
              <a:gd name="txB" fmla="*/ 510521 h 510521"/>
            </a:gdLst>
            <a:ahLst/>
            <a:cxnLst>
              <a:cxn ang="0">
                <a:pos x="85087" y="0"/>
              </a:cxn>
              <a:cxn ang="0">
                <a:pos x="2330034" y="0"/>
              </a:cxn>
              <a:cxn ang="0">
                <a:pos x="2377026" y="0"/>
              </a:cxn>
              <a:cxn ang="0">
                <a:pos x="2415121" y="425434"/>
              </a:cxn>
              <a:cxn ang="0">
                <a:pos x="2415121" y="472426"/>
              </a:cxn>
              <a:cxn ang="0">
                <a:pos x="85087" y="510521"/>
              </a:cxn>
              <a:cxn ang="0">
                <a:pos x="38095" y="510521"/>
              </a:cxn>
              <a:cxn ang="0">
                <a:pos x="0" y="85087"/>
              </a:cxn>
              <a:cxn ang="0">
                <a:pos x="0" y="38095"/>
              </a:cxn>
            </a:cxnLst>
            <a:rect l="txL" t="txT" r="txR" b="txB"/>
            <a:pathLst>
              <a:path w="2415121" h="510521">
                <a:moveTo>
                  <a:pt x="85087" y="0"/>
                </a:moveTo>
                <a:lnTo>
                  <a:pt x="2330034" y="0"/>
                </a:lnTo>
                <a:cubicBezTo>
                  <a:pt x="2377026" y="0"/>
                  <a:pt x="2415121" y="38095"/>
                  <a:pt x="2415121" y="85087"/>
                </a:cubicBezTo>
                <a:lnTo>
                  <a:pt x="2415121" y="425434"/>
                </a:lnTo>
                <a:cubicBezTo>
                  <a:pt x="2415121" y="472426"/>
                  <a:pt x="2377026" y="510521"/>
                  <a:pt x="2330034" y="510521"/>
                </a:cubicBezTo>
                <a:lnTo>
                  <a:pt x="85087" y="510521"/>
                </a:lnTo>
                <a:cubicBezTo>
                  <a:pt x="38095" y="510521"/>
                  <a:pt x="0" y="472426"/>
                  <a:pt x="0" y="425434"/>
                </a:cubicBezTo>
                <a:lnTo>
                  <a:pt x="0" y="85087"/>
                </a:lnTo>
                <a:cubicBezTo>
                  <a:pt x="0" y="38095"/>
                  <a:pt x="38095" y="0"/>
                  <a:pt x="85087" y="0"/>
                </a:cubicBezTo>
                <a:close/>
              </a:path>
            </a:pathLst>
          </a:custGeom>
          <a:solidFill>
            <a:srgbClr val="C2FFDB"/>
          </a:solidFill>
          <a:ln w="9525" cap="flat" cmpd="sng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ctr" anchorCtr="0"/>
          <a:p>
            <a:r>
              <a:rPr lang="zh-CN" altLang="en-US" sz="2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3.画轴对称图形</a:t>
            </a:r>
            <a:endParaRPr lang="zh-CN" altLang="en-US" sz="2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形状7"/>
          <p:cNvSpPr/>
          <p:nvPr>
            <p:custDataLst>
              <p:tags r:id="rId18"/>
            </p:custDataLst>
          </p:nvPr>
        </p:nvSpPr>
        <p:spPr>
          <a:xfrm>
            <a:off x="6800850" y="4083050"/>
            <a:ext cx="1900238" cy="509588"/>
          </a:xfrm>
          <a:custGeom>
            <a:avLst/>
            <a:gdLst>
              <a:gd name="txL" fmla="*/ 0 w 1900771"/>
              <a:gd name="txT" fmla="*/ 0 h 510521"/>
              <a:gd name="txR" fmla="*/ 1900771 w 1900771"/>
              <a:gd name="txB" fmla="*/ 510521 h 510521"/>
            </a:gdLst>
            <a:ahLst/>
            <a:cxnLst>
              <a:cxn ang="0">
                <a:pos x="85087" y="0"/>
              </a:cxn>
              <a:cxn ang="0">
                <a:pos x="1815684" y="0"/>
              </a:cxn>
              <a:cxn ang="0">
                <a:pos x="1862676" y="0"/>
              </a:cxn>
              <a:cxn ang="0">
                <a:pos x="1900771" y="425434"/>
              </a:cxn>
              <a:cxn ang="0">
                <a:pos x="1900771" y="472426"/>
              </a:cxn>
              <a:cxn ang="0">
                <a:pos x="85087" y="510521"/>
              </a:cxn>
              <a:cxn ang="0">
                <a:pos x="38095" y="510521"/>
              </a:cxn>
              <a:cxn ang="0">
                <a:pos x="0" y="85087"/>
              </a:cxn>
              <a:cxn ang="0">
                <a:pos x="0" y="38095"/>
              </a:cxn>
            </a:cxnLst>
            <a:rect l="txL" t="txT" r="txR" b="txB"/>
            <a:pathLst>
              <a:path w="1900771" h="510521">
                <a:moveTo>
                  <a:pt x="85087" y="0"/>
                </a:moveTo>
                <a:lnTo>
                  <a:pt x="1815684" y="0"/>
                </a:lnTo>
                <a:cubicBezTo>
                  <a:pt x="1862676" y="0"/>
                  <a:pt x="1900771" y="38095"/>
                  <a:pt x="1900771" y="85087"/>
                </a:cubicBezTo>
                <a:lnTo>
                  <a:pt x="1900771" y="425434"/>
                </a:lnTo>
                <a:cubicBezTo>
                  <a:pt x="1900771" y="472426"/>
                  <a:pt x="1862676" y="510521"/>
                  <a:pt x="1815684" y="510521"/>
                </a:cubicBezTo>
                <a:lnTo>
                  <a:pt x="85087" y="510521"/>
                </a:lnTo>
                <a:cubicBezTo>
                  <a:pt x="38095" y="510521"/>
                  <a:pt x="0" y="472426"/>
                  <a:pt x="0" y="425434"/>
                </a:cubicBezTo>
                <a:lnTo>
                  <a:pt x="0" y="85087"/>
                </a:lnTo>
                <a:cubicBezTo>
                  <a:pt x="0" y="38095"/>
                  <a:pt x="38095" y="0"/>
                  <a:pt x="85087" y="0"/>
                </a:cubicBezTo>
                <a:close/>
              </a:path>
            </a:pathLst>
          </a:custGeom>
          <a:solidFill>
            <a:srgbClr val="C2FFDB"/>
          </a:solidFill>
          <a:ln w="9525" cap="flat" cmpd="sng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ctr" anchorCtr="0"/>
          <a:p>
            <a:r>
              <a:rPr lang="zh-CN" altLang="en-US" sz="2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1.图形的平移</a:t>
            </a:r>
            <a:endParaRPr lang="zh-CN" altLang="en-US" sz="2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形状8"/>
          <p:cNvSpPr/>
          <p:nvPr>
            <p:custDataLst>
              <p:tags r:id="rId19"/>
            </p:custDataLst>
          </p:nvPr>
        </p:nvSpPr>
        <p:spPr>
          <a:xfrm>
            <a:off x="6800850" y="4751388"/>
            <a:ext cx="1901825" cy="509587"/>
          </a:xfrm>
          <a:custGeom>
            <a:avLst/>
            <a:gdLst>
              <a:gd name="txL" fmla="*/ 0 w 1901361"/>
              <a:gd name="txT" fmla="*/ 0 h 510521"/>
              <a:gd name="txR" fmla="*/ 1901361 w 1901361"/>
              <a:gd name="txB" fmla="*/ 510521 h 510521"/>
            </a:gdLst>
            <a:ahLst/>
            <a:cxnLst>
              <a:cxn ang="0">
                <a:pos x="85087" y="0"/>
              </a:cxn>
              <a:cxn ang="0">
                <a:pos x="1816275" y="0"/>
              </a:cxn>
              <a:cxn ang="0">
                <a:pos x="1863267" y="0"/>
              </a:cxn>
              <a:cxn ang="0">
                <a:pos x="1901361" y="425434"/>
              </a:cxn>
              <a:cxn ang="0">
                <a:pos x="1901361" y="472426"/>
              </a:cxn>
              <a:cxn ang="0">
                <a:pos x="85087" y="510521"/>
              </a:cxn>
              <a:cxn ang="0">
                <a:pos x="38095" y="510521"/>
              </a:cxn>
              <a:cxn ang="0">
                <a:pos x="0" y="85087"/>
              </a:cxn>
              <a:cxn ang="0">
                <a:pos x="0" y="38095"/>
              </a:cxn>
            </a:cxnLst>
            <a:rect l="txL" t="txT" r="txR" b="txB"/>
            <a:pathLst>
              <a:path w="1901361" h="510521">
                <a:moveTo>
                  <a:pt x="85087" y="0"/>
                </a:moveTo>
                <a:lnTo>
                  <a:pt x="1816275" y="0"/>
                </a:lnTo>
                <a:cubicBezTo>
                  <a:pt x="1863267" y="0"/>
                  <a:pt x="1901361" y="38095"/>
                  <a:pt x="1901361" y="85087"/>
                </a:cubicBezTo>
                <a:lnTo>
                  <a:pt x="1901361" y="425434"/>
                </a:lnTo>
                <a:cubicBezTo>
                  <a:pt x="1901361" y="472426"/>
                  <a:pt x="1863267" y="510521"/>
                  <a:pt x="1816275" y="510521"/>
                </a:cubicBezTo>
                <a:lnTo>
                  <a:pt x="85087" y="510521"/>
                </a:lnTo>
                <a:cubicBezTo>
                  <a:pt x="38095" y="510521"/>
                  <a:pt x="0" y="472426"/>
                  <a:pt x="0" y="425434"/>
                </a:cubicBezTo>
                <a:lnTo>
                  <a:pt x="0" y="85087"/>
                </a:lnTo>
                <a:cubicBezTo>
                  <a:pt x="0" y="38095"/>
                  <a:pt x="38095" y="0"/>
                  <a:pt x="85087" y="0"/>
                </a:cubicBezTo>
                <a:close/>
              </a:path>
            </a:pathLst>
          </a:custGeom>
          <a:solidFill>
            <a:srgbClr val="C2FFDB"/>
          </a:solidFill>
          <a:ln w="9525" cap="flat" cmpd="sng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ctr" anchorCtr="0"/>
          <a:p>
            <a:r>
              <a:rPr lang="zh-CN" altLang="en-US" sz="2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2.平移的特征</a:t>
            </a:r>
            <a:endParaRPr lang="zh-CN" altLang="en-US" sz="2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形状9"/>
          <p:cNvSpPr/>
          <p:nvPr>
            <p:custDataLst>
              <p:tags r:id="rId20"/>
            </p:custDataLst>
          </p:nvPr>
        </p:nvSpPr>
        <p:spPr>
          <a:xfrm rot="5400000">
            <a:off x="3678238" y="3257550"/>
            <a:ext cx="1547812" cy="663575"/>
          </a:xfrm>
          <a:custGeom>
            <a:avLst/>
            <a:gdLst/>
            <a:ahLst/>
            <a:cxnLst>
              <a:cxn ang="0">
                <a:pos x="1150475" y="0"/>
              </a:cxn>
              <a:cxn ang="0">
                <a:pos x="1548822" y="331956"/>
              </a:cxn>
              <a:cxn ang="0">
                <a:pos x="1150475" y="663912"/>
              </a:cxn>
              <a:cxn ang="0">
                <a:pos x="1150475" y="442608"/>
              </a:cxn>
              <a:cxn ang="0">
                <a:pos x="0" y="442608"/>
              </a:cxn>
              <a:cxn ang="0">
                <a:pos x="0" y="221304"/>
              </a:cxn>
              <a:cxn ang="0">
                <a:pos x="1150475" y="221304"/>
              </a:cxn>
              <a:cxn ang="0">
                <a:pos x="1150475" y="0"/>
              </a:cxn>
            </a:cxnLst>
            <a:pathLst>
              <a:path w="1548822" h="663912">
                <a:moveTo>
                  <a:pt x="1150475" y="0"/>
                </a:moveTo>
                <a:lnTo>
                  <a:pt x="1548822" y="331956"/>
                </a:lnTo>
                <a:lnTo>
                  <a:pt x="1150475" y="663912"/>
                </a:lnTo>
                <a:lnTo>
                  <a:pt x="1150475" y="442608"/>
                </a:lnTo>
                <a:lnTo>
                  <a:pt x="0" y="442608"/>
                </a:lnTo>
                <a:lnTo>
                  <a:pt x="0" y="221304"/>
                </a:lnTo>
                <a:lnTo>
                  <a:pt x="1150475" y="221304"/>
                </a:lnTo>
                <a:lnTo>
                  <a:pt x="1150475" y="0"/>
                </a:lnTo>
                <a:close/>
              </a:path>
            </a:pathLst>
          </a:custGeom>
          <a:solidFill>
            <a:srgbClr val="5C81CC"/>
          </a:solidFill>
          <a:ln w="9525" cap="flat" cmpd="sng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1" name="文本9"/>
          <p:cNvSpPr txBox="1"/>
          <p:nvPr>
            <p:custDataLst>
              <p:tags r:id="rId21"/>
            </p:custDataLst>
          </p:nvPr>
        </p:nvSpPr>
        <p:spPr>
          <a:xfrm>
            <a:off x="4565650" y="3160713"/>
            <a:ext cx="1084263" cy="6937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类比</a:t>
            </a:r>
            <a:endParaRPr lang="zh-CN" altLang="en-US" sz="30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rcRect t="7944" b="20102"/>
          <a:stretch>
            <a:fillRect/>
          </a:stretch>
        </p:blipFill>
        <p:spPr>
          <a:xfrm>
            <a:off x="442913" y="1087438"/>
            <a:ext cx="3270250" cy="234156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49" grpId="1"/>
      <p:bldP spid="8" grpId="0"/>
      <p:bldP spid="8" grpId="1"/>
      <p:bldP spid="9" grpId="0"/>
      <p:bldP spid="9" grpId="1"/>
      <p:bldP spid="10" grpId="0"/>
      <p:bldP spid="10" grpId="1"/>
      <p:bldP spid="15" grpId="0" bldLvl="0" animBg="1"/>
      <p:bldP spid="16" grpId="0" bldLvl="0" animBg="1"/>
      <p:bldP spid="17" grpId="0" bldLvl="0" animBg="1"/>
      <p:bldP spid="15" grpId="1" animBg="1"/>
      <p:bldP spid="16" grpId="1" animBg="1"/>
      <p:bldP spid="17" grpId="1" animBg="1"/>
      <p:bldP spid="20" grpId="0" bldLvl="0" animBg="1"/>
      <p:bldP spid="20" grpId="1" animBg="1"/>
      <p:bldP spid="21" grpId="0"/>
      <p:bldP spid="21" grpId="1"/>
      <p:bldP spid="6150" grpId="0"/>
      <p:bldP spid="6150" grpId="1"/>
      <p:bldP spid="12" grpId="0"/>
      <p:bldP spid="12" grpId="1"/>
      <p:bldP spid="13" grpId="0"/>
      <p:bldP spid="13" grpId="1"/>
      <p:bldP spid="14" grpId="0"/>
      <p:bldP spid="14" grpId="1"/>
      <p:bldP spid="18" grpId="0" bldLvl="0" animBg="1"/>
      <p:bldP spid="19" grpId="0" bldLvl="0" animBg="1"/>
      <p:bldP spid="18" grpId="1" animBg="1"/>
      <p:bldP spid="1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332855"/>
            <a:ext cx="12192000" cy="537845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07010" y="5715"/>
            <a:ext cx="66071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环节二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情境引入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旋转点亮生活</a:t>
            </a:r>
            <a:endParaRPr lang="zh-CN"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pic>
        <p:nvPicPr>
          <p:cNvPr id="4" name="图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66800" y="1922463"/>
            <a:ext cx="2171700" cy="2171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416925" y="1812925"/>
            <a:ext cx="2343150" cy="2343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1"/>
          <p:cNvSpPr txBox="1"/>
          <p:nvPr/>
        </p:nvSpPr>
        <p:spPr>
          <a:xfrm>
            <a:off x="463868" y="1050608"/>
            <a:ext cx="6645275" cy="6937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观察：这些运动是轴对称或平移吗？</a:t>
            </a:r>
            <a:endParaRPr lang="zh-CN" altLang="en-US" sz="3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图片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475163" y="1849438"/>
            <a:ext cx="2827337" cy="2243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形状2"/>
          <p:cNvSpPr/>
          <p:nvPr/>
        </p:nvSpPr>
        <p:spPr>
          <a:xfrm>
            <a:off x="4561205" y="4682490"/>
            <a:ext cx="2854325" cy="1311910"/>
          </a:xfrm>
          <a:custGeom>
            <a:avLst/>
            <a:gdLst>
              <a:gd name="txL" fmla="*/ 0 w 3241100"/>
              <a:gd name="txT" fmla="*/ 0 h 1565110"/>
              <a:gd name="txR" fmla="*/ 3241100 w 3241100"/>
              <a:gd name="txB" fmla="*/ 1565110 h 1565110"/>
            </a:gdLst>
            <a:ahLst/>
            <a:cxnLst>
              <a:cxn ang="0">
                <a:pos x="260852" y="0"/>
              </a:cxn>
              <a:cxn ang="0">
                <a:pos x="2980249" y="0"/>
              </a:cxn>
              <a:cxn ang="0">
                <a:pos x="3049431" y="0"/>
              </a:cxn>
              <a:cxn ang="0">
                <a:pos x="3213618" y="125321"/>
              </a:cxn>
              <a:cxn ang="0">
                <a:pos x="3241100" y="1304258"/>
              </a:cxn>
              <a:cxn ang="0">
                <a:pos x="3241100" y="1373440"/>
              </a:cxn>
              <a:cxn ang="0">
                <a:pos x="3115780" y="1537627"/>
              </a:cxn>
              <a:cxn ang="0">
                <a:pos x="260852" y="1565110"/>
              </a:cxn>
              <a:cxn ang="0">
                <a:pos x="191669" y="1565110"/>
              </a:cxn>
              <a:cxn ang="0">
                <a:pos x="27482" y="1439789"/>
              </a:cxn>
              <a:cxn ang="0">
                <a:pos x="0" y="260852"/>
              </a:cxn>
              <a:cxn ang="0">
                <a:pos x="0" y="116787"/>
              </a:cxn>
            </a:cxnLst>
            <a:rect l="txL" t="txT" r="txR" b="txB"/>
            <a:pathLst>
              <a:path w="3241100" h="1565110">
                <a:moveTo>
                  <a:pt x="260852" y="0"/>
                </a:moveTo>
                <a:lnTo>
                  <a:pt x="2980249" y="0"/>
                </a:lnTo>
                <a:cubicBezTo>
                  <a:pt x="3049431" y="0"/>
                  <a:pt x="3115780" y="27482"/>
                  <a:pt x="3164699" y="76402"/>
                </a:cubicBezTo>
                <a:cubicBezTo>
                  <a:pt x="3213618" y="125321"/>
                  <a:pt x="3241100" y="191669"/>
                  <a:pt x="3241100" y="260852"/>
                </a:cubicBezTo>
                <a:lnTo>
                  <a:pt x="3241100" y="1304258"/>
                </a:lnTo>
                <a:cubicBezTo>
                  <a:pt x="3241100" y="1373440"/>
                  <a:pt x="3213618" y="1439789"/>
                  <a:pt x="3164699" y="1488708"/>
                </a:cubicBezTo>
                <a:cubicBezTo>
                  <a:pt x="3115780" y="1537627"/>
                  <a:pt x="3049431" y="1565110"/>
                  <a:pt x="2980249" y="1565110"/>
                </a:cubicBezTo>
                <a:lnTo>
                  <a:pt x="260852" y="1565110"/>
                </a:lnTo>
                <a:cubicBezTo>
                  <a:pt x="191669" y="1565110"/>
                  <a:pt x="125321" y="1537627"/>
                  <a:pt x="76402" y="1488708"/>
                </a:cubicBezTo>
                <a:cubicBezTo>
                  <a:pt x="27482" y="1439789"/>
                  <a:pt x="0" y="1373440"/>
                  <a:pt x="0" y="1304258"/>
                </a:cubicBezTo>
                <a:lnTo>
                  <a:pt x="0" y="260852"/>
                </a:lnTo>
                <a:cubicBezTo>
                  <a:pt x="0" y="116787"/>
                  <a:pt x="116787" y="0"/>
                  <a:pt x="260852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anchor="ctr" anchorCtr="0"/>
          <a:p>
            <a:pPr algn="ctr"/>
            <a:r>
              <a:rPr lang="zh-CN" altLang="en-US" sz="72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旋转</a:t>
            </a:r>
            <a:endParaRPr lang="zh-CN" altLang="en-US" sz="72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23" grpId="0" bldLvl="0" animBg="1"/>
      <p:bldP spid="2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284595"/>
            <a:ext cx="12192000" cy="586105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815080" y="43180"/>
            <a:ext cx="3634105" cy="828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学习目标</a:t>
            </a:r>
            <a:endParaRPr lang="zh-CN" altLang="en-US"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sp>
        <p:nvSpPr>
          <p:cNvPr id="7174" name="文本框 99"/>
          <p:cNvSpPr txBox="1"/>
          <p:nvPr/>
        </p:nvSpPr>
        <p:spPr>
          <a:xfrm>
            <a:off x="768350" y="1898650"/>
            <a:ext cx="11423650" cy="26876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1. 通过具体实例认识图形的旋转；</a:t>
            </a:r>
            <a:endParaRPr lang="zh-CN" altLang="en-US" sz="32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2. 经历有关旋转的操作，体会类比、转化等数学思想；</a:t>
            </a:r>
            <a:endParaRPr lang="zh-CN" altLang="en-US" sz="32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3. 认识旋转在现实生活中的应用，欣赏旋转美.</a:t>
            </a:r>
            <a:endParaRPr lang="en-US" altLang="zh-CN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381750"/>
            <a:ext cx="12192000" cy="488950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186690" y="0"/>
            <a:ext cx="6925945" cy="8286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环节三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 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师生协作，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解锁新知</a:t>
            </a:r>
            <a:endParaRPr lang="zh-CN"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pic>
        <p:nvPicPr>
          <p:cNvPr id="4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314" y="2690282"/>
            <a:ext cx="4093178" cy="3248025"/>
          </a:xfrm>
          <a:prstGeom prst="roundRect">
            <a:avLst/>
          </a:prstGeom>
          <a:ln w="95250">
            <a:solidFill>
              <a:srgbClr val="FFFFFF"/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文本2"/>
          <p:cNvSpPr txBox="1"/>
          <p:nvPr/>
        </p:nvSpPr>
        <p:spPr>
          <a:xfrm>
            <a:off x="320040" y="1976120"/>
            <a:ext cx="7844155" cy="159829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你能尝试描述出什么叫旋转吗？</a:t>
            </a:r>
            <a:endParaRPr lang="zh-CN" altLang="en-US" sz="3000" dirty="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7" name="文本3"/>
          <p:cNvSpPr txBox="1"/>
          <p:nvPr/>
        </p:nvSpPr>
        <p:spPr>
          <a:xfrm>
            <a:off x="6330633" y="1099820"/>
            <a:ext cx="3548062" cy="628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点的旋转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形状2"/>
          <p:cNvSpPr/>
          <p:nvPr>
            <p:custDataLst>
              <p:tags r:id="rId3"/>
            </p:custDataLst>
          </p:nvPr>
        </p:nvSpPr>
        <p:spPr>
          <a:xfrm>
            <a:off x="4649788" y="3086100"/>
            <a:ext cx="2836862" cy="19050"/>
          </a:xfrm>
          <a:prstGeom prst="line">
            <a:avLst/>
          </a:prstGeom>
          <a:ln w="1238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ctr" anchorCtr="0"/>
          <a:p>
            <a:pPr algn="ctr"/>
            <a:endParaRPr lang="zh-CN" altLang="zh-CN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" name="形状3"/>
          <p:cNvSpPr/>
          <p:nvPr>
            <p:custDataLst>
              <p:tags r:id="rId4"/>
            </p:custDataLst>
          </p:nvPr>
        </p:nvSpPr>
        <p:spPr>
          <a:xfrm>
            <a:off x="6032500" y="3022600"/>
            <a:ext cx="63500" cy="125413"/>
          </a:xfrm>
          <a:custGeom>
            <a:avLst/>
            <a:gdLst/>
            <a:ahLst/>
            <a:cxnLst>
              <a:cxn ang="0">
                <a:pos x="32318" y="0"/>
              </a:cxn>
              <a:cxn ang="0">
                <a:pos x="50167" y="0"/>
              </a:cxn>
              <a:cxn ang="0">
                <a:pos x="64637" y="96357"/>
              </a:cxn>
              <a:cxn ang="0">
                <a:pos x="14469" y="124149"/>
              </a:cxn>
              <a:cxn ang="0">
                <a:pos x="0" y="27792"/>
              </a:cxn>
            </a:cxnLst>
            <a:pathLst>
              <a:path w="64637" h="124149">
                <a:moveTo>
                  <a:pt x="32318" y="0"/>
                </a:moveTo>
                <a:cubicBezTo>
                  <a:pt x="50167" y="0"/>
                  <a:pt x="64637" y="27792"/>
                  <a:pt x="64637" y="62074"/>
                </a:cubicBezTo>
                <a:cubicBezTo>
                  <a:pt x="64637" y="96357"/>
                  <a:pt x="50167" y="124149"/>
                  <a:pt x="32318" y="124149"/>
                </a:cubicBezTo>
                <a:cubicBezTo>
                  <a:pt x="14469" y="124149"/>
                  <a:pt x="0" y="96357"/>
                  <a:pt x="0" y="62074"/>
                </a:cubicBezTo>
                <a:cubicBezTo>
                  <a:pt x="0" y="27792"/>
                  <a:pt x="14469" y="0"/>
                  <a:pt x="32318" y="0"/>
                </a:cubicBezTo>
                <a:close/>
              </a:path>
            </a:pathLst>
          </a:custGeom>
          <a:solidFill>
            <a:srgbClr val="949499"/>
          </a:solidFill>
          <a:ln w="123825" cap="flat" cmpd="sng">
            <a:solidFill>
              <a:srgbClr val="949499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" name="文本1"/>
          <p:cNvSpPr txBox="1"/>
          <p:nvPr/>
        </p:nvSpPr>
        <p:spPr>
          <a:xfrm>
            <a:off x="346710" y="1068070"/>
            <a:ext cx="7452995" cy="711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观察：小球是怎么运动的？</a:t>
            </a:r>
            <a:endParaRPr lang="zh-CN" altLang="en-US" sz="36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20040" y="1061720"/>
            <a:ext cx="1279525" cy="610235"/>
          </a:xfrm>
          <a:prstGeom prst="round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9" grpId="0" bldLvl="0" animBg="1"/>
      <p:bldP spid="11" grpId="0"/>
      <p:bldP spid="11" grpId="1"/>
      <p:bldP spid="7" grpId="0"/>
      <p:bldP spid="7" grpId="1"/>
      <p:bldP spid="5" grpId="0"/>
      <p:bldP spid="5" grpId="1"/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图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06375" y="2262188"/>
            <a:ext cx="3086100" cy="3433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2" name="矩形 41"/>
          <p:cNvSpPr/>
          <p:nvPr/>
        </p:nvSpPr>
        <p:spPr>
          <a:xfrm>
            <a:off x="0" y="6323965"/>
            <a:ext cx="12192000" cy="546735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3"/>
            </p:custDataLst>
          </p:nvPr>
        </p:nvSpPr>
        <p:spPr>
          <a:xfrm>
            <a:off x="254635" y="43180"/>
            <a:ext cx="60934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环节三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师生协作，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解锁新知</a:t>
            </a:r>
            <a:endParaRPr lang="zh-CN"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sp>
        <p:nvSpPr>
          <p:cNvPr id="9224" name="形状4"/>
          <p:cNvSpPr/>
          <p:nvPr>
            <p:custDataLst>
              <p:tags r:id="rId4"/>
            </p:custDataLst>
          </p:nvPr>
        </p:nvSpPr>
        <p:spPr>
          <a:xfrm>
            <a:off x="1595438" y="2346325"/>
            <a:ext cx="233362" cy="233363"/>
          </a:xfrm>
          <a:custGeom>
            <a:avLst/>
            <a:gdLst/>
            <a:ahLst/>
            <a:cxnLst>
              <a:cxn ang="0">
                <a:pos x="116757" y="0"/>
              </a:cxn>
              <a:cxn ang="0">
                <a:pos x="181241" y="0"/>
              </a:cxn>
              <a:cxn ang="0">
                <a:pos x="233515" y="181241"/>
              </a:cxn>
              <a:cxn ang="0">
                <a:pos x="52274" y="233515"/>
              </a:cxn>
              <a:cxn ang="0">
                <a:pos x="0" y="52274"/>
              </a:cxn>
            </a:cxnLst>
            <a:pathLst>
              <a:path w="233515" h="233515">
                <a:moveTo>
                  <a:pt x="116757" y="0"/>
                </a:moveTo>
                <a:cubicBezTo>
                  <a:pt x="181241" y="0"/>
                  <a:pt x="233515" y="52274"/>
                  <a:pt x="233515" y="116757"/>
                </a:cubicBezTo>
                <a:cubicBezTo>
                  <a:pt x="233515" y="181241"/>
                  <a:pt x="181241" y="233515"/>
                  <a:pt x="116757" y="233515"/>
                </a:cubicBezTo>
                <a:cubicBezTo>
                  <a:pt x="52274" y="233515"/>
                  <a:pt x="0" y="181241"/>
                  <a:pt x="0" y="116757"/>
                </a:cubicBezTo>
                <a:cubicBezTo>
                  <a:pt x="0" y="52274"/>
                  <a:pt x="52274" y="0"/>
                  <a:pt x="116757" y="0"/>
                </a:cubicBezTo>
                <a:close/>
              </a:path>
            </a:pathLst>
          </a:custGeom>
          <a:solidFill>
            <a:srgbClr val="000000"/>
          </a:solidFill>
          <a:ln w="9525" cap="flat" cmpd="sng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225" name="形状5"/>
          <p:cNvSpPr/>
          <p:nvPr>
            <p:custDataLst>
              <p:tags r:id="rId5"/>
            </p:custDataLst>
          </p:nvPr>
        </p:nvSpPr>
        <p:spPr>
          <a:xfrm rot="-4620000">
            <a:off x="1724025" y="2062163"/>
            <a:ext cx="312738" cy="214312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arrow" w="sm" len="sm"/>
          </a:ln>
        </p:spPr>
        <p:txBody>
          <a:bodyPr wrap="square" anchor="ctr" anchorCtr="0"/>
          <a:p>
            <a:pPr algn="ctr"/>
            <a:endParaRPr lang="zh-CN" altLang="zh-CN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226" name="文本1"/>
          <p:cNvSpPr txBox="1"/>
          <p:nvPr>
            <p:custDataLst>
              <p:tags r:id="rId6"/>
            </p:custDataLst>
          </p:nvPr>
        </p:nvSpPr>
        <p:spPr>
          <a:xfrm>
            <a:off x="2019300" y="1638300"/>
            <a:ext cx="2230438" cy="6238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旋转中心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28" name="文本3"/>
          <p:cNvSpPr txBox="1"/>
          <p:nvPr>
            <p:custDataLst>
              <p:tags r:id="rId7"/>
            </p:custDataLst>
          </p:nvPr>
        </p:nvSpPr>
        <p:spPr>
          <a:xfrm>
            <a:off x="3833495" y="1965960"/>
            <a:ext cx="7728585" cy="30162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pPr>
              <a:lnSpc>
                <a:spcPct val="150000"/>
              </a:lnSpc>
            </a:pPr>
            <a:r>
              <a:rPr lang="zh-CN" altLang="en-US" sz="3000" b="1" dirty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</a:rPr>
              <a:t>    </a:t>
            </a:r>
            <a:r>
              <a:rPr lang="zh-CN" altLang="en-US" sz="3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单摆上的小球绕着悬挂点在一个平面上转动，由位置</a:t>
            </a:r>
            <a:r>
              <a:rPr lang="zh-CN" altLang="en-US" sz="3000" i="1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P</a:t>
            </a:r>
            <a:r>
              <a:rPr lang="zh-CN" altLang="en-US" sz="3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转到位置</a:t>
            </a:r>
            <a:r>
              <a:rPr lang="zh-CN" altLang="en-US" sz="3000" i="1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P</a:t>
            </a:r>
            <a:r>
              <a:rPr lang="zh-CN" altLang="en-US" sz="3000" i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'</a:t>
            </a:r>
            <a:r>
              <a:rPr lang="zh-CN" altLang="en-US" sz="3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，像这样的运动叫做</a:t>
            </a:r>
            <a:r>
              <a:rPr lang="zh-CN" altLang="en-US" sz="3000" b="1" u="sng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旋转</a:t>
            </a:r>
            <a:r>
              <a:rPr lang="zh-CN" altLang="en-US" sz="3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.</a:t>
            </a:r>
            <a:r>
              <a:rPr lang="zh-CN" altLang="en-US" sz="3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这一悬挂点叫做小球旋转的</a:t>
            </a:r>
            <a:r>
              <a:rPr lang="zh-CN" altLang="en-US" sz="3000" b="1" u="sng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旋转中心</a:t>
            </a:r>
            <a:r>
              <a:rPr lang="zh-CN" altLang="en-US" sz="3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.</a:t>
            </a:r>
            <a:r>
              <a:rPr lang="zh-CN" altLang="en-US" sz="3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显然，旋转中心在旋转过程中保持不动.</a:t>
            </a:r>
            <a:endParaRPr lang="zh-CN" altLang="en-US" sz="3000" dirty="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304280"/>
            <a:ext cx="12192000" cy="566420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87630" y="43180"/>
            <a:ext cx="64496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环节三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师生协作，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解锁新知</a:t>
            </a: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sp>
        <p:nvSpPr>
          <p:cNvPr id="2" name="形状1"/>
          <p:cNvSpPr/>
          <p:nvPr>
            <p:custDataLst>
              <p:tags r:id="rId2"/>
            </p:custDataLst>
          </p:nvPr>
        </p:nvSpPr>
        <p:spPr>
          <a:xfrm rot="10800000">
            <a:off x="5268913" y="3465513"/>
            <a:ext cx="2930525" cy="1587"/>
          </a:xfrm>
          <a:prstGeom prst="line">
            <a:avLst/>
          </a:prstGeom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ctr" anchorCtr="0"/>
          <a:p>
            <a:pPr algn="ctr"/>
            <a:endParaRPr lang="zh-CN" altLang="zh-CN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247" name="文本1"/>
          <p:cNvSpPr txBox="1"/>
          <p:nvPr>
            <p:custDataLst>
              <p:tags r:id="rId3"/>
            </p:custDataLst>
          </p:nvPr>
        </p:nvSpPr>
        <p:spPr>
          <a:xfrm>
            <a:off x="514350" y="1250950"/>
            <a:ext cx="10483215" cy="1395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2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转一转：将一条线段</a:t>
            </a:r>
            <a:r>
              <a:rPr lang="zh-CN" altLang="en-US" sz="32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AB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绕着</a:t>
            </a:r>
            <a:r>
              <a:rPr lang="en-US" altLang="zh-CN" sz="32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O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点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            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画出旋转后的线段。</a:t>
            </a:r>
            <a:endParaRPr lang="zh-CN" altLang="en-US" sz="32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10248" name="形状3"/>
          <p:cNvSpPr/>
          <p:nvPr>
            <p:custDataLst>
              <p:tags r:id="rId4"/>
            </p:custDataLst>
          </p:nvPr>
        </p:nvSpPr>
        <p:spPr>
          <a:xfrm flipV="1">
            <a:off x="5268913" y="3467100"/>
            <a:ext cx="0" cy="0"/>
          </a:xfrm>
          <a:prstGeom prst="line">
            <a:avLst/>
          </a:prstGeom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ctr" anchorCtr="0"/>
          <a:p>
            <a:pPr algn="ctr"/>
            <a:endParaRPr lang="zh-CN" altLang="zh-CN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249" name="文本2"/>
          <p:cNvSpPr txBox="1"/>
          <p:nvPr>
            <p:custDataLst>
              <p:tags r:id="rId5"/>
            </p:custDataLst>
          </p:nvPr>
        </p:nvSpPr>
        <p:spPr>
          <a:xfrm>
            <a:off x="9077325" y="3213735"/>
            <a:ext cx="3116263" cy="779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线段的旋转</a:t>
            </a:r>
            <a:endParaRPr lang="zh-CN" altLang="en-US" sz="30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50" name="文本3"/>
          <p:cNvSpPr txBox="1"/>
          <p:nvPr>
            <p:custDataLst>
              <p:tags r:id="rId6"/>
            </p:custDataLst>
          </p:nvPr>
        </p:nvSpPr>
        <p:spPr>
          <a:xfrm>
            <a:off x="6417310" y="1215390"/>
            <a:ext cx="1409700" cy="7467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旋转</a:t>
            </a:r>
            <a:endParaRPr lang="zh-CN" altLang="en-US" sz="36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51" name="文本4"/>
          <p:cNvSpPr txBox="1"/>
          <p:nvPr>
            <p:custDataLst>
              <p:tags r:id="rId7"/>
            </p:custDataLst>
          </p:nvPr>
        </p:nvSpPr>
        <p:spPr>
          <a:xfrm>
            <a:off x="4905375" y="3427413"/>
            <a:ext cx="546100" cy="711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3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33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0252" name="文本5"/>
          <p:cNvSpPr txBox="1"/>
          <p:nvPr>
            <p:custDataLst>
              <p:tags r:id="rId8"/>
            </p:custDataLst>
          </p:nvPr>
        </p:nvSpPr>
        <p:spPr>
          <a:xfrm>
            <a:off x="8101013" y="3429000"/>
            <a:ext cx="546100" cy="7096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3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endParaRPr lang="zh-CN" altLang="en-US" sz="33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0253" name="文本4"/>
          <p:cNvSpPr txBox="1"/>
          <p:nvPr>
            <p:custDataLst>
              <p:tags r:id="rId9"/>
            </p:custDataLst>
          </p:nvPr>
        </p:nvSpPr>
        <p:spPr>
          <a:xfrm>
            <a:off x="6537325" y="3467100"/>
            <a:ext cx="546100" cy="711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33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O</a:t>
            </a:r>
            <a:endParaRPr lang="en-US" altLang="zh-CN" sz="33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378575"/>
            <a:ext cx="12192000" cy="492125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234315" y="-2540"/>
            <a:ext cx="63423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环节三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 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师生协作，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解锁新知</a:t>
            </a: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sp>
        <p:nvSpPr>
          <p:cNvPr id="11270" name="文本1"/>
          <p:cNvSpPr txBox="1"/>
          <p:nvPr>
            <p:custDataLst>
              <p:tags r:id="rId2"/>
            </p:custDataLst>
          </p:nvPr>
        </p:nvSpPr>
        <p:spPr>
          <a:xfrm>
            <a:off x="560388" y="1276350"/>
            <a:ext cx="9375775" cy="13319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pPr algn="l"/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图形的旋转由</a:t>
            </a:r>
            <a:r>
              <a:rPr lang="zh-CN" altLang="en-US" sz="3000" b="1" u="sng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旋转中心</a:t>
            </a: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3000" b="1" u="sng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旋转角度</a:t>
            </a: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3000" b="1" u="sng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旋转方向</a:t>
            </a: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所决定</a:t>
            </a:r>
            <a:r>
              <a:rPr lang="en-US" altLang="zh-CN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altLang="zh-CN" sz="3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71" name="文本2"/>
          <p:cNvSpPr txBox="1"/>
          <p:nvPr>
            <p:custDataLst>
              <p:tags r:id="rId3"/>
            </p:custDataLst>
          </p:nvPr>
        </p:nvSpPr>
        <p:spPr>
          <a:xfrm>
            <a:off x="3905250" y="3900488"/>
            <a:ext cx="1133475" cy="749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A</a:t>
            </a:r>
            <a:endParaRPr lang="zh-CN" altLang="en-US" sz="3000" i="1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11272" name="文本3"/>
          <p:cNvSpPr txBox="1"/>
          <p:nvPr>
            <p:custDataLst>
              <p:tags r:id="rId4"/>
            </p:custDataLst>
          </p:nvPr>
        </p:nvSpPr>
        <p:spPr>
          <a:xfrm>
            <a:off x="6846888" y="3884613"/>
            <a:ext cx="1133475" cy="7508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B</a:t>
            </a:r>
            <a:endParaRPr lang="zh-CN" altLang="en-US" sz="3000" i="1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pic>
        <p:nvPicPr>
          <p:cNvPr id="4" name="几何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790950" y="3962400"/>
            <a:ext cx="3567113" cy="95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4" name="几何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790950" y="3937000"/>
            <a:ext cx="3567113" cy="95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形状3"/>
          <p:cNvSpPr/>
          <p:nvPr>
            <p:custDataLst>
              <p:tags r:id="rId9"/>
            </p:custDataLst>
          </p:nvPr>
        </p:nvSpPr>
        <p:spPr>
          <a:xfrm>
            <a:off x="5538788" y="3937000"/>
            <a:ext cx="76200" cy="76200"/>
          </a:xfrm>
          <a:custGeom>
            <a:avLst/>
            <a:gdLst/>
            <a:ahLst/>
            <a:cxnLst>
              <a:cxn ang="0">
                <a:pos x="56983" y="0"/>
              </a:cxn>
              <a:cxn ang="0">
                <a:pos x="88454" y="0"/>
              </a:cxn>
              <a:cxn ang="0">
                <a:pos x="113967" y="88454"/>
              </a:cxn>
              <a:cxn ang="0">
                <a:pos x="25512" y="113967"/>
              </a:cxn>
              <a:cxn ang="0">
                <a:pos x="0" y="25512"/>
              </a:cxn>
            </a:cxnLst>
            <a:pathLst>
              <a:path w="113967" h="113967">
                <a:moveTo>
                  <a:pt x="56983" y="0"/>
                </a:moveTo>
                <a:cubicBezTo>
                  <a:pt x="88454" y="0"/>
                  <a:pt x="113967" y="25512"/>
                  <a:pt x="113967" y="56983"/>
                </a:cubicBezTo>
                <a:cubicBezTo>
                  <a:pt x="113967" y="88454"/>
                  <a:pt x="88454" y="113967"/>
                  <a:pt x="56983" y="113967"/>
                </a:cubicBezTo>
                <a:cubicBezTo>
                  <a:pt x="25512" y="113967"/>
                  <a:pt x="0" y="88454"/>
                  <a:pt x="0" y="56983"/>
                </a:cubicBezTo>
                <a:cubicBezTo>
                  <a:pt x="0" y="25512"/>
                  <a:pt x="25512" y="0"/>
                  <a:pt x="56983" y="0"/>
                </a:cubicBezTo>
                <a:close/>
              </a:path>
            </a:pathLst>
          </a:custGeom>
          <a:solidFill>
            <a:srgbClr val="000000"/>
          </a:solidFill>
          <a:ln w="476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" name="形状4"/>
          <p:cNvSpPr/>
          <p:nvPr>
            <p:custDataLst>
              <p:tags r:id="rId10"/>
            </p:custDataLst>
          </p:nvPr>
        </p:nvSpPr>
        <p:spPr>
          <a:xfrm>
            <a:off x="6340475" y="3175000"/>
            <a:ext cx="506413" cy="808038"/>
          </a:xfrm>
          <a:custGeom>
            <a:avLst/>
            <a:gdLst/>
            <a:ahLst/>
            <a:cxnLst>
              <a:cxn ang="0">
                <a:pos x="684463" y="998176"/>
              </a:cxn>
              <a:cxn ang="0">
                <a:pos x="602981" y="505725"/>
              </a:cxn>
              <a:cxn ang="0">
                <a:pos x="366675" y="178739"/>
              </a:cxn>
            </a:cxnLst>
            <a:pathLst>
              <a:path w="684463" h="998175" fill="none">
                <a:moveTo>
                  <a:pt x="684463" y="998176"/>
                </a:moveTo>
                <a:cubicBezTo>
                  <a:pt x="630141" y="669875"/>
                  <a:pt x="563596" y="451227"/>
                  <a:pt x="484828" y="342232"/>
                </a:cubicBezTo>
                <a:cubicBezTo>
                  <a:pt x="406059" y="233236"/>
                  <a:pt x="244450" y="119159"/>
                  <a:pt x="0" y="0"/>
                </a:cubicBezTo>
              </a:path>
            </a:pathLst>
          </a:custGeom>
          <a:solidFill>
            <a:srgbClr val="FF0000"/>
          </a:solidFill>
          <a:ln w="47625" cap="flat" cmpd="sng">
            <a:solidFill>
              <a:srgbClr val="FF0000"/>
            </a:solidFill>
            <a:prstDash val="solid"/>
            <a:round/>
            <a:headEnd type="none" w="med" len="med"/>
            <a:tailEnd type="arrow" w="sm" len="sm"/>
          </a:ln>
        </p:spPr>
        <p:txBody>
          <a:bodyPr/>
          <a:p>
            <a:endParaRPr lang="zh-CN" altLang="en-US"/>
          </a:p>
        </p:txBody>
      </p:sp>
      <p:sp>
        <p:nvSpPr>
          <p:cNvPr id="7" name="形状5"/>
          <p:cNvSpPr/>
          <p:nvPr>
            <p:custDataLst>
              <p:tags r:id="rId11"/>
            </p:custDataLst>
          </p:nvPr>
        </p:nvSpPr>
        <p:spPr>
          <a:xfrm>
            <a:off x="5746750" y="3799205"/>
            <a:ext cx="117475" cy="163195"/>
          </a:xfrm>
          <a:custGeom>
            <a:avLst/>
            <a:gdLst/>
            <a:ahLst/>
            <a:cxnLst>
              <a:cxn ang="0">
                <a:pos x="313712" y="319941"/>
              </a:cxn>
              <a:cxn ang="0">
                <a:pos x="226856" y="126112"/>
              </a:cxn>
              <a:cxn ang="0">
                <a:pos x="115376" y="28941"/>
              </a:cxn>
            </a:cxnLst>
            <a:pathLst>
              <a:path w="313712" h="319941" fill="none">
                <a:moveTo>
                  <a:pt x="313712" y="319941"/>
                </a:moveTo>
                <a:cubicBezTo>
                  <a:pt x="255808" y="190721"/>
                  <a:pt x="208276" y="109916"/>
                  <a:pt x="171116" y="77526"/>
                </a:cubicBezTo>
                <a:cubicBezTo>
                  <a:pt x="115376" y="28941"/>
                  <a:pt x="10653" y="-17047"/>
                  <a:pt x="0" y="6228"/>
                </a:cubicBezTo>
              </a:path>
            </a:pathLst>
          </a:custGeom>
          <a:solidFill>
            <a:srgbClr val="FF0000"/>
          </a:solidFill>
          <a:ln w="476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5" name="文本5"/>
          <p:cNvSpPr txBox="1"/>
          <p:nvPr>
            <p:custDataLst>
              <p:tags r:id="rId12"/>
            </p:custDataLst>
          </p:nvPr>
        </p:nvSpPr>
        <p:spPr>
          <a:xfrm>
            <a:off x="5864225" y="3500438"/>
            <a:ext cx="869950" cy="5127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2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45°</a:t>
            </a:r>
            <a:endParaRPr lang="zh-CN" altLang="en-US" sz="26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6"/>
          <p:cNvSpPr txBox="1"/>
          <p:nvPr>
            <p:custDataLst>
              <p:tags r:id="rId13"/>
            </p:custDataLst>
          </p:nvPr>
        </p:nvSpPr>
        <p:spPr>
          <a:xfrm>
            <a:off x="6677025" y="2300288"/>
            <a:ext cx="1133475" cy="7508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B'</a:t>
            </a:r>
            <a:endParaRPr lang="zh-CN" altLang="en-US" sz="3000" i="1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17" name="文本6"/>
          <p:cNvSpPr txBox="1"/>
          <p:nvPr/>
        </p:nvSpPr>
        <p:spPr>
          <a:xfrm>
            <a:off x="4056063" y="4772025"/>
            <a:ext cx="1133475" cy="7508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30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A</a:t>
            </a:r>
            <a:r>
              <a:rPr lang="zh-CN" altLang="en-US" sz="30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'</a:t>
            </a:r>
            <a:endParaRPr lang="zh-CN" altLang="en-US" sz="3000" i="1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</p:spTree>
    <p:custDataLst>
      <p:tags r:id="rId1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4" grpId="0" bldLvl="0" animBg="1"/>
      <p:bldP spid="16" grpId="0" animBg="1"/>
      <p:bldP spid="7" grpId="0" bldLvl="0" animBg="1"/>
      <p:bldP spid="15" grpId="0" animBg="1"/>
      <p:bldP spid="6" grpId="0" bldLvl="0" animBg="1"/>
      <p:bldP spid="17" grpId="0"/>
      <p:bldP spid="1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401435"/>
            <a:ext cx="12192000" cy="469265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-635" y="-3175"/>
            <a:ext cx="6283960" cy="11525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环节三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 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师生协作，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解锁新知</a:t>
            </a: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  <a:p>
            <a:pPr algn="ctr" fontAlgn="auto">
              <a:lnSpc>
                <a:spcPct val="150000"/>
              </a:lnSpc>
            </a:pP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pic>
        <p:nvPicPr>
          <p:cNvPr id="1229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542780" y="2897188"/>
            <a:ext cx="2408238" cy="3086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5" name="文本5"/>
          <p:cNvSpPr txBox="1"/>
          <p:nvPr>
            <p:custDataLst>
              <p:tags r:id="rId4"/>
            </p:custDataLst>
          </p:nvPr>
        </p:nvSpPr>
        <p:spPr>
          <a:xfrm>
            <a:off x="422275" y="1468755"/>
            <a:ext cx="1328420" cy="6648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25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动一动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：</a:t>
            </a:r>
            <a:endParaRPr lang="zh-CN" altLang="en-US" sz="2500" b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2296" name="文本4"/>
          <p:cNvSpPr txBox="1"/>
          <p:nvPr>
            <p:custDataLst>
              <p:tags r:id="rId5"/>
            </p:custDataLst>
          </p:nvPr>
        </p:nvSpPr>
        <p:spPr>
          <a:xfrm>
            <a:off x="1487170" y="1323975"/>
            <a:ext cx="9819005" cy="3038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第一步，用一张半透明的薄纸，覆盖在画有任意   </a:t>
            </a:r>
            <a:r>
              <a:rPr lang="zh-CN" altLang="en-US" sz="2800" i="1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AOB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的纸上；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charset="0"/>
              <a:ea typeface="华文楷体" panose="02010600040101010101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第二步，在薄纸上画出与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   </a:t>
            </a:r>
            <a:r>
              <a:rPr lang="zh-CN" altLang="en-US" sz="2800" i="1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AOB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重合的一个三角形，然后用一枚图钉在点</a:t>
            </a:r>
            <a:r>
              <a:rPr lang="zh-CN" altLang="en-US" sz="2800" i="1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O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处固定；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charset="0"/>
              <a:ea typeface="华文楷体" panose="02010600040101010101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第三步，将薄纸绕着图钉（即点</a:t>
            </a:r>
            <a:r>
              <a:rPr lang="zh-CN" altLang="en-US" sz="2800" i="1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O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）逆时针旋转45°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  <a:sym typeface="+mn-ea"/>
              </a:rPr>
              <a:t>，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charset="0"/>
              <a:ea typeface="华文楷体" panose="02010600040101010101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薄纸上的三角形就旋转到了新的位置，标上</a:t>
            </a:r>
            <a:r>
              <a:rPr lang="zh-CN" altLang="en-US" sz="2800" i="1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A'、B'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.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charset="0"/>
              <a:ea typeface="华文楷体" panose="02010600040101010101" charset="-122"/>
              <a:cs typeface="Times New Roman" panose="02020603050405020304" charset="0"/>
            </a:endParaRPr>
          </a:p>
        </p:txBody>
      </p:sp>
      <p:sp>
        <p:nvSpPr>
          <p:cNvPr id="12297" name="形状5"/>
          <p:cNvSpPr/>
          <p:nvPr>
            <p:custDataLst>
              <p:tags r:id="rId6"/>
            </p:custDataLst>
          </p:nvPr>
        </p:nvSpPr>
        <p:spPr>
          <a:xfrm>
            <a:off x="9085263" y="1620838"/>
            <a:ext cx="204787" cy="223837"/>
          </a:xfrm>
          <a:custGeom>
            <a:avLst/>
            <a:gdLst/>
            <a:ahLst/>
            <a:cxnLst>
              <a:cxn ang="0">
                <a:pos x="102156" y="0"/>
              </a:cxn>
              <a:cxn ang="0">
                <a:pos x="204311" y="223361"/>
              </a:cxn>
              <a:cxn ang="0">
                <a:pos x="0" y="223361"/>
              </a:cxn>
              <a:cxn ang="0">
                <a:pos x="102156" y="0"/>
              </a:cxn>
            </a:cxnLst>
            <a:pathLst>
              <a:path w="204311" h="223361">
                <a:moveTo>
                  <a:pt x="102156" y="0"/>
                </a:moveTo>
                <a:lnTo>
                  <a:pt x="204311" y="223361"/>
                </a:lnTo>
                <a:lnTo>
                  <a:pt x="0" y="223361"/>
                </a:lnTo>
                <a:lnTo>
                  <a:pt x="102156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2298" name="形状6"/>
          <p:cNvSpPr/>
          <p:nvPr>
            <p:custDataLst>
              <p:tags r:id="rId7"/>
            </p:custDataLst>
          </p:nvPr>
        </p:nvSpPr>
        <p:spPr>
          <a:xfrm>
            <a:off x="5578475" y="2272665"/>
            <a:ext cx="168275" cy="211455"/>
          </a:xfrm>
          <a:custGeom>
            <a:avLst/>
            <a:gdLst/>
            <a:ahLst/>
            <a:cxnLst>
              <a:cxn ang="0">
                <a:pos x="102156" y="0"/>
              </a:cxn>
              <a:cxn ang="0">
                <a:pos x="204311" y="223361"/>
              </a:cxn>
              <a:cxn ang="0">
                <a:pos x="0" y="223361"/>
              </a:cxn>
              <a:cxn ang="0">
                <a:pos x="102156" y="0"/>
              </a:cxn>
            </a:cxnLst>
            <a:pathLst>
              <a:path w="204311" h="223361">
                <a:moveTo>
                  <a:pt x="102156" y="0"/>
                </a:moveTo>
                <a:lnTo>
                  <a:pt x="204311" y="223361"/>
                </a:lnTo>
                <a:lnTo>
                  <a:pt x="0" y="223361"/>
                </a:lnTo>
                <a:lnTo>
                  <a:pt x="102156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9115" y="5083175"/>
            <a:ext cx="87395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fontAlgn="base"/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想一想：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在这样的旋转过程中，你发现了什么？在课本上填一填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endParaRPr lang="en-US" altLang="zh-CN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379210"/>
            <a:ext cx="12192000" cy="491490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176530" y="0"/>
            <a:ext cx="6307455" cy="861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环节三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 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师生协作，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解锁新知</a:t>
            </a: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  <a:p>
            <a:pPr algn="ctr" fontAlgn="auto">
              <a:lnSpc>
                <a:spcPct val="150000"/>
              </a:lnSpc>
            </a:pP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pic>
        <p:nvPicPr>
          <p:cNvPr id="13318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13857"/>
          <a:stretch>
            <a:fillRect/>
          </a:stretch>
        </p:blipFill>
        <p:spPr>
          <a:xfrm>
            <a:off x="9085263" y="2603500"/>
            <a:ext cx="2400300" cy="2649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9" name="文本3"/>
          <p:cNvSpPr txBox="1"/>
          <p:nvPr>
            <p:custDataLst>
              <p:tags r:id="rId4"/>
            </p:custDataLst>
          </p:nvPr>
        </p:nvSpPr>
        <p:spPr>
          <a:xfrm>
            <a:off x="1273175" y="2076450"/>
            <a:ext cx="7812088" cy="44370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点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的对应点是点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_______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；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线段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OB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的对应线段是线段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_______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；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线段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AB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的对应线段是线段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_______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；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∠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的对应角是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______;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∠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的对应角是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；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旋转中心是点______;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旋转角度是______；旋转方向是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________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.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3887788" y="2224088"/>
            <a:ext cx="89058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sym typeface="等线" panose="02010600030101010101" charset="-122"/>
              </a:rPr>
              <a:t>B'</a:t>
            </a:r>
            <a:endParaRPr lang="zh-CN" altLang="en-US" sz="2400" b="1" i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6"/>
            </p:custDataLst>
          </p:nvPr>
        </p:nvSpPr>
        <p:spPr>
          <a:xfrm>
            <a:off x="4995863" y="2789238"/>
            <a:ext cx="89058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O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sym typeface="等线" panose="02010600030101010101" charset="-122"/>
              </a:rPr>
              <a:t>B'</a:t>
            </a:r>
            <a:endParaRPr lang="zh-CN" altLang="en-US" sz="2400" b="1" i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4929188" y="3335338"/>
            <a:ext cx="89058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A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sym typeface="等线" panose="02010600030101010101" charset="-122"/>
              </a:rPr>
              <a:t>'B'</a:t>
            </a:r>
            <a:endParaRPr lang="zh-CN" altLang="en-US" sz="2400" b="1" i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3406775" y="3890963"/>
            <a:ext cx="8921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∠A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sym typeface="等线" panose="02010600030101010101" charset="-122"/>
              </a:rPr>
              <a:t>'</a:t>
            </a:r>
            <a:endParaRPr lang="zh-CN" altLang="en-US" sz="2400" b="1" i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3400425" y="4427538"/>
            <a:ext cx="8921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∠B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sym typeface="等线" panose="02010600030101010101" charset="-122"/>
              </a:rPr>
              <a:t>'</a:t>
            </a:r>
            <a:endParaRPr lang="zh-CN" altLang="en-US" sz="2400" b="1" i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3284538" y="4959350"/>
            <a:ext cx="8921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点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O</a:t>
            </a:r>
            <a:endParaRPr lang="en-US" altLang="zh-CN" sz="2400" b="1" i="1" dirty="0">
              <a:solidFill>
                <a:srgbClr val="FF0000"/>
              </a:solidFill>
              <a:latin typeface="Times New Roman" panose="02020603050405020304" charset="0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3019425" y="5538788"/>
            <a:ext cx="8921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45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°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等线" panose="0201060003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2"/>
            </p:custDataLst>
          </p:nvPr>
        </p:nvSpPr>
        <p:spPr>
          <a:xfrm>
            <a:off x="5716588" y="5419725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逆时针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等线" panose="02010600030101010101" charset="-122"/>
            </a:endParaRPr>
          </a:p>
        </p:txBody>
      </p:sp>
      <p:sp>
        <p:nvSpPr>
          <p:cNvPr id="13328" name="文本框 2"/>
          <p:cNvSpPr txBox="1"/>
          <p:nvPr>
            <p:custDataLst>
              <p:tags r:id="rId13"/>
            </p:custDataLst>
          </p:nvPr>
        </p:nvSpPr>
        <p:spPr>
          <a:xfrm>
            <a:off x="494348" y="735013"/>
            <a:ext cx="9593262" cy="13001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从图中，可以看到点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旋转到点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′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，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OA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旋转到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OA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′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，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∠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AOB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旋转到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∠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A′OB</a:t>
            </a:r>
            <a:r>
              <a:rPr lang="zh-CN" altLang="en-US" sz="2800" i="1" dirty="0">
                <a:latin typeface="Times New Roman" panose="02020603050405020304" charset="0"/>
                <a:ea typeface="微软雅黑" panose="020B0503020204020204" charset="-122"/>
                <a:sym typeface="等线" panose="02010600030101010101" charset="-122"/>
              </a:rPr>
              <a:t>'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，这些分别是互相对应的点、线段与角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. 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此时：</a:t>
            </a:r>
            <a:endParaRPr lang="zh-CN" altLang="en-US" sz="2800"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4" name="文本3"/>
          <p:cNvSpPr txBox="1"/>
          <p:nvPr>
            <p:custDataLst>
              <p:tags r:id="rId14"/>
            </p:custDataLst>
          </p:nvPr>
        </p:nvSpPr>
        <p:spPr>
          <a:xfrm>
            <a:off x="1273175" y="2076450"/>
            <a:ext cx="7812088" cy="44370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点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的对应点是点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_______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；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线段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OB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的对应线段是线段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_______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；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线段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AB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的对应线段是线段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_______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；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∠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的对应角是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______;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∠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的对应角是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；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旋转中心是点______;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旋转角度是______；旋转方向是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________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.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3887788" y="2224088"/>
            <a:ext cx="89058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sym typeface="等线" panose="02010600030101010101" charset="-122"/>
              </a:rPr>
              <a:t>B'</a:t>
            </a:r>
            <a:endParaRPr lang="zh-CN" altLang="en-US" sz="2400" b="1" i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6"/>
            </p:custDataLst>
          </p:nvPr>
        </p:nvSpPr>
        <p:spPr>
          <a:xfrm>
            <a:off x="4995863" y="2789238"/>
            <a:ext cx="89058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O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sym typeface="等线" panose="02010600030101010101" charset="-122"/>
              </a:rPr>
              <a:t>B'</a:t>
            </a:r>
            <a:endParaRPr lang="zh-CN" altLang="en-US" sz="2400" b="1" i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7"/>
            </p:custDataLst>
          </p:nvPr>
        </p:nvSpPr>
        <p:spPr>
          <a:xfrm>
            <a:off x="4929188" y="3335338"/>
            <a:ext cx="89058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A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sym typeface="等线" panose="02010600030101010101" charset="-122"/>
              </a:rPr>
              <a:t>'B'</a:t>
            </a:r>
            <a:endParaRPr lang="zh-CN" altLang="en-US" sz="2400" b="1" i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8"/>
            </p:custDataLst>
          </p:nvPr>
        </p:nvSpPr>
        <p:spPr>
          <a:xfrm>
            <a:off x="3406775" y="3890963"/>
            <a:ext cx="8921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∠A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sym typeface="等线" panose="02010600030101010101" charset="-122"/>
              </a:rPr>
              <a:t>'</a:t>
            </a:r>
            <a:endParaRPr lang="zh-CN" altLang="en-US" sz="2400" b="1" i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9"/>
            </p:custDataLst>
          </p:nvPr>
        </p:nvSpPr>
        <p:spPr>
          <a:xfrm>
            <a:off x="3400425" y="4427538"/>
            <a:ext cx="8921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∠B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sym typeface="等线" panose="02010600030101010101" charset="-122"/>
              </a:rPr>
              <a:t>'</a:t>
            </a:r>
            <a:endParaRPr lang="zh-CN" altLang="en-US" sz="2400" b="1" i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0"/>
            </p:custDataLst>
          </p:nvPr>
        </p:nvSpPr>
        <p:spPr>
          <a:xfrm>
            <a:off x="3284538" y="4959350"/>
            <a:ext cx="8921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点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O</a:t>
            </a:r>
            <a:endParaRPr lang="en-US" altLang="zh-CN" sz="2400" b="1" i="1" dirty="0">
              <a:solidFill>
                <a:srgbClr val="FF0000"/>
              </a:solidFill>
              <a:latin typeface="Times New Roman" panose="02020603050405020304" charset="0"/>
              <a:ea typeface="Times New Roman" panose="02020603050405020304"/>
              <a:sym typeface="等线" panose="0201060003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1"/>
            </p:custDataLst>
          </p:nvPr>
        </p:nvSpPr>
        <p:spPr>
          <a:xfrm>
            <a:off x="3019425" y="5538788"/>
            <a:ext cx="8921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45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°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等线" panose="0201060003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>
            <a:off x="5716588" y="5419725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等线" panose="02010600030101010101" charset="-122"/>
              </a:rPr>
              <a:t>逆时针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等线" panose="02010600030101010101" charset="-122"/>
            </a:endParaRPr>
          </a:p>
        </p:txBody>
      </p:sp>
    </p:spTree>
    <p:custDataLst>
      <p:tags r:id="rId2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" grpId="0"/>
      <p:bldP spid="2" grpId="1"/>
      <p:bldP spid="21" grpId="0"/>
      <p:bldP spid="21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381750"/>
            <a:ext cx="12192000" cy="488950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-79375" y="47625"/>
            <a:ext cx="6045200" cy="824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环节三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 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师生协作，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解锁新知</a:t>
            </a: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  <a:p>
            <a:pPr algn="ctr" fontAlgn="auto">
              <a:lnSpc>
                <a:spcPct val="150000"/>
              </a:lnSpc>
            </a:pP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pic>
        <p:nvPicPr>
          <p:cNvPr id="14342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13857"/>
          <a:stretch>
            <a:fillRect/>
          </a:stretch>
        </p:blipFill>
        <p:spPr>
          <a:xfrm>
            <a:off x="8061325" y="3074988"/>
            <a:ext cx="2601913" cy="2873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4" name="文本1"/>
          <p:cNvSpPr txBox="1"/>
          <p:nvPr>
            <p:custDataLst>
              <p:tags r:id="rId4"/>
            </p:custDataLst>
          </p:nvPr>
        </p:nvSpPr>
        <p:spPr>
          <a:xfrm>
            <a:off x="2157730" y="1593215"/>
            <a:ext cx="9150350" cy="6813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30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AOB </a:t>
            </a:r>
            <a:r>
              <a:rPr lang="zh-CN" altLang="en-US" sz="30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旋转的角度是多少</a:t>
            </a:r>
            <a:r>
              <a:rPr lang="en-US" altLang="zh-CN" sz="30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, </a:t>
            </a:r>
            <a:r>
              <a:rPr lang="zh-CN" altLang="en-US" sz="30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量</a:t>
            </a:r>
            <a:r>
              <a:rPr lang="zh-CN" altLang="en-US" sz="30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∠</a:t>
            </a:r>
            <a:r>
              <a:rPr lang="zh-CN" altLang="en-US" sz="30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BOA</a:t>
            </a:r>
            <a:r>
              <a:rPr lang="zh-CN" altLang="en-US" sz="30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'</a:t>
            </a:r>
            <a:r>
              <a:rPr lang="zh-CN" altLang="en-US" sz="3000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rPr>
              <a:t>的度数可以吗？</a:t>
            </a:r>
            <a:endParaRPr lang="zh-CN" altLang="en-US" sz="3000" dirty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14345" name="形状3"/>
          <p:cNvSpPr/>
          <p:nvPr>
            <p:custDataLst>
              <p:tags r:id="rId5"/>
            </p:custDataLst>
          </p:nvPr>
        </p:nvSpPr>
        <p:spPr>
          <a:xfrm>
            <a:off x="9790113" y="3146425"/>
            <a:ext cx="725487" cy="804863"/>
          </a:xfrm>
          <a:custGeom>
            <a:avLst/>
            <a:gdLst/>
            <a:ahLst/>
            <a:cxnLst>
              <a:cxn ang="0">
                <a:pos x="726847" y="804724"/>
              </a:cxn>
              <a:cxn ang="0">
                <a:pos x="575982" y="363168"/>
              </a:cxn>
              <a:cxn ang="0">
                <a:pos x="323924" y="104091"/>
              </a:cxn>
            </a:cxnLst>
            <a:pathLst>
              <a:path w="726847" h="804724" fill="none">
                <a:moveTo>
                  <a:pt x="726847" y="804724"/>
                </a:moveTo>
                <a:cubicBezTo>
                  <a:pt x="626270" y="510353"/>
                  <a:pt x="533972" y="319988"/>
                  <a:pt x="449953" y="233629"/>
                </a:cubicBezTo>
                <a:cubicBezTo>
                  <a:pt x="365933" y="147270"/>
                  <a:pt x="215949" y="69394"/>
                  <a:pt x="0" y="0"/>
                </a:cubicBezTo>
              </a:path>
            </a:pathLst>
          </a:custGeom>
          <a:solidFill>
            <a:srgbClr val="D8CC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arrow" w="sm" len="sm"/>
          </a:ln>
        </p:spPr>
        <p:txBody>
          <a:bodyPr/>
          <a:p>
            <a:endParaRPr lang="zh-CN" altLang="en-US"/>
          </a:p>
        </p:txBody>
      </p:sp>
      <p:sp>
        <p:nvSpPr>
          <p:cNvPr id="10" name="文本3"/>
          <p:cNvSpPr txBox="1"/>
          <p:nvPr>
            <p:custDataLst>
              <p:tags r:id="rId6"/>
            </p:custDataLst>
          </p:nvPr>
        </p:nvSpPr>
        <p:spPr>
          <a:xfrm>
            <a:off x="537528" y="3780790"/>
            <a:ext cx="7221537" cy="1133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旋转角</a:t>
            </a:r>
            <a:r>
              <a:rPr lang="zh-CN" altLang="en-US" sz="3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en-US" sz="3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对应点到旋转中心连线所成的角</a:t>
            </a:r>
            <a:r>
              <a:rPr lang="en-US" altLang="zh-CN" sz="3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.</a:t>
            </a:r>
            <a:endParaRPr lang="en-US" altLang="zh-CN" sz="3000" dirty="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26415" y="3786505"/>
            <a:ext cx="1440815" cy="594360"/>
          </a:xfrm>
          <a:prstGeom prst="roundRect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298" name="形状6"/>
          <p:cNvSpPr/>
          <p:nvPr>
            <p:custDataLst>
              <p:tags r:id="rId7"/>
            </p:custDataLst>
          </p:nvPr>
        </p:nvSpPr>
        <p:spPr>
          <a:xfrm>
            <a:off x="1939925" y="1714500"/>
            <a:ext cx="263525" cy="282575"/>
          </a:xfrm>
          <a:custGeom>
            <a:avLst/>
            <a:gdLst/>
            <a:ahLst/>
            <a:cxnLst>
              <a:cxn ang="0">
                <a:pos x="102156" y="0"/>
              </a:cxn>
              <a:cxn ang="0">
                <a:pos x="204311" y="223361"/>
              </a:cxn>
              <a:cxn ang="0">
                <a:pos x="0" y="223361"/>
              </a:cxn>
              <a:cxn ang="0">
                <a:pos x="102156" y="0"/>
              </a:cxn>
            </a:cxnLst>
            <a:pathLst>
              <a:path w="204311" h="223361">
                <a:moveTo>
                  <a:pt x="102156" y="0"/>
                </a:moveTo>
                <a:lnTo>
                  <a:pt x="204311" y="223361"/>
                </a:lnTo>
                <a:lnTo>
                  <a:pt x="0" y="223361"/>
                </a:lnTo>
                <a:lnTo>
                  <a:pt x="102156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2295" name="文本5"/>
          <p:cNvSpPr txBox="1"/>
          <p:nvPr>
            <p:custDataLst>
              <p:tags r:id="rId8"/>
            </p:custDataLst>
          </p:nvPr>
        </p:nvSpPr>
        <p:spPr>
          <a:xfrm>
            <a:off x="525145" y="1628775"/>
            <a:ext cx="1328420" cy="6648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想一想：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137275"/>
            <a:ext cx="12192000" cy="733425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114300" y="-3175"/>
            <a:ext cx="5867400" cy="961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环节四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 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学习反馈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内化知识</a:t>
            </a: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  <a:p>
            <a:pPr algn="ctr" fontAlgn="auto">
              <a:lnSpc>
                <a:spcPct val="150000"/>
              </a:lnSpc>
            </a:pP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sp>
        <p:nvSpPr>
          <p:cNvPr id="15366" name="形状1"/>
          <p:cNvSpPr/>
          <p:nvPr>
            <p:custDataLst>
              <p:tags r:id="rId2"/>
            </p:custDataLst>
          </p:nvPr>
        </p:nvSpPr>
        <p:spPr>
          <a:xfrm>
            <a:off x="369888" y="957263"/>
            <a:ext cx="1482725" cy="679450"/>
          </a:xfrm>
          <a:custGeom>
            <a:avLst/>
            <a:gdLst>
              <a:gd name="txL" fmla="*/ 0 w 1483062"/>
              <a:gd name="txT" fmla="*/ 0 h 679504"/>
              <a:gd name="txR" fmla="*/ 1483062 w 1483062"/>
              <a:gd name="txB" fmla="*/ 679504 h 679504"/>
            </a:gdLst>
            <a:ahLst/>
            <a:cxnLst>
              <a:cxn ang="0">
                <a:pos x="741531" y="0"/>
              </a:cxn>
              <a:cxn ang="0">
                <a:pos x="1151067" y="0"/>
              </a:cxn>
              <a:cxn ang="0">
                <a:pos x="1483062" y="527392"/>
              </a:cxn>
              <a:cxn ang="0">
                <a:pos x="331995" y="679504"/>
              </a:cxn>
              <a:cxn ang="0">
                <a:pos x="0" y="152112"/>
              </a:cxn>
            </a:cxnLst>
            <a:rect l="txL" t="txT" r="txR" b="txB"/>
            <a:pathLst>
              <a:path w="1483062" h="679504">
                <a:moveTo>
                  <a:pt x="741531" y="0"/>
                </a:moveTo>
                <a:cubicBezTo>
                  <a:pt x="1151067" y="0"/>
                  <a:pt x="1483062" y="152112"/>
                  <a:pt x="1483062" y="339752"/>
                </a:cubicBezTo>
                <a:cubicBezTo>
                  <a:pt x="1483062" y="527392"/>
                  <a:pt x="1151067" y="679504"/>
                  <a:pt x="741531" y="679504"/>
                </a:cubicBezTo>
                <a:cubicBezTo>
                  <a:pt x="331995" y="679504"/>
                  <a:pt x="0" y="527392"/>
                  <a:pt x="0" y="339752"/>
                </a:cubicBezTo>
                <a:cubicBezTo>
                  <a:pt x="0" y="152112"/>
                  <a:pt x="331995" y="0"/>
                  <a:pt x="741531" y="0"/>
                </a:cubicBezTo>
                <a:close/>
              </a:path>
            </a:pathLst>
          </a:custGeom>
          <a:solidFill>
            <a:srgbClr val="5C81CC"/>
          </a:solidFill>
          <a:ln w="9525" cap="flat" cmpd="sng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ctr" anchorCtr="0"/>
          <a:p>
            <a:pPr algn="ctr"/>
            <a:r>
              <a:rPr lang="zh-CN" altLang="en-US" sz="32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例1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5367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388475" y="3035300"/>
            <a:ext cx="2803525" cy="2949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8" name="文本框 2"/>
          <p:cNvSpPr txBox="1"/>
          <p:nvPr>
            <p:custDataLst>
              <p:tags r:id="rId5"/>
            </p:custDataLst>
          </p:nvPr>
        </p:nvSpPr>
        <p:spPr>
          <a:xfrm>
            <a:off x="871538" y="1447800"/>
            <a:ext cx="10418762" cy="2771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如图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9.3.4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，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  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ABC 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是等边三角形，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D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是边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BC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上一点，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 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ABD 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经过逆时针旋转后到达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   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ACE 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的位置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.</a:t>
            </a:r>
            <a:endParaRPr lang="en-US" altLang="zh-CN" sz="2800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（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1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）旋转中心是哪一个点？</a:t>
            </a:r>
            <a:endParaRPr lang="zh-CN" altLang="en-US" sz="2800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（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2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）旋转了多少度？</a:t>
            </a:r>
            <a:endParaRPr lang="zh-CN" altLang="en-US" sz="2800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（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3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）如果点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M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是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AB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的中点，那么经过上述旋转后，点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M</a:t>
            </a:r>
            <a:endParaRPr lang="en-US" altLang="zh-CN" sz="2800" i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转到了什么位置？</a:t>
            </a:r>
            <a:endParaRPr lang="zh-CN" altLang="en-US" sz="2800"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15369" name="形状6"/>
          <p:cNvSpPr/>
          <p:nvPr>
            <p:custDataLst>
              <p:tags r:id="rId6"/>
            </p:custDataLst>
          </p:nvPr>
        </p:nvSpPr>
        <p:spPr>
          <a:xfrm>
            <a:off x="3495675" y="2425700"/>
            <a:ext cx="215900" cy="215900"/>
          </a:xfrm>
          <a:custGeom>
            <a:avLst/>
            <a:gdLst/>
            <a:ahLst/>
            <a:cxnLst>
              <a:cxn ang="0">
                <a:pos x="102156" y="0"/>
              </a:cxn>
              <a:cxn ang="0">
                <a:pos x="204311" y="223361"/>
              </a:cxn>
              <a:cxn ang="0">
                <a:pos x="0" y="223361"/>
              </a:cxn>
              <a:cxn ang="0">
                <a:pos x="102156" y="0"/>
              </a:cxn>
            </a:cxnLst>
            <a:pathLst>
              <a:path w="204311" h="223361">
                <a:moveTo>
                  <a:pt x="102156" y="0"/>
                </a:moveTo>
                <a:lnTo>
                  <a:pt x="204311" y="223361"/>
                </a:lnTo>
                <a:lnTo>
                  <a:pt x="0" y="223361"/>
                </a:lnTo>
                <a:lnTo>
                  <a:pt x="102156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5370" name="形状6"/>
          <p:cNvSpPr/>
          <p:nvPr>
            <p:custDataLst>
              <p:tags r:id="rId7"/>
            </p:custDataLst>
          </p:nvPr>
        </p:nvSpPr>
        <p:spPr>
          <a:xfrm>
            <a:off x="2681288" y="1798638"/>
            <a:ext cx="223837" cy="214312"/>
          </a:xfrm>
          <a:custGeom>
            <a:avLst/>
            <a:gdLst/>
            <a:ahLst/>
            <a:cxnLst>
              <a:cxn ang="0">
                <a:pos x="102156" y="0"/>
              </a:cxn>
              <a:cxn ang="0">
                <a:pos x="204311" y="223361"/>
              </a:cxn>
              <a:cxn ang="0">
                <a:pos x="0" y="223361"/>
              </a:cxn>
              <a:cxn ang="0">
                <a:pos x="102156" y="0"/>
              </a:cxn>
            </a:cxnLst>
            <a:pathLst>
              <a:path w="204311" h="223361">
                <a:moveTo>
                  <a:pt x="102156" y="0"/>
                </a:moveTo>
                <a:lnTo>
                  <a:pt x="204311" y="223361"/>
                </a:lnTo>
                <a:lnTo>
                  <a:pt x="0" y="223361"/>
                </a:lnTo>
                <a:lnTo>
                  <a:pt x="102156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5371" name="形状6"/>
          <p:cNvSpPr/>
          <p:nvPr>
            <p:custDataLst>
              <p:tags r:id="rId8"/>
            </p:custDataLst>
          </p:nvPr>
        </p:nvSpPr>
        <p:spPr>
          <a:xfrm>
            <a:off x="8888413" y="1787525"/>
            <a:ext cx="204787" cy="225425"/>
          </a:xfrm>
          <a:custGeom>
            <a:avLst/>
            <a:gdLst/>
            <a:ahLst/>
            <a:cxnLst>
              <a:cxn ang="0">
                <a:pos x="102156" y="0"/>
              </a:cxn>
              <a:cxn ang="0">
                <a:pos x="204311" y="223361"/>
              </a:cxn>
              <a:cxn ang="0">
                <a:pos x="0" y="223361"/>
              </a:cxn>
              <a:cxn ang="0">
                <a:pos x="102156" y="0"/>
              </a:cxn>
            </a:cxnLst>
            <a:pathLst>
              <a:path w="204311" h="223361">
                <a:moveTo>
                  <a:pt x="102156" y="0"/>
                </a:moveTo>
                <a:lnTo>
                  <a:pt x="204311" y="223361"/>
                </a:lnTo>
                <a:lnTo>
                  <a:pt x="0" y="223361"/>
                </a:lnTo>
                <a:lnTo>
                  <a:pt x="102156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  <p:custDataLst>
      <p:tags r:id="rId9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130290"/>
            <a:ext cx="12192000" cy="740410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0" y="-19050"/>
            <a:ext cx="6925945" cy="10566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环节四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 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学习反馈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内化知识</a:t>
            </a: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  <a:p>
            <a:pPr algn="ctr" fontAlgn="auto">
              <a:lnSpc>
                <a:spcPct val="150000"/>
              </a:lnSpc>
            </a:pP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sp>
        <p:nvSpPr>
          <p:cNvPr id="16390" name="文本框 1"/>
          <p:cNvSpPr txBox="1"/>
          <p:nvPr>
            <p:custDataLst>
              <p:tags r:id="rId2"/>
            </p:custDataLst>
          </p:nvPr>
        </p:nvSpPr>
        <p:spPr>
          <a:xfrm>
            <a:off x="869950" y="1327150"/>
            <a:ext cx="10558463" cy="28511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如图，点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M 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是线段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AB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上一点，将线段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AB 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绕着点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M 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顺时针旋转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90°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，旋转后的线段与原线段的位置有何关系？如果逆时针旋转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90°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呢？</a:t>
            </a:r>
            <a:endParaRPr lang="zh-CN" altLang="en-US" sz="2800">
              <a:latin typeface="Times New Roman" panose="02020603050405020304" charset="0"/>
              <a:ea typeface="微软雅黑" panose="020B0503020204020204" charset="-122"/>
            </a:endParaRPr>
          </a:p>
        </p:txBody>
      </p:sp>
      <p:pic>
        <p:nvPicPr>
          <p:cNvPr id="16391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600200" y="2589213"/>
            <a:ext cx="8688388" cy="2784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008063" y="5443538"/>
            <a:ext cx="50800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795463" y="5989638"/>
            <a:ext cx="9231312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如图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(3)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，逆时针旋转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90°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，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A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  <a:sym typeface="等线" panose="02010600030101010101" charset="-122"/>
              </a:rPr>
              <a:t>′′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B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  <a:sym typeface="等线" panose="02010600030101010101" charset="-122"/>
              </a:rPr>
              <a:t>′′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与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AB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互相垂直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</a:rPr>
              <a:t>.</a:t>
            </a:r>
            <a:endParaRPr lang="en-US" altLang="zh-CN" sz="2800">
              <a:solidFill>
                <a:schemeClr val="bg1"/>
              </a:solidFill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16394" name="文本框 6"/>
          <p:cNvSpPr txBox="1"/>
          <p:nvPr>
            <p:custDataLst>
              <p:tags r:id="rId7"/>
            </p:custDataLst>
          </p:nvPr>
        </p:nvSpPr>
        <p:spPr>
          <a:xfrm>
            <a:off x="6008688" y="4911725"/>
            <a:ext cx="114141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imes New Roman" panose="02020603050405020304" charset="0"/>
                <a:ea typeface="楷体" panose="02010609060101010101" charset="-122"/>
              </a:rPr>
              <a:t>(2)</a:t>
            </a:r>
            <a:endParaRPr lang="en-US" altLang="zh-CN">
              <a:latin typeface="Times New Roman" panose="02020603050405020304" charset="0"/>
              <a:ea typeface="楷体" panose="02010609060101010101" charset="-122"/>
            </a:endParaRPr>
          </a:p>
        </p:txBody>
      </p:sp>
      <p:sp>
        <p:nvSpPr>
          <p:cNvPr id="16395" name="文本框 7"/>
          <p:cNvSpPr txBox="1"/>
          <p:nvPr>
            <p:custDataLst>
              <p:tags r:id="rId8"/>
            </p:custDataLst>
          </p:nvPr>
        </p:nvSpPr>
        <p:spPr>
          <a:xfrm>
            <a:off x="9218613" y="4906963"/>
            <a:ext cx="114141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imes New Roman" panose="02020603050405020304" charset="0"/>
                <a:ea typeface="楷体" panose="02010609060101010101" charset="-122"/>
              </a:rPr>
              <a:t>(3)</a:t>
            </a:r>
            <a:endParaRPr lang="en-US" altLang="zh-CN">
              <a:latin typeface="Times New Roman" panose="02020603050405020304" charset="0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811338" y="5478463"/>
            <a:ext cx="9363075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如图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(2)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，顺时针旋转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90°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，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′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B 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′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与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</a:rPr>
              <a:t>AB 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</a:rPr>
              <a:t>互相垂直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</a:rPr>
              <a:t>. </a:t>
            </a:r>
            <a:endParaRPr lang="en-US" altLang="zh-CN" sz="2800">
              <a:latin typeface="Times New Roman" panose="02020603050405020304" charset="0"/>
              <a:ea typeface="微软雅黑" panose="020B0503020204020204" charset="-122"/>
            </a:endParaRPr>
          </a:p>
          <a:p>
            <a:endParaRPr lang="zh-CN" altLang="en-US" sz="2800"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10" name="云形标注 9"/>
          <p:cNvSpPr/>
          <p:nvPr/>
        </p:nvSpPr>
        <p:spPr>
          <a:xfrm>
            <a:off x="7352983" y="2484438"/>
            <a:ext cx="4241800" cy="2219325"/>
          </a:xfrm>
          <a:prstGeom prst="cloudCallout">
            <a:avLst>
              <a:gd name="adj1" fmla="val -29570"/>
              <a:gd name="adj2" fmla="val 83190"/>
            </a:avLst>
          </a:prstGeom>
          <a:solidFill>
            <a:schemeClr val="accent3">
              <a:lumMod val="20000"/>
              <a:lumOff val="80000"/>
            </a:schemeClr>
          </a:solidFill>
          <a:ln w="79375" cmpd="thickThin">
            <a:noFill/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2000" b="1" strike="noStrike" noProof="1">
              <a:solidFill>
                <a:srgbClr val="FF0000"/>
              </a:solidFill>
              <a:sym typeface="+mn-ea"/>
            </a:endParaRPr>
          </a:p>
          <a:p>
            <a:pPr algn="ctr" fontAlgn="base"/>
            <a:endParaRPr lang="zh-CN" altLang="en-US" sz="2400" b="1" strike="noStrike" noProof="1">
              <a:solidFill>
                <a:srgbClr val="FF0000"/>
              </a:solidFill>
              <a:sym typeface="+mn-ea"/>
            </a:endParaRPr>
          </a:p>
          <a:p>
            <a:pPr algn="ctr" fontAlgn="base"/>
            <a:endParaRPr lang="zh-CN" altLang="en-US" sz="2400" b="1" strike="noStrike" noProof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7422" name="文本框 10"/>
          <p:cNvSpPr txBox="1"/>
          <p:nvPr/>
        </p:nvSpPr>
        <p:spPr>
          <a:xfrm>
            <a:off x="7920038" y="2941638"/>
            <a:ext cx="3108325" cy="11985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solidFill>
                  <a:srgbClr val="1F4E79"/>
                </a:solidFill>
                <a:latin typeface="Times New Roman" panose="02020603050405020304" charset="0"/>
                <a:ea typeface="微软雅黑" panose="020B0503020204020204" charset="-122"/>
                <a:sym typeface="等线" panose="02010600030101010101" charset="-122"/>
              </a:rPr>
              <a:t>线段绕线段上的某一点旋转</a:t>
            </a:r>
            <a:r>
              <a:rPr lang="en-US" altLang="zh-CN" sz="2400">
                <a:solidFill>
                  <a:srgbClr val="1F4E79"/>
                </a:solidFill>
                <a:latin typeface="Times New Roman" panose="02020603050405020304" charset="0"/>
                <a:ea typeface="微软雅黑" panose="020B0503020204020204" charset="-122"/>
                <a:sym typeface="等线" panose="02010600030101010101" charset="-122"/>
              </a:rPr>
              <a:t>90</a:t>
            </a:r>
            <a:r>
              <a:rPr lang="zh-CN" altLang="en-US" sz="2400">
                <a:solidFill>
                  <a:srgbClr val="1F4E79"/>
                </a:solidFill>
                <a:latin typeface="Times New Roman" panose="02020603050405020304" charset="0"/>
                <a:ea typeface="微软雅黑" panose="020B0503020204020204" charset="-122"/>
                <a:sym typeface="等线" panose="02010600030101010101" charset="-122"/>
              </a:rPr>
              <a:t>°后与原来位置的线段互相垂直</a:t>
            </a:r>
            <a:endParaRPr lang="zh-CN" altLang="en-US" sz="2400">
              <a:solidFill>
                <a:srgbClr val="1F4E79"/>
              </a:solidFill>
              <a:latin typeface="Times New Roman" panose="02020603050405020304" charset="0"/>
              <a:ea typeface="微软雅黑" panose="020B0503020204020204" charset="-122"/>
              <a:sym typeface="等线" panose="02010600030101010101" charset="-122"/>
            </a:endParaRPr>
          </a:p>
        </p:txBody>
      </p:sp>
      <p:sp>
        <p:nvSpPr>
          <p:cNvPr id="16399" name="形状1"/>
          <p:cNvSpPr/>
          <p:nvPr>
            <p:custDataLst>
              <p:tags r:id="rId10"/>
            </p:custDataLst>
          </p:nvPr>
        </p:nvSpPr>
        <p:spPr>
          <a:xfrm>
            <a:off x="369888" y="889000"/>
            <a:ext cx="1482725" cy="679450"/>
          </a:xfrm>
          <a:custGeom>
            <a:avLst/>
            <a:gdLst>
              <a:gd name="txL" fmla="*/ 0 w 1483062"/>
              <a:gd name="txT" fmla="*/ 0 h 679504"/>
              <a:gd name="txR" fmla="*/ 1483062 w 1483062"/>
              <a:gd name="txB" fmla="*/ 679504 h 679504"/>
            </a:gdLst>
            <a:ahLst/>
            <a:cxnLst>
              <a:cxn ang="0">
                <a:pos x="741531" y="0"/>
              </a:cxn>
              <a:cxn ang="0">
                <a:pos x="1151067" y="0"/>
              </a:cxn>
              <a:cxn ang="0">
                <a:pos x="1483062" y="527392"/>
              </a:cxn>
              <a:cxn ang="0">
                <a:pos x="331995" y="679504"/>
              </a:cxn>
              <a:cxn ang="0">
                <a:pos x="0" y="152112"/>
              </a:cxn>
            </a:cxnLst>
            <a:rect l="txL" t="txT" r="txR" b="txB"/>
            <a:pathLst>
              <a:path w="1483062" h="679504">
                <a:moveTo>
                  <a:pt x="741531" y="0"/>
                </a:moveTo>
                <a:cubicBezTo>
                  <a:pt x="1151067" y="0"/>
                  <a:pt x="1483062" y="152112"/>
                  <a:pt x="1483062" y="339752"/>
                </a:cubicBezTo>
                <a:cubicBezTo>
                  <a:pt x="1483062" y="527392"/>
                  <a:pt x="1151067" y="679504"/>
                  <a:pt x="741531" y="679504"/>
                </a:cubicBezTo>
                <a:cubicBezTo>
                  <a:pt x="331995" y="679504"/>
                  <a:pt x="0" y="527392"/>
                  <a:pt x="0" y="339752"/>
                </a:cubicBezTo>
                <a:cubicBezTo>
                  <a:pt x="0" y="152112"/>
                  <a:pt x="331995" y="0"/>
                  <a:pt x="741531" y="0"/>
                </a:cubicBezTo>
                <a:close/>
              </a:path>
            </a:pathLst>
          </a:custGeom>
          <a:solidFill>
            <a:srgbClr val="5C81CC"/>
          </a:solidFill>
          <a:ln w="9525" cap="flat" cmpd="sng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ctr" anchorCtr="0"/>
          <a:p>
            <a:pPr algn="ctr"/>
            <a:r>
              <a:rPr lang="zh-CN" altLang="en-US" sz="32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例</a:t>
            </a: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32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/>
      <p:bldP spid="9" grpId="1"/>
      <p:bldP spid="6" grpId="0"/>
      <p:bldP spid="6" grpId="1"/>
      <p:bldP spid="10" grpId="0" bldLvl="0" animBg="1"/>
      <p:bldP spid="10" grpId="1" animBg="1"/>
      <p:bldP spid="17422" grpId="0"/>
      <p:bldP spid="1742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329680"/>
            <a:ext cx="12192000" cy="541020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265430" y="0"/>
            <a:ext cx="692594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环节三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 </a:t>
            </a:r>
            <a:r>
              <a:rPr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师生协作，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解锁新知</a:t>
            </a: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  <a:p>
            <a:pPr algn="ctr" fontAlgn="auto">
              <a:lnSpc>
                <a:spcPct val="150000"/>
              </a:lnSpc>
            </a:pP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5711825" y="4003675"/>
            <a:ext cx="6061075" cy="12731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2800" b="1" strike="noStrike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一个或几个基本图案，在同一平面上旋转若干次而产生的结果</a:t>
            </a:r>
            <a:endParaRPr lang="zh-CN" altLang="en-US" sz="2800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15" name="文本1"/>
          <p:cNvSpPr txBox="1"/>
          <p:nvPr>
            <p:custDataLst>
              <p:tags r:id="rId3"/>
            </p:custDataLst>
          </p:nvPr>
        </p:nvSpPr>
        <p:spPr>
          <a:xfrm>
            <a:off x="6135053" y="1568450"/>
            <a:ext cx="4310062" cy="9604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45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平面图形的旋转</a:t>
            </a:r>
            <a:endParaRPr lang="zh-CN" altLang="en-US" sz="45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2"/>
          <p:cNvSpPr txBox="1"/>
          <p:nvPr>
            <p:custDataLst>
              <p:tags r:id="rId4"/>
            </p:custDataLst>
          </p:nvPr>
        </p:nvSpPr>
        <p:spPr>
          <a:xfrm>
            <a:off x="6186170" y="2744788"/>
            <a:ext cx="5116513" cy="6588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3200" b="1" dirty="0">
                <a:solidFill>
                  <a:srgbClr val="3B00FF"/>
                </a:solidFill>
                <a:latin typeface="微软雅黑" panose="020B0503020204020204" charset="-122"/>
                <a:ea typeface="微软雅黑" panose="020B0503020204020204" charset="-122"/>
              </a:rPr>
              <a:t>这个图形是怎样形成的？</a:t>
            </a:r>
            <a:endParaRPr lang="zh-CN" altLang="en-US" sz="3200" b="1" dirty="0">
              <a:solidFill>
                <a:srgbClr val="3B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417" name="图片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1354138"/>
            <a:ext cx="5426075" cy="4622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-6668" r="10393"/>
          <a:stretch>
            <a:fillRect/>
          </a:stretch>
        </p:blipFill>
        <p:spPr>
          <a:xfrm>
            <a:off x="-282575" y="1223963"/>
            <a:ext cx="5270500" cy="47529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 animBg="1"/>
      <p:bldP spid="4" grpId="0" bldLvl="0" animBg="1"/>
      <p:bldP spid="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344920"/>
            <a:ext cx="12192000" cy="525780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-243840" y="22860"/>
            <a:ext cx="6569075" cy="795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环节五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 </a:t>
            </a: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+mn-ea"/>
              </a:rPr>
              <a:t>精华凝结，绘制心图</a:t>
            </a:r>
            <a:endParaRPr lang="zh-CN"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</a:endParaRPr>
          </a:p>
          <a:p>
            <a:pPr algn="ctr" fontAlgn="auto">
              <a:lnSpc>
                <a:spcPct val="150000"/>
              </a:lnSpc>
            </a:pPr>
            <a:endParaRPr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sp useBgFill="1">
        <p:nvSpPr>
          <p:cNvPr id="4" name="矩形: 圆角 16"/>
          <p:cNvSpPr/>
          <p:nvPr>
            <p:custDataLst>
              <p:tags r:id="rId2"/>
            </p:custDataLst>
          </p:nvPr>
        </p:nvSpPr>
        <p:spPr>
          <a:xfrm>
            <a:off x="4546600" y="4606925"/>
            <a:ext cx="7008813" cy="1327150"/>
          </a:xfrm>
          <a:prstGeom prst="roundRect">
            <a:avLst>
              <a:gd name="adj" fmla="val 50000"/>
            </a:avLst>
          </a:prstGeom>
          <a:ln w="3175">
            <a:noFill/>
          </a:ln>
          <a:effectLst>
            <a:outerShdw blurRad="254000" dist="38100" dir="5400000" algn="tl" rotWithShape="0">
              <a:schemeClr val="accent3">
                <a:lumMod val="75000"/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43940" tIns="0" rIns="323850" bIns="10795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lnSpc>
                <a:spcPct val="150000"/>
              </a:lnSpc>
              <a:buClrTx/>
              <a:buSzTx/>
              <a:buFontTx/>
            </a:pPr>
            <a:endParaRPr lang="en-US" altLang="zh-CN" sz="2000" strike="noStrike" kern="0" noProof="1" dirty="0">
              <a:ln>
                <a:noFill/>
                <a:prstDash val="sysDot"/>
              </a:ln>
              <a:solidFill>
                <a:schemeClr val="dk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 useBgFill="1">
        <p:nvSpPr>
          <p:cNvPr id="5" name="矩形: 圆角 16"/>
          <p:cNvSpPr/>
          <p:nvPr>
            <p:custDataLst>
              <p:tags r:id="rId3"/>
            </p:custDataLst>
          </p:nvPr>
        </p:nvSpPr>
        <p:spPr>
          <a:xfrm>
            <a:off x="3171825" y="1360488"/>
            <a:ext cx="7008813" cy="1325563"/>
          </a:xfrm>
          <a:prstGeom prst="roundRect">
            <a:avLst>
              <a:gd name="adj" fmla="val 50000"/>
            </a:avLst>
          </a:prstGeom>
          <a:ln w="3175">
            <a:noFill/>
          </a:ln>
          <a:effectLst>
            <a:outerShdw blurRad="254000" dist="38100" dir="5400000" algn="tl" rotWithShape="0">
              <a:schemeClr val="accent1">
                <a:lumMod val="75000"/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940" tIns="0" rIns="323850" bIns="10795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endParaRPr lang="zh-CN" altLang="en-US" sz="2000" strike="noStrike" kern="0" noProof="1" dirty="0">
              <a:ln>
                <a:noFill/>
                <a:prstDash val="sysDot"/>
              </a:ln>
              <a:solidFill>
                <a:schemeClr val="dk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 useBgFill="1">
        <p:nvSpPr>
          <p:cNvPr id="6" name="矩形: 圆角 16"/>
          <p:cNvSpPr/>
          <p:nvPr>
            <p:custDataLst>
              <p:tags r:id="rId4"/>
            </p:custDataLst>
          </p:nvPr>
        </p:nvSpPr>
        <p:spPr>
          <a:xfrm>
            <a:off x="3568700" y="2986088"/>
            <a:ext cx="7008813" cy="1327150"/>
          </a:xfrm>
          <a:prstGeom prst="roundRect">
            <a:avLst>
              <a:gd name="adj" fmla="val 50000"/>
            </a:avLst>
          </a:prstGeom>
          <a:ln w="3175">
            <a:noFill/>
          </a:ln>
          <a:effectLst>
            <a:outerShdw blurRad="254000" dist="38100" dir="5400000" algn="tl" rotWithShape="0">
              <a:schemeClr val="accent2">
                <a:lumMod val="75000"/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43940" tIns="0" rIns="323850" bIns="10795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lnSpc>
                <a:spcPct val="150000"/>
              </a:lnSpc>
              <a:buClrTx/>
              <a:buSzTx/>
              <a:buFontTx/>
            </a:pPr>
            <a:endParaRPr lang="en-US" altLang="zh-CN" sz="2000" strike="noStrike" kern="0" noProof="1" dirty="0">
              <a:ln>
                <a:noFill/>
                <a:prstDash val="sysDot"/>
              </a:ln>
              <a:solidFill>
                <a:schemeClr val="dk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7" name="矩形: 圆角 16"/>
          <p:cNvSpPr/>
          <p:nvPr>
            <p:custDataLst>
              <p:tags r:id="rId5"/>
            </p:custDataLst>
          </p:nvPr>
        </p:nvSpPr>
        <p:spPr>
          <a:xfrm>
            <a:off x="3079750" y="4579938"/>
            <a:ext cx="7008813" cy="1327150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3175">
            <a:solidFill>
              <a:schemeClr val="accent3">
                <a:alpha val="2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43940" tIns="0" rIns="323850" bIns="10795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lnSpc>
                <a:spcPct val="150000"/>
              </a:lnSpc>
              <a:buClrTx/>
              <a:buSzTx/>
              <a:buFontTx/>
            </a:pPr>
            <a:r>
              <a:rPr lang="zh-CN" altLang="zh-CN" sz="2800" b="1" strike="noStrike" kern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你还期待研究</a:t>
            </a:r>
            <a:r>
              <a:rPr lang="zh-CN" altLang="en-US" sz="2800" b="1" strike="noStrike" kern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什么</a:t>
            </a:r>
            <a:r>
              <a:rPr lang="en-US" altLang="zh-CN" sz="2800" b="1" strike="noStrike" kern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?</a:t>
            </a:r>
            <a:endParaRPr lang="en-US" altLang="zh-CN" sz="2800" b="1" strike="noStrike" kern="0" noProof="1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8" name="文本框 57"/>
          <p:cNvSpPr txBox="1"/>
          <p:nvPr>
            <p:custDataLst>
              <p:tags r:id="rId6"/>
            </p:custDataLst>
          </p:nvPr>
        </p:nvSpPr>
        <p:spPr>
          <a:xfrm>
            <a:off x="3481388" y="5037138"/>
            <a:ext cx="569913" cy="46672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en-US" altLang="zh-CN" sz="3600" b="1" strike="noStrike" noProof="1" dirty="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  <a:cs typeface="+mn-cs"/>
              </a:rPr>
              <a:t>03</a:t>
            </a:r>
            <a:r>
              <a:rPr lang="en-US" altLang="zh-CN" sz="2800" b="1" strike="noStrike" kern="0" noProof="1" dirty="0">
                <a:solidFill>
                  <a:srgbClr val="C00000"/>
                </a:solidFill>
                <a:latin typeface="+mn-ea"/>
                <a:ea typeface="+mn-ea"/>
                <a:cs typeface="+mn-cs"/>
              </a:rPr>
              <a:t>.</a:t>
            </a:r>
            <a:endParaRPr lang="en-US" altLang="zh-CN" sz="2800" b="1" strike="noStrike" kern="0" noProof="1" dirty="0">
              <a:solidFill>
                <a:srgbClr val="C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59" name="矩形: 圆角 16"/>
          <p:cNvSpPr/>
          <p:nvPr>
            <p:custDataLst>
              <p:tags r:id="rId7"/>
            </p:custDataLst>
          </p:nvPr>
        </p:nvSpPr>
        <p:spPr>
          <a:xfrm>
            <a:off x="3171825" y="1360488"/>
            <a:ext cx="7008813" cy="1325563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3175">
            <a:solidFill>
              <a:schemeClr val="accent1">
                <a:alpha val="2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940" tIns="0" rIns="323850" bIns="10795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2800" b="1" strike="noStrike" kern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本节课学习了</a:t>
            </a:r>
            <a:r>
              <a:rPr lang="zh-CN" altLang="en-US" sz="2800" b="1" strike="noStrike" kern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什么内容</a:t>
            </a:r>
            <a:r>
              <a:rPr lang="en-US" altLang="zh-CN" sz="2800" b="1" strike="noStrike" kern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?</a:t>
            </a:r>
            <a:endParaRPr lang="en-US" altLang="zh-CN" sz="2800" b="1" strike="noStrike" kern="0" noProof="1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444" name="文本框 59"/>
          <p:cNvSpPr txBox="1"/>
          <p:nvPr>
            <p:custDataLst>
              <p:tags r:id="rId8"/>
            </p:custDataLst>
          </p:nvPr>
        </p:nvSpPr>
        <p:spPr>
          <a:xfrm>
            <a:off x="3578225" y="1811973"/>
            <a:ext cx="569913" cy="4667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p>
            <a:r>
              <a:rPr lang="en-US" altLang="zh-CN" sz="3600" b="1" dirty="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</a:rPr>
              <a:t>01.</a:t>
            </a:r>
            <a:endParaRPr lang="en-US" altLang="zh-CN" sz="3600" b="1" dirty="0">
              <a:solidFill>
                <a:srgbClr val="C00000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1" name="矩形: 圆角 16"/>
          <p:cNvSpPr/>
          <p:nvPr>
            <p:custDataLst>
              <p:tags r:id="rId9"/>
            </p:custDataLst>
          </p:nvPr>
        </p:nvSpPr>
        <p:spPr>
          <a:xfrm>
            <a:off x="3459163" y="2986088"/>
            <a:ext cx="7008813" cy="1327150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3175">
            <a:solidFill>
              <a:schemeClr val="accent2">
                <a:alpha val="2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43940" tIns="0" rIns="323850" bIns="10795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base">
              <a:lnSpc>
                <a:spcPct val="150000"/>
              </a:lnSpc>
              <a:buClrTx/>
              <a:buSzTx/>
              <a:buFontTx/>
            </a:pPr>
            <a:r>
              <a:rPr lang="zh-CN" altLang="zh-CN" sz="2800" b="1" strike="noStrike" kern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学习路径是类比了</a:t>
            </a:r>
            <a:r>
              <a:rPr lang="zh-CN" altLang="en-US" sz="2800" b="1" strike="noStrike" kern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什么</a:t>
            </a:r>
            <a:r>
              <a:rPr lang="zh-CN" altLang="zh-CN" sz="2800" b="1" strike="noStrike" kern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来研究的</a:t>
            </a:r>
            <a:r>
              <a:rPr lang="en-US" altLang="zh-CN" sz="2800" b="1" strike="noStrike" kern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?</a:t>
            </a:r>
            <a:endParaRPr lang="en-US" altLang="zh-CN" sz="2800" b="1" strike="noStrike" kern="0" noProof="1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446" name="文本框 61"/>
          <p:cNvSpPr txBox="1"/>
          <p:nvPr>
            <p:custDataLst>
              <p:tags r:id="rId10"/>
            </p:custDataLst>
          </p:nvPr>
        </p:nvSpPr>
        <p:spPr>
          <a:xfrm>
            <a:off x="3726180" y="3441065"/>
            <a:ext cx="699770" cy="4667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p>
            <a:r>
              <a:rPr lang="en-US" altLang="zh-CN" sz="3600" b="1" dirty="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</a:rPr>
              <a:t>02</a:t>
            </a:r>
            <a:r>
              <a:rPr lang="en-US" altLang="zh-CN" sz="3600" dirty="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</a:rPr>
              <a:t>.</a:t>
            </a:r>
            <a:endParaRPr lang="en-US" altLang="zh-CN" sz="3600" dirty="0">
              <a:solidFill>
                <a:srgbClr val="C00000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487795"/>
            <a:ext cx="12192000" cy="382905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-738505" y="-23495"/>
            <a:ext cx="9063355" cy="13550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50000"/>
              </a:lnSpc>
            </a:pPr>
            <a:r>
              <a:rPr 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环节六</a:t>
            </a:r>
            <a:r>
              <a:rPr lang="en-US" altLang="zh-CN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   </a:t>
            </a:r>
            <a:r>
              <a:rPr lang="zh-CN" altLang="en-US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感受</a:t>
            </a:r>
            <a:r>
              <a:rPr lang="zh-CN" altLang="en-US" sz="3200" b="1" noProof="1" dirty="0">
                <a:solidFill>
                  <a:schemeClr val="bg1"/>
                </a:solidFill>
                <a:latin typeface="+mn-lt"/>
                <a:ea typeface="+mn-lt"/>
                <a:cs typeface="+mj-lt"/>
                <a:sym typeface="+mn-ea"/>
              </a:rPr>
              <a:t>旋转文化，体会旋转应用</a:t>
            </a:r>
            <a:r>
              <a:rPr lang="zh-CN" altLang="en-US" sz="3200" b="1" noProof="1" dirty="0">
                <a:solidFill>
                  <a:schemeClr val="bg1"/>
                </a:solidFill>
                <a:latin typeface="+mj-lt"/>
                <a:ea typeface="Times New Roman" panose="02020603050405020304"/>
                <a:cs typeface="+mj-lt"/>
                <a:sym typeface="+mn-ea"/>
              </a:rPr>
              <a:t> </a:t>
            </a:r>
            <a:endParaRPr lang="zh-CN" altLang="en-US" sz="3200" b="1" noProof="1" dirty="0">
              <a:solidFill>
                <a:schemeClr val="bg1"/>
              </a:solidFill>
              <a:latin typeface="+mj-lt"/>
              <a:ea typeface="Times New Roman" panose="02020603050405020304"/>
              <a:cs typeface="+mj-lt"/>
            </a:endParaRPr>
          </a:p>
          <a:p>
            <a:pPr algn="ctr" fontAlgn="auto">
              <a:lnSpc>
                <a:spcPct val="150000"/>
              </a:lnSpc>
            </a:pPr>
            <a:endParaRPr lang="zh-CN"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思源黑体 CN Bold" charset="-122"/>
              <a:cs typeface="+mj-lt"/>
            </a:endParaRPr>
          </a:p>
          <a:p>
            <a:pPr algn="ctr" fontAlgn="auto">
              <a:lnSpc>
                <a:spcPct val="150000"/>
              </a:lnSpc>
            </a:pPr>
            <a:endParaRPr lang="zh-CN"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思源黑体 CN Bold" charset="-122"/>
              <a:cs typeface="+mj-lt"/>
              <a:sym typeface="Arial" panose="020B0604020202020204" pitchFamily="34" charset="0"/>
            </a:endParaRPr>
          </a:p>
        </p:txBody>
      </p:sp>
      <p:pic>
        <p:nvPicPr>
          <p:cNvPr id="2" name="58">
            <a:hlinkClick r:id="" action="ppaction://media"/>
          </p:cNvPr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056640"/>
            <a:ext cx="12192000" cy="514604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477635"/>
            <a:ext cx="12192000" cy="393065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1333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4311015" y="-13335"/>
            <a:ext cx="36347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3200" b="1" noProof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 Bold" charset="-122"/>
                <a:ea typeface="思源黑体 CN Bold" charset="-122"/>
                <a:cs typeface="思源黑体 CN Bold" charset="-122"/>
                <a:sym typeface="Arial" panose="020B0604020202020204" pitchFamily="34" charset="0"/>
              </a:rPr>
              <a:t>课后作业</a:t>
            </a:r>
            <a:endParaRPr lang="zh-CN" altLang="en-US" sz="3200" b="1" noProof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思源黑体 CN Bold" charset="-122"/>
              <a:ea typeface="思源黑体 CN Bold" charset="-122"/>
              <a:cs typeface="思源黑体 CN Bold" charset="-122"/>
              <a:sym typeface="Arial" panose="020B0604020202020204" pitchFamily="34" charset="0"/>
            </a:endParaRPr>
          </a:p>
        </p:txBody>
      </p:sp>
      <p:sp>
        <p:nvSpPr>
          <p:cNvPr id="20486" name="文本2"/>
          <p:cNvSpPr txBox="1"/>
          <p:nvPr>
            <p:custDataLst>
              <p:tags r:id="rId2"/>
            </p:custDataLst>
          </p:nvPr>
        </p:nvSpPr>
        <p:spPr>
          <a:xfrm>
            <a:off x="1385888" y="1111250"/>
            <a:ext cx="9896475" cy="3314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必做：</a:t>
            </a:r>
            <a:r>
              <a:rPr lang="zh-CN" altLang="en-US" sz="4000" dirty="0">
                <a:solidFill>
                  <a:srgbClr val="CC7014"/>
                </a:solidFill>
                <a:latin typeface="微软雅黑" panose="020B0503020204020204" charset="-122"/>
                <a:ea typeface="微软雅黑" panose="020B0503020204020204" charset="-122"/>
              </a:rPr>
              <a:t>寻：</a:t>
            </a:r>
            <a:r>
              <a:rPr lang="zh-CN" altLang="en-US" sz="4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生活中旋转的实例</a:t>
            </a:r>
            <a:r>
              <a:rPr lang="en-US" altLang="zh-CN" sz="4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.</a:t>
            </a:r>
            <a:endParaRPr lang="zh-CN" altLang="en-US" sz="4000" dirty="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altLang="en-US" sz="4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lang="en-US" altLang="zh-CN" sz="4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zh-CN" altLang="en-US" sz="4000" dirty="0">
                <a:solidFill>
                  <a:srgbClr val="CC7014"/>
                </a:solidFill>
                <a:latin typeface="微软雅黑" panose="020B0503020204020204" charset="-122"/>
                <a:ea typeface="微软雅黑" panose="020B0503020204020204" charset="-122"/>
              </a:rPr>
              <a:t>做：</a:t>
            </a:r>
            <a:r>
              <a:rPr lang="zh-CN" altLang="en-US" sz="4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教材1</a:t>
            </a:r>
            <a:r>
              <a:rPr lang="en-US" altLang="zh-CN" sz="4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4</a:t>
            </a:r>
            <a:r>
              <a:rPr lang="zh-CN" altLang="en-US" sz="4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1页2、3题</a:t>
            </a:r>
            <a:r>
              <a:rPr lang="en-US" altLang="zh-CN" sz="4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.</a:t>
            </a:r>
            <a:endParaRPr lang="zh-CN" altLang="en-US" sz="4000" dirty="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选做：</a:t>
            </a:r>
            <a:r>
              <a:rPr lang="zh-CN" altLang="en-US" sz="4000" dirty="0">
                <a:solidFill>
                  <a:srgbClr val="CC7014"/>
                </a:solidFill>
                <a:latin typeface="微软雅黑" panose="020B0503020204020204" charset="-122"/>
                <a:ea typeface="微软雅黑" panose="020B0503020204020204" charset="-122"/>
              </a:rPr>
              <a:t>思：</a:t>
            </a:r>
            <a:r>
              <a:rPr lang="zh-CN" altLang="en-US" sz="4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思考下列图形是怎么变换得到的</a:t>
            </a:r>
            <a:r>
              <a:rPr lang="en-US" altLang="zh-CN" sz="4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.</a:t>
            </a:r>
            <a:endParaRPr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4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lang="en-US" altLang="zh-CN" sz="4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zh-CN" altLang="en-US" sz="4000" dirty="0">
                <a:solidFill>
                  <a:srgbClr val="CC7014"/>
                </a:solidFill>
                <a:latin typeface="微软雅黑" panose="020B0503020204020204" charset="-122"/>
                <a:ea typeface="微软雅黑" panose="020B0503020204020204" charset="-122"/>
              </a:rPr>
              <a:t>创：</a:t>
            </a:r>
            <a:r>
              <a:rPr lang="zh-CN" altLang="en-US" sz="4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设计一个由旋转形成的奇妙图形</a:t>
            </a:r>
            <a:r>
              <a:rPr lang="en-US" altLang="zh-CN" sz="40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.</a:t>
            </a:r>
            <a:endParaRPr lang="en-US" altLang="zh-CN" sz="4000" dirty="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20487" name="图片1"/>
          <p:cNvPicPr>
            <a:picLocks noChangeAspect="1"/>
          </p:cNvPicPr>
          <p:nvPr/>
        </p:nvPicPr>
        <p:blipFill>
          <a:blip r:embed="rId3"/>
          <a:srcRect b="5522"/>
          <a:stretch>
            <a:fillRect/>
          </a:stretch>
        </p:blipFill>
        <p:spPr>
          <a:xfrm>
            <a:off x="4822825" y="3792538"/>
            <a:ext cx="2228850" cy="22018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8" name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950" y="3800475"/>
            <a:ext cx="2181225" cy="217646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矩形 41"/>
          <p:cNvSpPr/>
          <p:nvPr/>
        </p:nvSpPr>
        <p:spPr>
          <a:xfrm>
            <a:off x="0" y="6391275"/>
            <a:ext cx="12192000" cy="479425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3175"/>
            <a:ext cx="12192000" cy="874713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cs typeface="思源黑体 CN Bold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88060" y="901700"/>
            <a:ext cx="9958705" cy="58508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en-US" altLang="zh-CN" sz="3200" noProof="1">
                <a:gradFill>
                  <a:gsLst>
                    <a:gs pos="50000">
                      <a:srgbClr val="1F5FBF"/>
                    </a:gs>
                    <a:gs pos="0">
                      <a:srgbClr val="1486CB"/>
                    </a:gs>
                    <a:gs pos="100000">
                      <a:srgbClr val="2A34B2"/>
                    </a:gs>
                  </a:gsLst>
                  <a:lin ang="5400000" scaled="1"/>
                </a:gradFill>
                <a:latin typeface="等线" panose="02010600030101010101" charset="-122"/>
                <a:ea typeface="等线" panose="02010600030101010101" charset="-122"/>
                <a:cs typeface="+mn-cs"/>
              </a:rPr>
              <a:t>      </a:t>
            </a:r>
            <a:r>
              <a:rPr lang="en-US" altLang="zh-CN" sz="3200" noProof="1">
                <a:gradFill>
                  <a:gsLst>
                    <a:gs pos="50000">
                      <a:srgbClr val="1F5FBF"/>
                    </a:gs>
                    <a:gs pos="0">
                      <a:srgbClr val="1486CB"/>
                    </a:gs>
                    <a:gs pos="100000">
                      <a:srgbClr val="2A34B2"/>
                    </a:gs>
                  </a:gsLst>
                  <a:lin ang="5400000" scaled="1"/>
                </a:gra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</a:t>
            </a:r>
            <a:r>
              <a:rPr lang="zh-CN" altLang="en-US" sz="3200" noProof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我们知道图形在旋转时，自身的形状与大小是不会变化的，其实生活亦然，当你为生活的山重水复而愁眉苦脸时，不妨旋转一个角度看世界，相信你会收获一个柳暗花明的美好心情</a:t>
            </a:r>
            <a:r>
              <a:rPr lang="en-US" altLang="zh-CN" sz="3200" noProof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.</a:t>
            </a:r>
            <a:r>
              <a:rPr lang="zh-CN" altLang="en-US" sz="3200" noProof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祝各位同学每天都有好心情</a:t>
            </a:r>
            <a:r>
              <a:rPr lang="en-US" altLang="zh-CN" sz="3200" noProof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.</a:t>
            </a:r>
            <a:endParaRPr lang="en-US" altLang="zh-CN" sz="3200" noProof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2150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3225" y="3927475"/>
            <a:ext cx="6124575" cy="22383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.xml><?xml version="1.0" encoding="utf-8"?>
<p:tagLst xmlns:p="http://schemas.openxmlformats.org/presentationml/2006/main">
  <p:tag name="KSO_WM_UNIT_PLACING_PICTURE_USER_VIEWPORT" val="{&quot;height&quot;:3210,&quot;width&quot;:4662.499212598425}"/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UNIT_PLACING_PICTURE_USER_VIEWPORT" val="{&quot;height&quot;:3687.499212598425,&quot;width&quot;:5150}"/>
  <p:tag name="KSO_WM_BEAUTIFY_FLAG" val=""/>
</p:tagLst>
</file>

<file path=ppt/tags/tag2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0.xml><?xml version="1.0" encoding="utf-8"?>
<p:tagLst xmlns:p="http://schemas.openxmlformats.org/presentationml/2006/main">
  <p:tag name="KSO_WM_UNIT_PLACING_PICTURE_USER_VIEWPORT" val="{&quot;height&quot;:3420,&quot;width&quot;:3420}"/>
</p:tagLst>
</file>

<file path=ppt/tags/tag31.xml><?xml version="1.0" encoding="utf-8"?>
<p:tagLst xmlns:p="http://schemas.openxmlformats.org/presentationml/2006/main">
  <p:tag name="KSO_WM_UNIT_PLACING_PICTURE_USER_VIEWPORT" val="{&quot;height&quot;:3690,&quot;width&quot;:3690}"/>
</p:tagLst>
</file>

<file path=ppt/tags/tag32.xml><?xml version="1.0" encoding="utf-8"?>
<p:tagLst xmlns:p="http://schemas.openxmlformats.org/presentationml/2006/main">
  <p:tag name="KSO_WM_UNIT_PLACING_PICTURE_USER_VIEWPORT" val="{&quot;height&quot;:4050,&quot;width&quot;:5105}"/>
</p:tagLst>
</file>

<file path=ppt/tags/tag3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1*l_h_i*1_3_2"/>
  <p:tag name="KSO_WM_TEMPLATE_CATEGORY" val="diagram"/>
  <p:tag name="KSO_WM_TEMPLATE_INDEX" val="20235651"/>
  <p:tag name="KSO_WM_UNIT_LAYERLEVEL" val="1_1_1"/>
  <p:tag name="KSO_WM_TAG_VERSION" val="3.0"/>
  <p:tag name="KSO_WM_UNIT_TYPE" val="l_h_i"/>
  <p:tag name="KSO_WM_UNIT_INDEX" val="1_3_2"/>
  <p:tag name="KSO_WM_DIAGRAM_MAX_ITEMCNT" val="6"/>
  <p:tag name="KSO_WM_DIAGRAM_MIN_ITEMCNT" val="3"/>
  <p:tag name="KSO_WM_DIAGRAM_VIRTUALLY_FRAME" val="{&quot;height&quot;:360.15,&quot;left&quot;:357.98097440899613,&quot;top&quot;:107.1,&quot;width&quot;:551.8685531500589}"/>
  <p:tag name="KSO_WM_DIAGRAM_COLOR_MATCH_VALUE" val="{&quot;shape&quot;:{&quot;fill&quot;:{&quot;type&quot;:0},&quot;glow&quot;:{&quot;colorType&quot;:0},&quot;line&quot;:{&quot;type&quot;:0},&quot;shadow&quot;:{&quot;brightness&quot;:-0.25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"/>
  <p:tag name="KSO_WM_DIAGRAM_GROUP_CODE" val="l1-1"/>
  <p:tag name="KSO_WM_DIAGRAM_VERSION" val="3"/>
  <p:tag name="KSO_WM_DIAGRAM_COLOR_TRICK" val="1"/>
  <p:tag name="KSO_WM_DIAGRAM_COLOR_TEXT_CAN_REMOVE" val="n"/>
  <p:tag name="KSO_WM_UNIT_SHADOW_SCHEMECOLOR_INDEX" val="7"/>
  <p:tag name="KSO_WM_UNIT_TEXT_FILL_FORE_SCHEMECOLOR_INDEX" val="1"/>
  <p:tag name="KSO_WM_UNIT_TEXT_FILL_TYPE" val="1"/>
  <p:tag name="KSO_WM_UNIT_USESOURCEFORMAT_APPLY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1*l_h_i*1_1_2"/>
  <p:tag name="KSO_WM_TEMPLATE_CATEGORY" val="diagram"/>
  <p:tag name="KSO_WM_TEMPLATE_INDEX" val="20235651"/>
  <p:tag name="KSO_WM_UNIT_LAYERLEVEL" val="1_1_1"/>
  <p:tag name="KSO_WM_TAG_VERSION" val="3.0"/>
  <p:tag name="KSO_WM_UNIT_TYPE" val="l_h_i"/>
  <p:tag name="KSO_WM_UNIT_INDEX" val="1_1_2"/>
  <p:tag name="KSO_WM_DIAGRAM_MAX_ITEMCNT" val="6"/>
  <p:tag name="KSO_WM_DIAGRAM_MIN_ITEMCNT" val="3"/>
  <p:tag name="KSO_WM_DIAGRAM_VIRTUALLY_FRAME" val="{&quot;height&quot;:360.15,&quot;left&quot;:357.98097440899613,&quot;top&quot;:107.1,&quot;width&quot;:551.8685531500589}"/>
  <p:tag name="KSO_WM_DIAGRAM_COLOR_MATCH_VALUE" val="{&quot;shape&quot;:{&quot;fill&quot;:{&quot;type&quot;:0},&quot;glow&quot;:{&quot;colorType&quot;:0},&quot;line&quot;:{&quot;type&quot;:0},&quot;shadow&quot;:{&quot;brightness&quot;:-0.25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"/>
  <p:tag name="KSO_WM_DIAGRAM_GROUP_CODE" val="l1-1"/>
  <p:tag name="KSO_WM_DIAGRAM_VERSION" val="3"/>
  <p:tag name="KSO_WM_DIAGRAM_COLOR_TRICK" val="1"/>
  <p:tag name="KSO_WM_DIAGRAM_COLOR_TEXT_CAN_REMOVE" val="n"/>
  <p:tag name="KSO_WM_UNIT_SHADOW_SCHEMECOLOR_INDEX" val="5"/>
  <p:tag name="KSO_WM_UNIT_TEXT_FILL_FORE_SCHEMECOLOR_INDEX" val="1"/>
  <p:tag name="KSO_WM_UNIT_TEXT_FILL_TYPE" val="1"/>
  <p:tag name="KSO_WM_UNIT_USESOURCEFORMAT_APPLY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1*l_h_i*1_2_2"/>
  <p:tag name="KSO_WM_TEMPLATE_CATEGORY" val="diagram"/>
  <p:tag name="KSO_WM_TEMPLATE_INDEX" val="20235651"/>
  <p:tag name="KSO_WM_UNIT_LAYERLEVEL" val="1_1_1"/>
  <p:tag name="KSO_WM_TAG_VERSION" val="3.0"/>
  <p:tag name="KSO_WM_UNIT_TYPE" val="l_h_i"/>
  <p:tag name="KSO_WM_UNIT_INDEX" val="1_2_2"/>
  <p:tag name="KSO_WM_DIAGRAM_MAX_ITEMCNT" val="6"/>
  <p:tag name="KSO_WM_DIAGRAM_MIN_ITEMCNT" val="3"/>
  <p:tag name="KSO_WM_DIAGRAM_VIRTUALLY_FRAME" val="{&quot;height&quot;:360.15,&quot;left&quot;:357.98097440899613,&quot;top&quot;:107.1,&quot;width&quot;:551.8685531500589}"/>
  <p:tag name="KSO_WM_DIAGRAM_COLOR_MATCH_VALUE" val="{&quot;shape&quot;:{&quot;fill&quot;:{&quot;type&quot;:0},&quot;glow&quot;:{&quot;colorType&quot;:0},&quot;line&quot;:{&quot;type&quot;:0},&quot;shadow&quot;:{&quot;brightness&quot;:-0.25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"/>
  <p:tag name="KSO_WM_DIAGRAM_GROUP_CODE" val="l1-1"/>
  <p:tag name="KSO_WM_DIAGRAM_VERSION" val="3"/>
  <p:tag name="KSO_WM_DIAGRAM_COLOR_TRICK" val="1"/>
  <p:tag name="KSO_WM_DIAGRAM_COLOR_TEXT_CAN_REMOVE" val="n"/>
  <p:tag name="KSO_WM_UNIT_SHADOW_SCHEMECOLOR_INDEX" val="6"/>
  <p:tag name="KSO_WM_UNIT_TEXT_FILL_FORE_SCHEMECOLOR_INDEX" val="1"/>
  <p:tag name="KSO_WM_UNIT_TEXT_FILL_TYPE" val="1"/>
  <p:tag name="KSO_WM_UNIT_USESOURCEFORMAT_APPLY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1*l_h_f*1_3_2"/>
  <p:tag name="KSO_WM_TEMPLATE_CATEGORY" val="diagram"/>
  <p:tag name="KSO_WM_TEMPLATE_INDEX" val="20235651"/>
  <p:tag name="KSO_WM_UNIT_LAYERLEVEL" val="1_1_1"/>
  <p:tag name="KSO_WM_TAG_VERSION" val="3.0"/>
  <p:tag name="KSO_WM_UNIT_TYPE" val="l_h_f"/>
  <p:tag name="KSO_WM_UNIT_INDEX" val="1_3_2"/>
  <p:tag name="KSO_WM_DIAGRAM_MAX_ITEMCNT" val="6"/>
  <p:tag name="KSO_WM_DIAGRAM_MIN_ITEMCNT" val="3"/>
  <p:tag name="KSO_WM_DIAGRAM_VIRTUALLY_FRAME" val="{&quot;height&quot;:360.15,&quot;left&quot;:357.98097440899613,&quot;top&quot;:107.1,&quot;width&quot;:551.8685531500589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"/>
  <p:tag name="KSO_WM_DIAGRAM_GROUP_CODE" val="l1-1"/>
  <p:tag name="KSO_WM_UNIT_SUBTYPE" val="a"/>
  <p:tag name="KSO_WM_UNIT_TEXT_LAYER_COUNT" val="1"/>
  <p:tag name="KSO_WM_UNIT_NOCLEAR" val="0"/>
  <p:tag name="KSO_WM_DIAGRAM_VERSION" val="3"/>
  <p:tag name="KSO_WM_DIAGRAM_COLOR_TRICK" val="1"/>
  <p:tag name="KSO_WM_DIAGRAM_COLOR_TEXT_CAN_REMOVE" val="n"/>
  <p:tag name="KSO_WM_UNIT_VALUE" val="44"/>
  <p:tag name="KSO_WM_UNIT_PRESET_TEXT" val="单击此处输入你的正文，文字是您思想的提炼为了最终演示的发布。"/>
  <p:tag name="KSO_WM_UNIT_LINE_FORE_SCHEMECOLOR_INDEX" val="7"/>
  <p:tag name="KSO_WM_UNIT_TEXT_FILL_FORE_SCHEMECOLOR_INDEX" val="1"/>
  <p:tag name="KSO_WM_UNIT_TEXT_FILL_TYPE" val="1"/>
  <p:tag name="KSO_WM_UNIT_TEXT_TYPE" val="1"/>
  <p:tag name="KSO_WM_UNIT_LINE_FILL_TYPE" val="2"/>
  <p:tag name="KSO_WM_UNIT_USESOURCEFORMAT_APPLY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1*l_h_i*1_3_1"/>
  <p:tag name="KSO_WM_TEMPLATE_CATEGORY" val="diagram"/>
  <p:tag name="KSO_WM_TEMPLATE_INDEX" val="20235651"/>
  <p:tag name="KSO_WM_UNIT_LAYERLEVEL" val="1_1_1"/>
  <p:tag name="KSO_WM_TAG_VERSION" val="3.0"/>
  <p:tag name="KSO_WM_UNIT_SUBTYPE" val="d"/>
  <p:tag name="KSO_WM_UNIT_TYPE" val="l_h_i"/>
  <p:tag name="KSO_WM_UNIT_INDEX" val="1_3_1"/>
  <p:tag name="KSO_WM_DIAGRAM_MAX_ITEMCNT" val="6"/>
  <p:tag name="KSO_WM_DIAGRAM_MIN_ITEMCNT" val="3"/>
  <p:tag name="KSO_WM_DIAGRAM_VIRTUALLY_FRAME" val="{&quot;height&quot;:360.15,&quot;left&quot;:357.98097440899613,&quot;top&quot;:107.1,&quot;width&quot;:551.868553150058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1*l_h_f*1_1_2"/>
  <p:tag name="KSO_WM_TEMPLATE_CATEGORY" val="diagram"/>
  <p:tag name="KSO_WM_TEMPLATE_INDEX" val="20235651"/>
  <p:tag name="KSO_WM_UNIT_LAYERLEVEL" val="1_1_1"/>
  <p:tag name="KSO_WM_TAG_VERSION" val="3.0"/>
  <p:tag name="KSO_WM_UNIT_TYPE" val="l_h_f"/>
  <p:tag name="KSO_WM_UNIT_INDEX" val="1_1_2"/>
  <p:tag name="KSO_WM_DIAGRAM_MAX_ITEMCNT" val="6"/>
  <p:tag name="KSO_WM_DIAGRAM_MIN_ITEMCNT" val="3"/>
  <p:tag name="KSO_WM_DIAGRAM_VIRTUALLY_FRAME" val="{&quot;height&quot;:360.15,&quot;left&quot;:357.98097440899613,&quot;top&quot;:107.1,&quot;width&quot;:551.8685531500589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"/>
  <p:tag name="KSO_WM_DIAGRAM_GROUP_CODE" val="l1-1"/>
  <p:tag name="KSO_WM_UNIT_SUBTYPE" val="a"/>
  <p:tag name="KSO_WM_UNIT_TEXT_LAYER_COUNT" val="1"/>
  <p:tag name="KSO_WM_UNIT_NOCLEAR" val="0"/>
  <p:tag name="KSO_WM_DIAGRAM_VERSION" val="3"/>
  <p:tag name="KSO_WM_DIAGRAM_COLOR_TRICK" val="1"/>
  <p:tag name="KSO_WM_DIAGRAM_COLOR_TEXT_CAN_REMOVE" val="n"/>
  <p:tag name="KSO_WM_UNIT_VALUE" val="44"/>
  <p:tag name="KSO_WM_UNIT_PRESET_TEXT" val="单击此处输入你的正文，文字是您思想的提炼为了最终演示的发布。"/>
  <p:tag name="KSO_WM_UNIT_LINE_FORE_SCHEMECOLOR_INDEX" val="5"/>
  <p:tag name="KSO_WM_UNIT_TEXT_FILL_FORE_SCHEMECOLOR_INDEX" val="1"/>
  <p:tag name="KSO_WM_UNIT_TEXT_FILL_TYPE" val="1"/>
  <p:tag name="KSO_WM_UNIT_TEXT_TYPE" val="1"/>
  <p:tag name="KSO_WM_UNIT_LINE_FILL_TYPE" val="2"/>
  <p:tag name="KSO_WM_UNIT_USESOURCEFORMAT_APPLY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1*l_h_i*1_1_1"/>
  <p:tag name="KSO_WM_TEMPLATE_CATEGORY" val="diagram"/>
  <p:tag name="KSO_WM_TEMPLATE_INDEX" val="20235651"/>
  <p:tag name="KSO_WM_UNIT_LAYERLEVEL" val="1_1_1"/>
  <p:tag name="KSO_WM_TAG_VERSION" val="3.0"/>
  <p:tag name="KSO_WM_UNIT_SUBTYPE" val="d"/>
  <p:tag name="KSO_WM_UNIT_TYPE" val="l_h_i"/>
  <p:tag name="KSO_WM_UNIT_INDEX" val="1_1_1"/>
  <p:tag name="KSO_WM_DIAGRAM_MAX_ITEMCNT" val="6"/>
  <p:tag name="KSO_WM_DIAGRAM_MIN_ITEMCNT" val="3"/>
  <p:tag name="KSO_WM_DIAGRAM_VIRTUALLY_FRAME" val="{&quot;height&quot;:360.15,&quot;left&quot;:357.98097440899613,&quot;top&quot;:107.1,&quot;width&quot;:551.868553150058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1*l_h_f*1_2_2"/>
  <p:tag name="KSO_WM_TEMPLATE_CATEGORY" val="diagram"/>
  <p:tag name="KSO_WM_TEMPLATE_INDEX" val="20235651"/>
  <p:tag name="KSO_WM_UNIT_LAYERLEVEL" val="1_1_1"/>
  <p:tag name="KSO_WM_TAG_VERSION" val="3.0"/>
  <p:tag name="KSO_WM_UNIT_TYPE" val="l_h_f"/>
  <p:tag name="KSO_WM_UNIT_INDEX" val="1_2_2"/>
  <p:tag name="KSO_WM_DIAGRAM_MAX_ITEMCNT" val="6"/>
  <p:tag name="KSO_WM_DIAGRAM_MIN_ITEMCNT" val="3"/>
  <p:tag name="KSO_WM_DIAGRAM_VIRTUALLY_FRAME" val="{&quot;height&quot;:360.15,&quot;left&quot;:357.98097440899613,&quot;top&quot;:107.1,&quot;width&quot;:551.8685531500589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"/>
  <p:tag name="KSO_WM_DIAGRAM_GROUP_CODE" val="l1-1"/>
  <p:tag name="KSO_WM_UNIT_SUBTYPE" val="a"/>
  <p:tag name="KSO_WM_UNIT_TEXT_LAYER_COUNT" val="1"/>
  <p:tag name="KSO_WM_UNIT_NOCLEAR" val="0"/>
  <p:tag name="KSO_WM_DIAGRAM_VERSION" val="3"/>
  <p:tag name="KSO_WM_DIAGRAM_COLOR_TRICK" val="1"/>
  <p:tag name="KSO_WM_DIAGRAM_COLOR_TEXT_CAN_REMOVE" val="n"/>
  <p:tag name="KSO_WM_UNIT_VALUE" val="44"/>
  <p:tag name="KSO_WM_UNIT_PRESET_TEXT" val="单击此处添加正文具体内容，请言简意赅阐述你的观点。"/>
  <p:tag name="KSO_WM_UNIT_LINE_FORE_SCHEMECOLOR_INDEX" val="6"/>
  <p:tag name="KSO_WM_UNIT_TEXT_FILL_FORE_SCHEMECOLOR_INDEX" val="1"/>
  <p:tag name="KSO_WM_UNIT_TEXT_FILL_TYPE" val="1"/>
  <p:tag name="KSO_WM_UNIT_TEXT_TYPE" val="1"/>
  <p:tag name="KSO_WM_UNIT_LINE_FILL_TYPE" val="2"/>
  <p:tag name="KSO_WM_UNIT_USESOURCEFORMAT_APPLY" val="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1*l_h_i*1_2_1"/>
  <p:tag name="KSO_WM_TEMPLATE_CATEGORY" val="diagram"/>
  <p:tag name="KSO_WM_TEMPLATE_INDEX" val="20235651"/>
  <p:tag name="KSO_WM_UNIT_LAYERLEVEL" val="1_1_1"/>
  <p:tag name="KSO_WM_TAG_VERSION" val="3.0"/>
  <p:tag name="KSO_WM_UNIT_SUBTYPE" val="d"/>
  <p:tag name="KSO_WM_UNIT_TYPE" val="l_h_i"/>
  <p:tag name="KSO_WM_UNIT_INDEX" val="1_2_1"/>
  <p:tag name="KSO_WM_DIAGRAM_MAX_ITEMCNT" val="6"/>
  <p:tag name="KSO_WM_DIAGRAM_MIN_ITEMCNT" val="3"/>
  <p:tag name="KSO_WM_DIAGRAM_VIRTUALLY_FRAME" val="{&quot;height&quot;:360.15,&quot;left&quot;:357.98097440899613,&quot;top&quot;:107.1,&quot;width&quot;:551.868553150058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1"/>
</p:tagLst>
</file>

<file path=ppt/tags/tag14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14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8.xml><?xml version="1.0" encoding="utf-8"?>
<p:tagLst xmlns:p="http://schemas.openxmlformats.org/presentationml/2006/main">
  <p:tag name="commondata" val="eyJjb3VudCI6ODYsImhkaWQiOiIzZTVkNmJjYjlkMGJmMGI5MmEwOWJhYzA0MzZjMGU1NSIsInVzZXJDb3VudCI6ODZ9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思源黑体 CN Bold"/>
        <a:ea typeface="思源黑体 CN Bold"/>
        <a:cs typeface=""/>
      </a:majorFont>
      <a:minorFont>
        <a:latin typeface="思源黑体 CN Bold"/>
        <a:ea typeface="思源黑体 CN 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Bold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Bold"/>
        <a:ea typeface=""/>
        <a:cs typeface=""/>
        <a:font script="Jpan" typeface="ＭＳ Ｐゴシック"/>
        <a:font script="Hang" typeface="맑은 고딕"/>
        <a:font script="Hans" typeface="思源黑体 CN Bold"/>
        <a:font script="Hant" typeface="新細明體"/>
        <a:font script="Arab" typeface="思源黑体 CN Bold"/>
        <a:font script="Hebr" typeface="思源黑体 CN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Bold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Bold"/>
        <a:ea typeface=""/>
        <a:cs typeface=""/>
        <a:font script="Jpan" typeface="ＭＳ Ｐゴシック"/>
        <a:font script="Hang" typeface="맑은 고딕"/>
        <a:font script="Hans" typeface="思源黑体 CN Bold"/>
        <a:font script="Hant" typeface="新細明體"/>
        <a:font script="Arab" typeface="思源黑体 CN Bold"/>
        <a:font script="Hebr" typeface="思源黑体 CN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1717</Words>
  <Application>WPS 演示</Application>
  <PresentationFormat>宽屏</PresentationFormat>
  <Paragraphs>235</Paragraphs>
  <Slides>18</Slides>
  <Notes>0</Notes>
  <HiddenSlides>1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4" baseType="lpstr">
      <vt:lpstr>Arial</vt:lpstr>
      <vt:lpstr>宋体</vt:lpstr>
      <vt:lpstr>Wingdings</vt:lpstr>
      <vt:lpstr>思源黑体 CN Bold</vt:lpstr>
      <vt:lpstr>黑体</vt:lpstr>
      <vt:lpstr>华文楷体</vt:lpstr>
      <vt:lpstr>微软雅黑</vt:lpstr>
      <vt:lpstr>Times New Roman</vt:lpstr>
      <vt:lpstr>思源黑体</vt:lpstr>
      <vt:lpstr>等线</vt:lpstr>
      <vt:lpstr>仿宋</vt:lpstr>
      <vt:lpstr>Times New Roman</vt:lpstr>
      <vt:lpstr>楷体</vt:lpstr>
      <vt:lpstr>Arial Unicode MS</vt:lpstr>
      <vt:lpstr>思源黑体 CN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呼呼睡</dc:creator>
  <cp:lastModifiedBy>好好好</cp:lastModifiedBy>
  <cp:revision>304</cp:revision>
  <dcterms:created xsi:type="dcterms:W3CDTF">1900-01-00T08:00:00Z</dcterms:created>
  <dcterms:modified xsi:type="dcterms:W3CDTF">2025-10-10T15:09:06Z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CBCE301CCEF347FB88AE73D2E4872282_13</vt:lpwstr>
  </property>
  <property fmtid="{D5CDD505-2E9C-101B-9397-08002B2CF9AE}" pid="4" name="KSOTemplateUUID">
    <vt:lpwstr>v1.0_mb_vrMmyiihIlP9j1ztN/Dlzw==</vt:lpwstr>
  </property>
</Properties>
</file>