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288" r:id="rId3"/>
    <p:sldId id="289" r:id="rId5"/>
    <p:sldId id="290" r:id="rId6"/>
    <p:sldId id="291" r:id="rId7"/>
    <p:sldId id="292" r:id="rId8"/>
    <p:sldId id="337" r:id="rId9"/>
    <p:sldId id="327" r:id="rId10"/>
    <p:sldId id="328" r:id="rId11"/>
    <p:sldId id="363" r:id="rId12"/>
    <p:sldId id="338" r:id="rId13"/>
    <p:sldId id="330" r:id="rId14"/>
    <p:sldId id="331" r:id="rId15"/>
    <p:sldId id="374" r:id="rId16"/>
    <p:sldId id="375" r:id="rId17"/>
    <p:sldId id="332" r:id="rId18"/>
    <p:sldId id="376" r:id="rId19"/>
    <p:sldId id="301" r:id="rId20"/>
    <p:sldId id="304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1892" userDrawn="1">
          <p15:clr>
            <a:srgbClr val="A4A3A4"/>
          </p15:clr>
        </p15:guide>
        <p15:guide id="3" orient="horz" pos="1448" userDrawn="1">
          <p15:clr>
            <a:srgbClr val="A4A3A4"/>
          </p15:clr>
        </p15:guide>
        <p15:guide id="4" orient="horz" pos="3966" userDrawn="1">
          <p15:clr>
            <a:srgbClr val="A4A3A4"/>
          </p15:clr>
        </p15:guide>
        <p15:guide id="5" pos="4705" userDrawn="1">
          <p15:clr>
            <a:srgbClr val="A4A3A4"/>
          </p15:clr>
        </p15:guide>
        <p15:guide id="6" orient="horz" pos="2785" userDrawn="1">
          <p15:clr>
            <a:srgbClr val="A4A3A4"/>
          </p15:clr>
        </p15:guide>
        <p15:guide id="7" pos="1527" userDrawn="1">
          <p15:clr>
            <a:srgbClr val="A4A3A4"/>
          </p15:clr>
        </p15:guide>
        <p15:guide id="8" orient="horz" pos="2857" userDrawn="1">
          <p15:clr>
            <a:srgbClr val="A4A3A4"/>
          </p15:clr>
        </p15:guide>
        <p15:guide id="9" orient="horz" pos="4120" userDrawn="1">
          <p15:clr>
            <a:srgbClr val="A4A3A4"/>
          </p15:clr>
        </p15:guide>
        <p15:guide id="10" pos="2897" userDrawn="1">
          <p15:clr>
            <a:srgbClr val="A4A3A4"/>
          </p15:clr>
        </p15:guide>
        <p15:guide id="11" pos="723" userDrawn="1">
          <p15:clr>
            <a:srgbClr val="A4A3A4"/>
          </p15:clr>
        </p15:guide>
        <p15:guide id="12" pos="416" userDrawn="1">
          <p15:clr>
            <a:srgbClr val="A4A3A4"/>
          </p15:clr>
        </p15:guide>
        <p15:guide id="13" pos="69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90000"/>
    <a:srgbClr val="DB0808"/>
    <a:srgbClr val="E4EDF2"/>
    <a:srgbClr val="F80000"/>
    <a:srgbClr val="9FBDA8"/>
    <a:srgbClr val="5F8B6C"/>
    <a:srgbClr val="50745A"/>
    <a:srgbClr val="3B5643"/>
    <a:srgbClr val="3A5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1" autoAdjust="0"/>
    <p:restoredTop sz="90049" autoAdjust="0"/>
  </p:normalViewPr>
  <p:slideViewPr>
    <p:cSldViewPr snapToGrid="0" showGuides="1">
      <p:cViewPr>
        <p:scale>
          <a:sx n="66" d="100"/>
          <a:sy n="66" d="100"/>
        </p:scale>
        <p:origin x="48" y="158"/>
      </p:cViewPr>
      <p:guideLst>
        <p:guide pos="3840"/>
        <p:guide orient="horz" pos="1892"/>
        <p:guide orient="horz" pos="1448"/>
        <p:guide orient="horz" pos="3966"/>
        <p:guide pos="4705"/>
        <p:guide orient="horz" pos="2785"/>
        <p:guide pos="1527"/>
        <p:guide orient="horz" pos="2857"/>
        <p:guide orient="horz" pos="4120"/>
        <p:guide pos="2897"/>
        <p:guide pos="723"/>
        <p:guide pos="416"/>
        <p:guide pos="699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标题 1"/>
          <p:cNvSpPr txBox="1"/>
          <p:nvPr userDrawn="1"/>
        </p:nvSpPr>
        <p:spPr>
          <a:xfrm>
            <a:off x="1162578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</a:rPr>
              <a:t>国家中小学课程资源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" name="矩形 1"/>
          <p:cNvSpPr/>
          <p:nvPr userDrawn="1"/>
        </p:nvSpPr>
        <p:spPr>
          <a:xfrm>
            <a:off x="9017000" y="159615"/>
            <a:ext cx="2932931" cy="630381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latin typeface="微软雅黑" panose="020B0503020204020204" charset="-122"/>
                <a:ea typeface="微软雅黑" panose="020B0503020204020204" charset="-122"/>
              </a:rPr>
              <a:t>国家中小学课程资源</a:t>
            </a:r>
            <a:endParaRPr lang="zh-CN" altLang="en-US" sz="2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9017000" y="159615"/>
            <a:ext cx="2932931" cy="630381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latin typeface="微软雅黑" panose="020B0503020204020204" charset="-122"/>
                <a:ea typeface="微软雅黑" panose="020B0503020204020204" charset="-122"/>
              </a:rPr>
              <a:t>国家中小学课程资源</a:t>
            </a:r>
            <a:endParaRPr lang="zh-CN" altLang="en-US" sz="2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一段文本_1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1219200" y="2590800"/>
            <a:ext cx="9753600" cy="609600"/>
          </a:xfrm>
          <a:prstGeom prst="rect">
            <a:avLst/>
          </a:prstGeo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6386" hasCustomPrompt="1"/>
            <p:custDataLst>
              <p:tags r:id="rId3"/>
            </p:custDataLst>
          </p:nvPr>
        </p:nvSpPr>
        <p:spPr>
          <a:xfrm>
            <a:off x="1219200" y="3352800"/>
            <a:ext cx="9753600" cy="914400"/>
          </a:xfrm>
          <a:prstGeom prst="rect">
            <a:avLst/>
          </a:prstGeo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单击此处添加正文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4.xml"/><Relationship Id="rId10" Type="http://schemas.openxmlformats.org/officeDocument/2006/relationships/image" Target="../media/image19.png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wmf"/><Relationship Id="rId4" Type="http://schemas.openxmlformats.org/officeDocument/2006/relationships/oleObject" Target="../embeddings/oleObject3.bin"/><Relationship Id="rId3" Type="http://schemas.openxmlformats.org/officeDocument/2006/relationships/image" Target="../media/image20.wmf"/><Relationship Id="rId2" Type="http://schemas.openxmlformats.org/officeDocument/2006/relationships/oleObject" Target="../embeddings/oleObject2.bin"/><Relationship Id="rId13" Type="http://schemas.openxmlformats.org/officeDocument/2006/relationships/notesSlide" Target="../notesSlides/notesSlide12.xml"/><Relationship Id="rId12" Type="http://schemas.openxmlformats.org/officeDocument/2006/relationships/vmlDrawing" Target="../drawings/vmlDrawing2.vml"/><Relationship Id="rId11" Type="http://schemas.openxmlformats.org/officeDocument/2006/relationships/slideLayout" Target="../slideLayouts/slideLayout4.xml"/><Relationship Id="rId10" Type="http://schemas.openxmlformats.org/officeDocument/2006/relationships/image" Target="../media/image26.png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png"/><Relationship Id="rId7" Type="http://schemas.openxmlformats.org/officeDocument/2006/relationships/image" Target="../media/image22.png"/><Relationship Id="rId6" Type="http://schemas.openxmlformats.org/officeDocument/2006/relationships/image" Target="../media/image21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0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27.png"/><Relationship Id="rId16" Type="http://schemas.openxmlformats.org/officeDocument/2006/relationships/notesSlide" Target="../notesSlides/notesSlide13.xml"/><Relationship Id="rId15" Type="http://schemas.openxmlformats.org/officeDocument/2006/relationships/vmlDrawing" Target="../drawings/vmlDrawing3.vml"/><Relationship Id="rId14" Type="http://schemas.openxmlformats.org/officeDocument/2006/relationships/slideLayout" Target="../slideLayouts/slideLayout4.xml"/><Relationship Id="rId13" Type="http://schemas.openxmlformats.org/officeDocument/2006/relationships/image" Target="../media/image33.png"/><Relationship Id="rId12" Type="http://schemas.openxmlformats.org/officeDocument/2006/relationships/image" Target="../media/image32.png"/><Relationship Id="rId11" Type="http://schemas.openxmlformats.org/officeDocument/2006/relationships/image" Target="../media/image31.png"/><Relationship Id="rId10" Type="http://schemas.openxmlformats.org/officeDocument/2006/relationships/image" Target="../media/image30.png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1463040" y="1804670"/>
            <a:ext cx="8883015" cy="13589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zh-CN" altLang="en-US" sz="4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en-US" altLang="zh-CN" sz="4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4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章一元一次方程</a:t>
            </a:r>
            <a:r>
              <a:rPr lang="en-US" altLang="zh-CN" sz="4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4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小结与复习</a:t>
            </a:r>
            <a:endParaRPr lang="zh-CN" altLang="en-US" sz="4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1738630" y="3219450"/>
            <a:ext cx="9768840" cy="18567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年    级：七年级           学    科：数学（华东师大版）</a:t>
            </a:r>
            <a:endParaRPr lang="zh-CN" altLang="en-US" sz="2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主讲人：高元聪           学    校：</a:t>
            </a:r>
            <a:r>
              <a:rPr lang="zh-CN" altLang="en-US" sz="2800" dirty="0">
                <a:solidFill>
                  <a:schemeClr val="tx1"/>
                </a:solidFill>
              </a:rPr>
              <a:t>海南省海口市海景学校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462280" y="1695450"/>
            <a:ext cx="539115" cy="18148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实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际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问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题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225040" y="1664970"/>
            <a:ext cx="556260" cy="18148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数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量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关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系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24045" y="1257300"/>
            <a:ext cx="539115" cy="26765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一元一次方程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785610" y="1040765"/>
            <a:ext cx="539115" cy="31076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解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一元一次方程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322445" y="5166995"/>
            <a:ext cx="3102610" cy="9531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一元一次方程的解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</a:t>
            </a:r>
            <a:endParaRPr lang="zh-CN" altLang="en-US" sz="2800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93470" y="1930400"/>
            <a:ext cx="1050290" cy="1250315"/>
            <a:chOff x="1722" y="3040"/>
            <a:chExt cx="1654" cy="1969"/>
          </a:xfrm>
        </p:grpSpPr>
        <p:cxnSp>
          <p:nvCxnSpPr>
            <p:cNvPr id="15" name="直接箭头连接符 14"/>
            <p:cNvCxnSpPr/>
            <p:nvPr/>
          </p:nvCxnSpPr>
          <p:spPr>
            <a:xfrm flipV="1">
              <a:off x="1722" y="4078"/>
              <a:ext cx="1654" cy="15"/>
            </a:xfrm>
            <a:prstGeom prst="straightConnector1">
              <a:avLst/>
            </a:prstGeom>
            <a:ln w="31750" cap="rnd">
              <a:solidFill>
                <a:schemeClr val="accent1"/>
              </a:solidFill>
              <a:round/>
              <a:tailEnd type="arrow" w="med" len="med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1826" y="3040"/>
              <a:ext cx="1502" cy="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分析</a:t>
              </a:r>
              <a:endPara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826" y="4187"/>
              <a:ext cx="1502" cy="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抽象</a:t>
              </a:r>
              <a:endPara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760345" y="2038350"/>
            <a:ext cx="1761490" cy="545465"/>
            <a:chOff x="4347" y="3040"/>
            <a:chExt cx="2774" cy="859"/>
          </a:xfrm>
        </p:grpSpPr>
        <p:cxnSp>
          <p:nvCxnSpPr>
            <p:cNvPr id="17" name="直接箭头连接符 16"/>
            <p:cNvCxnSpPr/>
            <p:nvPr/>
          </p:nvCxnSpPr>
          <p:spPr>
            <a:xfrm>
              <a:off x="4535" y="3895"/>
              <a:ext cx="2361" cy="4"/>
            </a:xfrm>
            <a:prstGeom prst="straightConnector1">
              <a:avLst/>
            </a:prstGeom>
            <a:ln w="31750" cap="rnd">
              <a:solidFill>
                <a:schemeClr val="accent1"/>
              </a:solidFill>
              <a:round/>
              <a:tailEnd type="arrow" w="med" len="med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4347" y="3040"/>
              <a:ext cx="2774" cy="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等量关系</a:t>
              </a:r>
              <a:endPara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098800" y="2658745"/>
            <a:ext cx="953770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设元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045710" y="1930400"/>
            <a:ext cx="1761490" cy="676275"/>
            <a:chOff x="7946" y="3040"/>
            <a:chExt cx="2774" cy="1065"/>
          </a:xfrm>
        </p:grpSpPr>
        <p:cxnSp>
          <p:nvCxnSpPr>
            <p:cNvPr id="19" name="直接箭头连接符 18"/>
            <p:cNvCxnSpPr/>
            <p:nvPr/>
          </p:nvCxnSpPr>
          <p:spPr>
            <a:xfrm>
              <a:off x="7952" y="4093"/>
              <a:ext cx="2592" cy="12"/>
            </a:xfrm>
            <a:prstGeom prst="straightConnector1">
              <a:avLst/>
            </a:prstGeom>
            <a:ln w="31750" cap="rnd">
              <a:solidFill>
                <a:schemeClr val="accent1"/>
              </a:solidFill>
              <a:round/>
              <a:tailEnd type="arrow" w="med" len="med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7946" y="3040"/>
              <a:ext cx="2774" cy="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方程变形</a:t>
              </a:r>
              <a:endPara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09930" y="3564890"/>
            <a:ext cx="3663950" cy="2129790"/>
            <a:chOff x="1118" y="5614"/>
            <a:chExt cx="5770" cy="3354"/>
          </a:xfrm>
        </p:grpSpPr>
        <p:cxnSp>
          <p:nvCxnSpPr>
            <p:cNvPr id="25" name="肘形连接符 24"/>
            <p:cNvCxnSpPr/>
            <p:nvPr/>
          </p:nvCxnSpPr>
          <p:spPr>
            <a:xfrm rot="10800000">
              <a:off x="1118" y="5614"/>
              <a:ext cx="5770" cy="3355"/>
            </a:xfrm>
            <a:prstGeom prst="bentConnector3">
              <a:avLst>
                <a:gd name="adj1" fmla="val 100103"/>
              </a:avLst>
            </a:prstGeom>
            <a:ln w="31750" cap="rnd">
              <a:solidFill>
                <a:schemeClr val="accent1"/>
              </a:solidFill>
              <a:round/>
              <a:tailEnd type="arrow" w="med" len="med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3043" y="8118"/>
              <a:ext cx="3154" cy="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解释</a:t>
              </a:r>
              <a:r>
                <a:rPr lang="en-US" altLang="zh-CN" sz="28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   </a:t>
              </a:r>
              <a:r>
                <a:rPr lang="zh-CN" altLang="en-US" sz="28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检验</a:t>
              </a:r>
              <a:endPara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23660" y="4167505"/>
            <a:ext cx="677545" cy="952500"/>
            <a:chOff x="10116" y="6563"/>
            <a:chExt cx="1067" cy="1500"/>
          </a:xfrm>
        </p:grpSpPr>
        <p:cxnSp>
          <p:nvCxnSpPr>
            <p:cNvPr id="21" name="直接箭头连接符 20"/>
            <p:cNvCxnSpPr/>
            <p:nvPr/>
          </p:nvCxnSpPr>
          <p:spPr>
            <a:xfrm flipH="1">
              <a:off x="11175" y="6629"/>
              <a:ext cx="8" cy="1418"/>
            </a:xfrm>
            <a:prstGeom prst="straightConnector1">
              <a:avLst/>
            </a:prstGeom>
            <a:ln w="31750" cap="rnd">
              <a:solidFill>
                <a:schemeClr val="accent1"/>
              </a:solidFill>
              <a:round/>
              <a:tailEnd type="arrow" w="med" len="med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10116" y="6563"/>
              <a:ext cx="825" cy="1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运</a:t>
              </a:r>
              <a:endPara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  <a:p>
              <a:r>
                <a:rPr lang="zh-CN" altLang="en-US" sz="28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算</a:t>
              </a:r>
              <a:endPara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7472680" y="5389880"/>
            <a:ext cx="1671320" cy="5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noAutofit/>
          </a:bodyPr>
          <a:p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化归思想</a:t>
            </a:r>
            <a:endParaRPr lang="zh-CN" altLang="en-US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40175" y="3997960"/>
            <a:ext cx="1671320" cy="5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noAutofit/>
          </a:bodyPr>
          <a:p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数学建模</a:t>
            </a:r>
            <a:endParaRPr lang="zh-CN" altLang="en-US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0050" y="862965"/>
            <a:ext cx="278892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一、梳理结构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539311" y="1512450"/>
            <a:ext cx="2434590" cy="18415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-23400" y="1248821"/>
            <a:ext cx="445481" cy="469613"/>
            <a:chOff x="2121873" y="1511588"/>
            <a:chExt cx="445481" cy="469613"/>
          </a:xfrm>
        </p:grpSpPr>
        <p:sp>
          <p:nvSpPr>
            <p:cNvPr id="22" name="矩形 21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AE0203"/>
                </a:solidFill>
              </a:endParaRPr>
            </a:p>
          </p:txBody>
        </p:sp>
      </p:grpSp>
      <p:pic>
        <p:nvPicPr>
          <p:cNvPr id="26" name="图片 2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5565" y="5595620"/>
            <a:ext cx="1432560" cy="5245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0" grpId="0"/>
      <p:bldP spid="18" grpId="0" animBg="1"/>
      <p:bldP spid="20" grpId="0" animBg="1"/>
      <p:bldP spid="24" grpId="0" animBg="1"/>
      <p:bldP spid="37" grpId="1"/>
      <p:bldP spid="3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514350" y="862965"/>
            <a:ext cx="251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二、知识回顾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0100" y="2618740"/>
            <a:ext cx="6143625" cy="5778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方程：</a:t>
            </a:r>
            <a:r>
              <a:rPr 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含有未知数的等式叫做方程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endParaRPr lang="en-US" altLang="zh-CN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539311" y="1512450"/>
            <a:ext cx="2495550" cy="1460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-23400" y="1245011"/>
            <a:ext cx="445481" cy="469613"/>
            <a:chOff x="2121873" y="1511588"/>
            <a:chExt cx="445481" cy="469613"/>
          </a:xfrm>
        </p:grpSpPr>
        <p:sp>
          <p:nvSpPr>
            <p:cNvPr id="3" name="矩形 2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800100" y="3304540"/>
            <a:ext cx="7724775" cy="21863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一元一次方程：</a:t>
            </a:r>
            <a:r>
              <a:rPr 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只含有一个未知数、左右两边都是整式，并且含未知数的项的次数都是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1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的方程</a:t>
            </a:r>
            <a:r>
              <a:rPr 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叫做一元一次方程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endParaRPr lang="en-US" altLang="zh-CN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28090" y="4105910"/>
            <a:ext cx="779780" cy="490220"/>
          </a:xfrm>
          <a:prstGeom prst="rect">
            <a:avLst/>
          </a:prstGeom>
          <a:noFill/>
          <a:ln w="28575" cmpd="sng">
            <a:solidFill>
              <a:srgbClr val="F8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12775" y="1728470"/>
            <a:ext cx="6143625" cy="577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000" dirty="0">
                <a:solidFill>
                  <a:schemeClr val="accent5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3000" dirty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r>
              <a:rPr lang="zh-CN" sz="3000" dirty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一元一次方程的概念</a:t>
            </a:r>
            <a:endParaRPr lang="zh-CN" sz="3000" dirty="0">
              <a:solidFill>
                <a:schemeClr val="accent5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13250" y="3429000"/>
            <a:ext cx="1828165" cy="490220"/>
          </a:xfrm>
          <a:prstGeom prst="rect">
            <a:avLst/>
          </a:prstGeom>
          <a:noFill/>
          <a:ln w="28575" cmpd="sng">
            <a:solidFill>
              <a:srgbClr val="F8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458460" y="4122420"/>
            <a:ext cx="1696720" cy="490220"/>
          </a:xfrm>
          <a:prstGeom prst="rect">
            <a:avLst/>
          </a:prstGeom>
          <a:noFill/>
          <a:ln w="28575" cmpd="sng">
            <a:solidFill>
              <a:srgbClr val="F8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/>
      <p:bldP spid="4" grpId="1"/>
      <p:bldP spid="8" grpId="1"/>
      <p:bldP spid="6" grpId="0" bldLvl="0" animBg="1"/>
      <p:bldP spid="13" grpId="2"/>
      <p:bldP spid="4" grpId="2"/>
      <p:bldP spid="5" grpId="0" bldLvl="0" animBg="1"/>
      <p:bldP spid="7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39311" y="1527055"/>
            <a:ext cx="1652905" cy="571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-23400" y="1245011"/>
            <a:ext cx="445481" cy="469613"/>
            <a:chOff x="2121873" y="1511588"/>
            <a:chExt cx="445481" cy="469613"/>
          </a:xfrm>
        </p:grpSpPr>
        <p:sp>
          <p:nvSpPr>
            <p:cNvPr id="3" name="矩形 2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706616" y="1714452"/>
            <a:ext cx="739462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266700" fontAlgn="auto">
              <a:lnSpc>
                <a:spcPct val="150000"/>
              </a:lnSpc>
              <a:spcAft>
                <a:spcPct val="0"/>
              </a:spcAft>
            </a:pP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下列方程属于一元一次方程的是（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）</a:t>
            </a:r>
            <a:endParaRPr lang="zh-CN" altLang="en-US" sz="2800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6755" y="2736850"/>
            <a:ext cx="6143625" cy="577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                               B.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4350" y="862965"/>
            <a:ext cx="251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对应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训练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9295" y="3613150"/>
            <a:ext cx="6143625" cy="577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C.                               D.</a:t>
            </a:r>
            <a:endParaRPr lang="zh-CN" altLang="en-US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683385" y="2717800"/>
            <a:ext cx="508000" cy="490220"/>
          </a:xfrm>
          <a:prstGeom prst="rect">
            <a:avLst/>
          </a:prstGeom>
          <a:noFill/>
          <a:ln w="28575" cmpd="sng">
            <a:solidFill>
              <a:srgbClr val="F8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469515" y="2726690"/>
            <a:ext cx="563880" cy="490220"/>
          </a:xfrm>
          <a:prstGeom prst="rect">
            <a:avLst/>
          </a:prstGeom>
          <a:noFill/>
          <a:ln w="28575" cmpd="sng">
            <a:solidFill>
              <a:srgbClr val="F8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191000" y="2660650"/>
            <a:ext cx="563880" cy="490220"/>
          </a:xfrm>
          <a:prstGeom prst="rect">
            <a:avLst/>
          </a:prstGeom>
          <a:noFill/>
          <a:ln w="28575" cmpd="sng">
            <a:solidFill>
              <a:srgbClr val="F8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191000" y="3343910"/>
            <a:ext cx="563880" cy="1065530"/>
          </a:xfrm>
          <a:prstGeom prst="rect">
            <a:avLst/>
          </a:prstGeom>
          <a:noFill/>
          <a:ln w="28575" cmpd="sng">
            <a:solidFill>
              <a:srgbClr val="F8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466840" y="1860550"/>
            <a:ext cx="593725" cy="577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C</a:t>
            </a:r>
            <a:endParaRPr lang="en-US" altLang="zh-CN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graphicFrame>
        <p:nvGraphicFramePr>
          <p:cNvPr id="19" name="对象 1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" r:id="rId1" imgW="114300" imgH="215900" progId="Equation.KSEE3">
                  <p:embed/>
                </p:oleObj>
              </mc:Choice>
              <mc:Fallback>
                <p:oleObj name="" r:id="rId1" imgW="114300" imgH="2159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1736725" y="3416300"/>
            <a:ext cx="869315" cy="1028700"/>
          </a:xfrm>
          <a:prstGeom prst="rect">
            <a:avLst/>
          </a:prstGeom>
          <a:noFill/>
          <a:ln w="28575" cmpd="sng">
            <a:solidFill>
              <a:srgbClr val="F8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587500" y="4546600"/>
            <a:ext cx="1019175" cy="577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整式</a:t>
            </a:r>
            <a:endParaRPr lang="en-US" altLang="zh-CN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pic>
        <p:nvPicPr>
          <p:cNvPr id="20" name="图片 19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655" y="2710180"/>
            <a:ext cx="1859280" cy="542290"/>
          </a:xfrm>
          <a:prstGeom prst="rect">
            <a:avLst/>
          </a:prstGeom>
        </p:spPr>
      </p:pic>
      <p:pic>
        <p:nvPicPr>
          <p:cNvPr id="21" name="图片 20" descr="图片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675" y="2606040"/>
            <a:ext cx="2432050" cy="560705"/>
          </a:xfrm>
          <a:prstGeom prst="rect">
            <a:avLst/>
          </a:prstGeom>
        </p:spPr>
      </p:pic>
      <p:pic>
        <p:nvPicPr>
          <p:cNvPr id="22" name="图片 21" descr="图片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6655" y="3362960"/>
            <a:ext cx="2023745" cy="1048385"/>
          </a:xfrm>
          <a:prstGeom prst="rect">
            <a:avLst/>
          </a:prstGeom>
        </p:spPr>
      </p:pic>
      <p:pic>
        <p:nvPicPr>
          <p:cNvPr id="23" name="图片 22" descr="图片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3300" y="3287395"/>
            <a:ext cx="1664335" cy="1121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13" grpId="1"/>
      <p:bldP spid="11" grpId="0" animBg="1"/>
      <p:bldP spid="12" grpId="0" animBg="1"/>
      <p:bldP spid="14" grpId="0" animBg="1"/>
      <p:bldP spid="15" grpId="0" animBg="1"/>
      <p:bldP spid="16" grpId="0"/>
      <p:bldP spid="17" grpId="0" bldLvl="0" animBg="1"/>
      <p:bldP spid="18" grpId="1"/>
      <p:bldP spid="18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6235" y="3434715"/>
            <a:ext cx="11563985" cy="12515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sz="22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基本性质</a:t>
            </a:r>
            <a:r>
              <a:rPr lang="en-US" altLang="zh-CN" sz="22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2</a:t>
            </a:r>
            <a:r>
              <a:rPr lang="zh-CN" sz="22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：</a:t>
            </a:r>
            <a:r>
              <a:rPr 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等式两边都乘以（或都除以）</a:t>
            </a:r>
            <a:r>
              <a:rPr 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同一个数（除数不能为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）</a:t>
            </a:r>
            <a:r>
              <a:rPr 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，所得结果仍是等式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endParaRPr lang="en-US" altLang="zh-CN" sz="22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             </a:t>
            </a:r>
            <a:r>
              <a:rPr lang="zh-CN" altLang="en-US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如果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=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，那么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ac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=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bc</a:t>
            </a:r>
            <a:r>
              <a:rPr lang="zh-CN" altLang="en-US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</a:t>
            </a:r>
            <a:endParaRPr lang="en-US" altLang="zh-CN" sz="2200" i="1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6235" y="2282190"/>
            <a:ext cx="11605895" cy="1257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sz="22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基本性质</a:t>
            </a:r>
            <a:r>
              <a:rPr lang="en-US" altLang="zh-CN" sz="22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1</a:t>
            </a:r>
            <a:r>
              <a:rPr lang="zh-CN" sz="22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：</a:t>
            </a:r>
            <a:r>
              <a:rPr 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等式两边都加上（或都减去）同一个数或同一个整式，所得结果仍是等式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endParaRPr lang="en-US" altLang="zh-CN" sz="22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             </a:t>
            </a:r>
            <a:r>
              <a:rPr lang="zh-CN" altLang="en-US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如果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=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，那么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+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=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+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-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=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-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200" i="1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539311" y="1505465"/>
            <a:ext cx="2419350" cy="21590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-23400" y="1245011"/>
            <a:ext cx="445481" cy="469613"/>
            <a:chOff x="2121873" y="1511588"/>
            <a:chExt cx="445481" cy="469613"/>
          </a:xfrm>
        </p:grpSpPr>
        <p:sp>
          <p:nvSpPr>
            <p:cNvPr id="3" name="矩形 2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14350" y="862965"/>
            <a:ext cx="251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二、知识回顾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6235" y="1714500"/>
            <a:ext cx="6405245" cy="577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000" dirty="0">
                <a:solidFill>
                  <a:schemeClr val="accent5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000" dirty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r>
              <a:rPr lang="zh-CN" sz="3000" dirty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等式的基本性质</a:t>
            </a:r>
            <a:endParaRPr lang="zh-CN" altLang="zh-CN" sz="3000" dirty="0">
              <a:solidFill>
                <a:schemeClr val="accent5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6235" y="4660265"/>
            <a:ext cx="7162165" cy="1143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sz="22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注意：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1.</a:t>
            </a:r>
            <a:r>
              <a:rPr 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等式两边变化要相同；</a:t>
            </a:r>
            <a:endParaRPr lang="zh-CN" sz="22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  2.</a:t>
            </a:r>
            <a:r>
              <a:rPr lang="zh-CN" altLang="en-US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除以一个数时，这个数不能等于</a:t>
            </a:r>
            <a:r>
              <a:rPr lang="en-US" altLang="zh-CN" sz="22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0</a:t>
            </a:r>
            <a:endParaRPr lang="en-US" altLang="zh-CN" sz="22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pic>
        <p:nvPicPr>
          <p:cNvPr id="4" name="图片 3" descr="图片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8890" y="3928745"/>
            <a:ext cx="1664335" cy="731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/>
      <p:bldP spid="5" grpId="1"/>
      <p:bldP spid="8" grpId="1"/>
      <p:bldP spid="1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39311" y="1527055"/>
            <a:ext cx="1652905" cy="571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-23400" y="1245011"/>
            <a:ext cx="445481" cy="469613"/>
            <a:chOff x="2121873" y="1511588"/>
            <a:chExt cx="445481" cy="469613"/>
          </a:xfrm>
        </p:grpSpPr>
        <p:sp>
          <p:nvSpPr>
            <p:cNvPr id="3" name="矩形 2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706755" y="1714500"/>
            <a:ext cx="8478520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266700" fontAlgn="auto">
              <a:lnSpc>
                <a:spcPct val="150000"/>
              </a:lnSpc>
              <a:spcAft>
                <a:spcPct val="0"/>
              </a:spcAft>
            </a:pP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判断下列等式的变形是否正确，请说明理由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endParaRPr lang="en-US" altLang="zh-CN" sz="2800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48715" y="2322195"/>
            <a:ext cx="6336665" cy="28536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由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，得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+3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+5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）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               </a:t>
            </a:r>
            <a:endParaRPr lang="en-US" altLang="zh-CN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(2)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由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，得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          </a:t>
            </a:r>
            <a:r>
              <a:rPr lang="en-US" altLang="zh-CN" sz="28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（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     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）</a:t>
            </a:r>
            <a:endParaRPr lang="en-US" altLang="zh-CN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(3)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由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，得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         </a:t>
            </a:r>
            <a:r>
              <a:rPr lang="en-US" altLang="zh-CN" sz="28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（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     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）</a:t>
            </a:r>
            <a:endParaRPr lang="en-US" altLang="zh-CN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(4)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由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</a:t>
            </a:r>
            <a:r>
              <a:rPr lang="en-US" altLang="zh-CN" sz="28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，得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                  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（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        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）</a:t>
            </a:r>
            <a:endParaRPr lang="en-US" altLang="zh-CN" sz="2800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4350" y="862965"/>
            <a:ext cx="251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对应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训练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12490" y="4799965"/>
            <a:ext cx="1344930" cy="490220"/>
          </a:xfrm>
          <a:prstGeom prst="rect">
            <a:avLst/>
          </a:prstGeom>
          <a:noFill/>
          <a:ln w="28575" cmpd="sng">
            <a:solidFill>
              <a:srgbClr val="F8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990715" y="2451735"/>
            <a:ext cx="37223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两边变化</a:t>
            </a:r>
            <a:r>
              <a:rPr 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不相同</a:t>
            </a:r>
            <a:endParaRPr lang="zh-CN" altLang="en-US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87110" y="2322195"/>
            <a:ext cx="7613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4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×</a:t>
            </a:r>
            <a:endParaRPr lang="zh-CN" sz="4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87110" y="3014345"/>
            <a:ext cx="7613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4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×</a:t>
            </a:r>
            <a:endParaRPr lang="zh-CN" sz="4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18860" y="3613785"/>
            <a:ext cx="76136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√</a:t>
            </a:r>
            <a:endParaRPr lang="en-US" altLang="zh-CN" sz="40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18860" y="4257040"/>
            <a:ext cx="7613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4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×</a:t>
            </a:r>
            <a:endParaRPr lang="zh-CN" sz="4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60395" y="5299710"/>
            <a:ext cx="2058670" cy="737235"/>
          </a:xfrm>
          <a:prstGeom prst="rect">
            <a:avLst/>
          </a:prstGeom>
        </p:spPr>
        <p:txBody>
          <a:bodyPr wrap="square">
            <a:spAutoFit/>
          </a:bodyPr>
          <a:p>
            <a:pPr algn="l" defTabSz="266700" fontAlgn="auto">
              <a:lnSpc>
                <a:spcPct val="150000"/>
              </a:lnSpc>
              <a:spcAft>
                <a:spcPct val="0"/>
              </a:spcAft>
            </a:pP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z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可能为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0</a:t>
            </a:r>
            <a:endParaRPr lang="zh-CN" altLang="en-US" sz="2800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029450" y="3135630"/>
            <a:ext cx="37223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两边变化</a:t>
            </a:r>
            <a:r>
              <a:rPr 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不相同</a:t>
            </a:r>
            <a:endParaRPr lang="zh-CN" altLang="en-US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pic>
        <p:nvPicPr>
          <p:cNvPr id="14" name="图片 13" descr="图片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9805" y="3196590"/>
            <a:ext cx="1444625" cy="396240"/>
          </a:xfrm>
          <a:prstGeom prst="rect">
            <a:avLst/>
          </a:prstGeom>
        </p:spPr>
      </p:pic>
      <p:pic>
        <p:nvPicPr>
          <p:cNvPr id="21" name="图片 20" descr="图片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895" y="3844290"/>
            <a:ext cx="1664335" cy="445135"/>
          </a:xfrm>
          <a:prstGeom prst="rect">
            <a:avLst/>
          </a:prstGeom>
        </p:spPr>
      </p:pic>
      <p:pic>
        <p:nvPicPr>
          <p:cNvPr id="23" name="图片 22" descr="图片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540" y="4193540"/>
            <a:ext cx="1219200" cy="102425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7029450" y="3592195"/>
            <a:ext cx="4936490" cy="736600"/>
            <a:chOff x="11070" y="5657"/>
            <a:chExt cx="7774" cy="1160"/>
          </a:xfrm>
        </p:grpSpPr>
        <p:sp>
          <p:nvSpPr>
            <p:cNvPr id="7" name="文本框 6"/>
            <p:cNvSpPr txBox="1"/>
            <p:nvPr/>
          </p:nvSpPr>
          <p:spPr>
            <a:xfrm>
              <a:off x="11070" y="5657"/>
              <a:ext cx="7775" cy="116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 defTabSz="266700" fontAlgn="auto">
                <a:lnSpc>
                  <a:spcPct val="150000"/>
                </a:lnSpc>
                <a:spcAft>
                  <a:spcPct val="0"/>
                </a:spcAft>
              </a:pPr>
              <a:r>
                <a:rPr lang="zh-CN" alt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两边都先乘以</a:t>
              </a: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     </a:t>
              </a:r>
              <a:r>
                <a:rPr lang="zh-CN" alt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再加上</a:t>
              </a:r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2800" dirty="0">
                  <a:solidFill>
                    <a:schemeClr val="tx1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3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7" name="图片 16" descr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592" y="6015"/>
              <a:ext cx="730" cy="59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13" grpId="1"/>
      <p:bldP spid="8" grpId="0"/>
      <p:bldP spid="10" grpId="0"/>
      <p:bldP spid="11" grpId="0"/>
      <p:bldP spid="15" grpId="0"/>
      <p:bldP spid="12" grpId="0" bldLvl="0" animBg="1"/>
      <p:bldP spid="6" grpId="1"/>
      <p:bldP spid="22" grpId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V="1">
            <a:off x="539311" y="1505465"/>
            <a:ext cx="2405380" cy="21590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-23400" y="1245011"/>
            <a:ext cx="445481" cy="469613"/>
            <a:chOff x="2121873" y="1511588"/>
            <a:chExt cx="445481" cy="469613"/>
          </a:xfrm>
        </p:grpSpPr>
        <p:sp>
          <p:nvSpPr>
            <p:cNvPr id="3" name="矩形 2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800100" y="2409190"/>
            <a:ext cx="7852410" cy="14744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变形规则</a:t>
            </a:r>
            <a:r>
              <a:rPr lang="en-US" altLang="zh-CN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1</a:t>
            </a:r>
            <a:r>
              <a:rPr lang="zh-CN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：</a:t>
            </a:r>
            <a:r>
              <a:rPr 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方程两边都加上（或都减去）同一个数或同一个整式，方程的解不变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endParaRPr lang="en-US" altLang="zh-CN" sz="2800" i="1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00100" y="3930650"/>
            <a:ext cx="7852410" cy="15290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变形规则</a:t>
            </a:r>
            <a:r>
              <a:rPr lang="en-US" altLang="zh-CN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2</a:t>
            </a:r>
            <a:r>
              <a:rPr lang="zh-CN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：</a:t>
            </a:r>
            <a:r>
              <a:rPr 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方程两边都乘以（或都除以）同一个不为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的</a:t>
            </a:r>
            <a:r>
              <a:rPr 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数，</a:t>
            </a:r>
            <a:r>
              <a:rPr 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方程的解不变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endParaRPr lang="en-US" altLang="zh-CN" sz="2800" i="1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4350" y="862965"/>
            <a:ext cx="251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二、知识回顾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0100" y="1784350"/>
            <a:ext cx="3270885" cy="577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sz="3000" dirty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方程的变形规则：</a:t>
            </a:r>
            <a:endParaRPr lang="zh-CN" altLang="zh-CN" sz="3000" dirty="0">
              <a:solidFill>
                <a:schemeClr val="accent5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13" grpId="1"/>
      <p:bldP spid="5" grpId="1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V="1">
            <a:off x="539311" y="1526420"/>
            <a:ext cx="2378075" cy="63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-23400" y="1245011"/>
            <a:ext cx="445481" cy="469613"/>
            <a:chOff x="2121873" y="1511588"/>
            <a:chExt cx="445481" cy="469613"/>
          </a:xfrm>
        </p:grpSpPr>
        <p:sp>
          <p:nvSpPr>
            <p:cNvPr id="3" name="矩形 2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800100" y="2161540"/>
            <a:ext cx="8831580" cy="21564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方程的解：</a:t>
            </a:r>
            <a:r>
              <a:rPr 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使方程左、右两边的值相等的未知数的值，叫做方程的解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endParaRPr lang="en-US" altLang="zh-CN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当方程中只有一个未知数时，方程的解也叫做方程的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根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endParaRPr lang="en-US" altLang="zh-CN" sz="2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00100" y="4318000"/>
            <a:ext cx="8722360" cy="15290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解一元一次方程的步骤：</a:t>
            </a:r>
            <a:endParaRPr lang="zh-CN" sz="2800" dirty="0">
              <a:solidFill>
                <a:srgbClr val="F92515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去分母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—</a:t>
            </a:r>
            <a:r>
              <a:rPr lang="zh-CN" altLang="en-US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去括号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—</a:t>
            </a:r>
            <a:r>
              <a:rPr lang="zh-CN" altLang="en-US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移项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—</a:t>
            </a:r>
            <a:r>
              <a:rPr lang="zh-CN" altLang="en-US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合并同类项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—</a:t>
            </a:r>
            <a:r>
              <a:rPr lang="zh-CN" altLang="en-US" sz="28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将系数化为</a:t>
            </a:r>
            <a:r>
              <a:rPr lang="en-US" altLang="zh-CN" sz="2800" dirty="0">
                <a:solidFill>
                  <a:srgbClr val="F92515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endParaRPr lang="en-US" altLang="zh-CN" sz="2800" i="1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4350" y="862965"/>
            <a:ext cx="251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二、知识回顾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0100" y="1637665"/>
            <a:ext cx="6405245" cy="577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000" dirty="0">
                <a:solidFill>
                  <a:schemeClr val="accent5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3000" dirty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r>
              <a:rPr lang="zh-CN" sz="3000" dirty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解一元一次方程</a:t>
            </a:r>
            <a:endParaRPr lang="zh-CN" sz="3000" dirty="0">
              <a:solidFill>
                <a:schemeClr val="accent5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/>
      <p:bldP spid="5" grpId="1"/>
      <p:bldP spid="8" grpId="1"/>
      <p:bldP spid="5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V="1">
            <a:off x="539311" y="1526420"/>
            <a:ext cx="2378075" cy="63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-23400" y="1245011"/>
            <a:ext cx="445481" cy="469613"/>
            <a:chOff x="2121873" y="1511588"/>
            <a:chExt cx="445481" cy="469613"/>
          </a:xfrm>
        </p:grpSpPr>
        <p:sp>
          <p:nvSpPr>
            <p:cNvPr id="3" name="矩形 2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14350" y="862965"/>
            <a:ext cx="251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二、知识回顾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4" name="表格 33"/>
          <p:cNvGraphicFramePr/>
          <p:nvPr>
            <p:custDataLst>
              <p:tags r:id="rId1"/>
            </p:custDataLst>
          </p:nvPr>
        </p:nvGraphicFramePr>
        <p:xfrm>
          <a:off x="422910" y="1709420"/>
          <a:ext cx="8204200" cy="44964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8455"/>
                <a:gridCol w="4455160"/>
                <a:gridCol w="2140585"/>
              </a:tblGrid>
              <a:tr h="7632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宋体" panose="02010600030101010101" pitchFamily="2" charset="-122"/>
                        </a:rPr>
                        <a:t>步骤</a:t>
                      </a: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宋体" panose="02010600030101010101" pitchFamily="2" charset="-122"/>
                        </a:rPr>
                        <a:t>具体</a:t>
                      </a:r>
                      <a:r>
                        <a:rPr lang="zh-CN" altLang="en-US" sz="2000" b="0"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宋体" panose="02010600030101010101" pitchFamily="2" charset="-122"/>
                        </a:rPr>
                        <a:t>做法</a:t>
                      </a: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宋体" panose="02010600030101010101" pitchFamily="2" charset="-122"/>
                        </a:rPr>
                        <a:t>注意</a:t>
                      </a: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78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FF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宋体" panose="02010600030101010101" pitchFamily="2" charset="-122"/>
                        </a:rPr>
                        <a:t>去分母</a:t>
                      </a:r>
                      <a:endParaRPr lang="zh-CN" altLang="en-US" sz="2000" b="0">
                        <a:solidFill>
                          <a:srgbClr val="FF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>
                        <a:buNone/>
                      </a:pP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1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FF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宋体" panose="02010600030101010101" pitchFamily="2" charset="-122"/>
                        </a:rPr>
                        <a:t>去括号</a:t>
                      </a:r>
                      <a:endParaRPr lang="zh-CN" altLang="en-US" sz="2000" b="0">
                        <a:solidFill>
                          <a:srgbClr val="FF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>
                        <a:buNone/>
                      </a:pP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2000" b="0">
                        <a:solidFill>
                          <a:srgbClr val="FF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endParaRPr lang="zh-CN" altLang="en-US" sz="2000" b="0">
                        <a:solidFill>
                          <a:srgbClr val="FF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endParaRPr lang="zh-CN" altLang="en-US" sz="2000" b="0">
                        <a:solidFill>
                          <a:srgbClr val="FF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FF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宋体" panose="02010600030101010101" pitchFamily="2" charset="-122"/>
                        </a:rPr>
                        <a:t>移</a:t>
                      </a:r>
                      <a:r>
                        <a:rPr lang="en-US" altLang="zh-CN" sz="2000" b="0">
                          <a:solidFill>
                            <a:srgbClr val="FF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zh-CN" altLang="en-US" sz="2000" b="0">
                          <a:solidFill>
                            <a:srgbClr val="FF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宋体" panose="02010600030101010101" pitchFamily="2" charset="-122"/>
                        </a:rPr>
                        <a:t>项</a:t>
                      </a:r>
                      <a:endParaRPr lang="zh-CN" altLang="en-US" sz="2000" b="0">
                        <a:solidFill>
                          <a:srgbClr val="FF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>
                        <a:buNone/>
                      </a:pP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2000" b="0">
                        <a:solidFill>
                          <a:srgbClr val="FF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49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FF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宋体" panose="02010600030101010101" pitchFamily="2" charset="-122"/>
                        </a:rPr>
                        <a:t>合并同类项</a:t>
                      </a:r>
                      <a:endParaRPr lang="zh-CN" altLang="en-US" sz="2000" b="0">
                        <a:solidFill>
                          <a:srgbClr val="FF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>
                        <a:buNone/>
                      </a:pP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FF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宋体" panose="02010600030101010101" pitchFamily="2" charset="-122"/>
                        </a:rPr>
                        <a:t>将系数化为</a:t>
                      </a:r>
                      <a:r>
                        <a:rPr lang="en-US" altLang="zh-CN" sz="2000" b="0">
                          <a:solidFill>
                            <a:srgbClr val="FF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zh-CN" sz="2000" b="0">
                        <a:solidFill>
                          <a:srgbClr val="FF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>
                        <a:buNone/>
                      </a:pPr>
                      <a:endParaRPr lang="zh-CN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2000" b="0">
                        <a:latin typeface="华文楷体" panose="02010600040101010101" pitchFamily="2" charset="-122"/>
                        <a:ea typeface="华文楷体" panose="020106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040255" y="2498090"/>
            <a:ext cx="417703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>
              <a:buNone/>
            </a:pP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两边</a:t>
            </a: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都乘以分母的最小公倍数</a:t>
            </a:r>
            <a:endParaRPr lang="zh-CN" altLang="en-US" sz="2000">
              <a:latin typeface="华文楷体" panose="02010600040101010101" pitchFamily="2" charset="-122"/>
              <a:ea typeface="华文楷体" panose="0201060004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85915" y="2546350"/>
            <a:ext cx="177546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>
              <a:buNone/>
            </a:pP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不漏乘</a:t>
            </a:r>
            <a:endParaRPr lang="zh-CN" altLang="en-US" sz="2000">
              <a:latin typeface="华文楷体" panose="02010600040101010101" pitchFamily="2" charset="-122"/>
              <a:ea typeface="华文楷体" panose="0201060004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40255" y="3433445"/>
            <a:ext cx="2015490" cy="5156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l">
              <a:buNone/>
            </a:pP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利用去括号法则</a:t>
            </a:r>
            <a:endParaRPr lang="zh-CN" altLang="en-US" sz="2000">
              <a:latin typeface="华文楷体" panose="02010600040101010101" pitchFamily="2" charset="-122"/>
              <a:ea typeface="华文楷体" panose="0201060004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61760" y="3088640"/>
            <a:ext cx="22504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>
              <a:buNone/>
            </a:pP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括号外是</a:t>
            </a:r>
            <a:r>
              <a:rPr lang="zh-CN" altLang="en-US" sz="200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负数时</a:t>
            </a: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，原</a:t>
            </a: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括号内各项都</a:t>
            </a:r>
            <a:r>
              <a:rPr lang="zh-CN" altLang="en-US" sz="200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要改变</a:t>
            </a:r>
            <a:r>
              <a:rPr lang="zh-CN" altLang="en-US" sz="200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正负号</a:t>
            </a:r>
            <a:endParaRPr lang="zh-CN" altLang="en-US" sz="200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36775" y="4268470"/>
            <a:ext cx="435737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>
              <a:buNone/>
            </a:pP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未知项移到左边，</a:t>
            </a:r>
            <a:endParaRPr lang="zh-CN" altLang="en-US" sz="2000" b="0">
              <a:latin typeface="华文楷体" panose="02010600040101010101" pitchFamily="2" charset="-122"/>
              <a:ea typeface="华文楷体" panose="02010600040101010101" pitchFamily="2" charset="-122"/>
              <a:cs typeface="宋体" panose="02010600030101010101" pitchFamily="2" charset="-122"/>
            </a:endParaRPr>
          </a:p>
          <a:p>
            <a:pPr indent="0" algn="l">
              <a:buNone/>
            </a:pP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其他项移到右边</a:t>
            </a:r>
            <a:endParaRPr lang="zh-CN" altLang="en-US" sz="2000">
              <a:latin typeface="华文楷体" panose="02010600040101010101" pitchFamily="2" charset="-122"/>
              <a:ea typeface="华文楷体" panose="0201060004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93510" y="4246880"/>
            <a:ext cx="21336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所移动的项</a:t>
            </a:r>
            <a:r>
              <a:rPr lang="zh-CN" altLang="en-US" sz="200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要改变</a:t>
            </a:r>
            <a:r>
              <a:rPr lang="zh-CN" altLang="en-US" sz="200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正负号</a:t>
            </a:r>
            <a:endParaRPr lang="zh-CN" altLang="en-US" sz="200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040255" y="5097145"/>
            <a:ext cx="238950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>
              <a:buNone/>
            </a:pP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合并同类项的法则</a:t>
            </a:r>
            <a:endParaRPr lang="zh-CN" altLang="en-US" sz="2000">
              <a:latin typeface="华文楷体" panose="02010600040101010101" pitchFamily="2" charset="-122"/>
              <a:ea typeface="华文楷体" panose="0201060004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93510" y="4975225"/>
            <a:ext cx="21336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>
              <a:buNone/>
            </a:pP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系数来相加</a:t>
            </a:r>
            <a:endParaRPr lang="zh-CN" altLang="en-US" sz="2000" b="0">
              <a:latin typeface="华文楷体" panose="02010600040101010101" pitchFamily="2" charset="-122"/>
              <a:ea typeface="华文楷体" panose="02010600040101010101" pitchFamily="2" charset="-122"/>
              <a:cs typeface="宋体" panose="02010600030101010101" pitchFamily="2" charset="-122"/>
            </a:endParaRPr>
          </a:p>
          <a:p>
            <a:pPr indent="0" algn="ctr">
              <a:buNone/>
            </a:pP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其他不变样</a:t>
            </a:r>
            <a:endParaRPr lang="zh-CN" altLang="en-US" sz="2000">
              <a:latin typeface="华文楷体" panose="02010600040101010101" pitchFamily="2" charset="-122"/>
              <a:ea typeface="华文楷体" panose="0201060004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40255" y="5703570"/>
            <a:ext cx="445389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>
              <a:buNone/>
            </a:pP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  <a:sym typeface="+mn-ea"/>
              </a:rPr>
              <a:t>方程两边都同时除以未知数的系数</a:t>
            </a:r>
            <a:endParaRPr lang="zh-CN" altLang="en-US" sz="2000">
              <a:latin typeface="华文楷体" panose="02010600040101010101" pitchFamily="2" charset="-122"/>
              <a:ea typeface="华文楷体" panose="0201060004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39311" y="1527055"/>
            <a:ext cx="1652905" cy="571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-23400" y="1245011"/>
            <a:ext cx="445481" cy="469613"/>
            <a:chOff x="2121873" y="1511588"/>
            <a:chExt cx="445481" cy="469613"/>
          </a:xfrm>
        </p:grpSpPr>
        <p:sp>
          <p:nvSpPr>
            <p:cNvPr id="3" name="矩形 2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14350" y="862965"/>
            <a:ext cx="251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对应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训练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273810" y="2317750"/>
            <a:ext cx="838835" cy="737235"/>
          </a:xfrm>
          <a:prstGeom prst="rect">
            <a:avLst/>
          </a:prstGeom>
        </p:spPr>
        <p:txBody>
          <a:bodyPr wrap="square">
            <a:spAutoFit/>
          </a:bodyPr>
          <a:p>
            <a:pPr algn="l" defTabSz="266700" fontAlgn="auto">
              <a:lnSpc>
                <a:spcPct val="150000"/>
              </a:lnSpc>
              <a:spcAft>
                <a:spcPct val="0"/>
              </a:spcAft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解：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/>
          <p:nvPr>
            <p:custDataLst>
              <p:tags r:id="rId2"/>
            </p:custDataLst>
          </p:nvPr>
        </p:nvSpPr>
        <p:spPr>
          <a:xfrm>
            <a:off x="1938020" y="2476500"/>
            <a:ext cx="2560320" cy="5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noAutofit/>
          </a:bodyPr>
          <a:p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去分母，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得</a:t>
            </a:r>
            <a:endParaRPr lang="zh-CN" altLang="en-US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1938020" y="3241675"/>
            <a:ext cx="2291715" cy="5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noAutofit/>
          </a:bodyPr>
          <a:p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去括号，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得</a:t>
            </a:r>
            <a:endParaRPr lang="zh-CN" altLang="en-US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1938020" y="4006850"/>
            <a:ext cx="1671320" cy="5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noAutofit/>
          </a:bodyPr>
          <a:p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移项，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得</a:t>
            </a:r>
            <a:endParaRPr lang="zh-CN" altLang="en-US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38020" y="4772025"/>
            <a:ext cx="3246120" cy="5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noAutofit/>
          </a:bodyPr>
          <a:p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合并同类项，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得</a:t>
            </a:r>
            <a:endParaRPr lang="zh-CN" altLang="en-US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38020" y="5537200"/>
            <a:ext cx="4412615" cy="5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noAutofit/>
          </a:bodyPr>
          <a:p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将未知数的系数化为</a:t>
            </a:r>
            <a:r>
              <a:rPr lang="en-US" alt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得</a:t>
            </a:r>
            <a:endParaRPr lang="zh-CN" altLang="en-US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15535" y="1796415"/>
            <a:ext cx="563880" cy="490220"/>
          </a:xfrm>
          <a:prstGeom prst="rect">
            <a:avLst/>
          </a:prstGeom>
          <a:noFill/>
          <a:ln w="28575" cmpd="sng">
            <a:solidFill>
              <a:srgbClr val="F8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图片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60" y="1616710"/>
            <a:ext cx="4900930" cy="859790"/>
          </a:xfrm>
          <a:prstGeom prst="rect">
            <a:avLst/>
          </a:prstGeom>
        </p:spPr>
      </p:pic>
      <p:pic>
        <p:nvPicPr>
          <p:cNvPr id="10" name="图片 9" descr="图片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8325" y="2546350"/>
            <a:ext cx="3480435" cy="457835"/>
          </a:xfrm>
          <a:prstGeom prst="rect">
            <a:avLst/>
          </a:prstGeom>
        </p:spPr>
      </p:pic>
      <p:pic>
        <p:nvPicPr>
          <p:cNvPr id="11" name="图片 10" descr="图片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1240" y="3263900"/>
            <a:ext cx="3017520" cy="420370"/>
          </a:xfrm>
          <a:prstGeom prst="rect">
            <a:avLst/>
          </a:prstGeom>
        </p:spPr>
      </p:pic>
      <p:pic>
        <p:nvPicPr>
          <p:cNvPr id="12" name="图片 11" descr="图片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3450" y="4005580"/>
            <a:ext cx="3108960" cy="433070"/>
          </a:xfrm>
          <a:prstGeom prst="rect">
            <a:avLst/>
          </a:prstGeom>
        </p:spPr>
      </p:pic>
      <p:pic>
        <p:nvPicPr>
          <p:cNvPr id="23" name="图片 22" descr="图片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08445" y="4759960"/>
            <a:ext cx="1390015" cy="457200"/>
          </a:xfrm>
          <a:prstGeom prst="rect">
            <a:avLst/>
          </a:prstGeom>
        </p:spPr>
      </p:pic>
      <p:pic>
        <p:nvPicPr>
          <p:cNvPr id="24" name="图片 23" descr="图片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71335" y="5538470"/>
            <a:ext cx="987425" cy="4940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 bldLvl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39311" y="1548010"/>
            <a:ext cx="2379345" cy="571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-23400" y="1245011"/>
            <a:ext cx="445481" cy="469613"/>
            <a:chOff x="2121873" y="1511588"/>
            <a:chExt cx="445481" cy="469613"/>
          </a:xfrm>
        </p:grpSpPr>
        <p:sp>
          <p:nvSpPr>
            <p:cNvPr id="3" name="矩形 2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50850" y="2050415"/>
            <a:ext cx="8500110" cy="41325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sz="24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列方程解</a:t>
            </a:r>
            <a:r>
              <a:rPr lang="zh-CN" sz="2400" dirty="0">
                <a:solidFill>
                  <a:srgbClr val="F9251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实际问题的一般步骤：</a:t>
            </a:r>
            <a:endParaRPr lang="zh-CN" sz="2400" dirty="0">
              <a:solidFill>
                <a:srgbClr val="F92515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）审：</a:t>
            </a:r>
            <a:endParaRPr lang="zh-CN" altLang="en-US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）设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endParaRPr lang="zh-CN" altLang="en-US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）列：</a:t>
            </a:r>
            <a:endParaRPr lang="zh-CN" altLang="en-US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）解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endParaRPr lang="zh-CN" altLang="en-US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）验：</a:t>
            </a:r>
            <a:endParaRPr lang="zh-CN" altLang="en-US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答：</a:t>
            </a:r>
            <a:endParaRPr lang="en-US" altLang="zh-CN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4350" y="862965"/>
            <a:ext cx="2519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二、知识回顾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2275" y="1608455"/>
            <a:ext cx="6405245" cy="577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000" dirty="0">
                <a:solidFill>
                  <a:schemeClr val="accent5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3000" dirty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.</a:t>
            </a:r>
            <a:r>
              <a:rPr lang="zh-CN" altLang="en-US" sz="3000" dirty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一元一次方程的应用</a:t>
            </a:r>
            <a:endParaRPr lang="zh-CN" altLang="en-US" sz="3000" dirty="0">
              <a:solidFill>
                <a:schemeClr val="accent5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522980" y="3285490"/>
            <a:ext cx="4625340" cy="5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noAutofit/>
          </a:bodyPr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直接设元法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间接设元法</a:t>
            </a:r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721610" y="5461635"/>
            <a:ext cx="29489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304800" algn="l"/>
            <a:r>
              <a:rPr lang="zh-CN" sz="2400" b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应注意量的单位</a:t>
            </a:r>
            <a:endParaRPr lang="zh-CN" altLang="en-US" sz="2400" b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88490" y="273812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审题，分析题意找出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等量关系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；</a:t>
            </a:r>
            <a:endParaRPr lang="zh-CN" altLang="en-US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88490" y="3340100"/>
            <a:ext cx="15119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设未知数；</a:t>
            </a:r>
            <a:endParaRPr lang="zh-CN" altLang="en-US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53895" y="386842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列方程，根据等量关系列出方程；</a:t>
            </a:r>
            <a:endParaRPr lang="zh-CN" altLang="en-US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91995" y="440118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解方程，求出方程的解；</a:t>
            </a:r>
            <a:endParaRPr lang="zh-CN" altLang="en-US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53895" y="493077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检验，检验方程的解是否符合题意；</a:t>
            </a:r>
            <a:endParaRPr lang="zh-CN" altLang="en-US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53895" y="5335270"/>
            <a:ext cx="10356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答题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/>
      <p:bldP spid="9" grpId="1"/>
      <p:bldP spid="4" grpId="0"/>
      <p:bldP spid="5" grpId="0"/>
      <p:bldP spid="36" grpId="0"/>
      <p:bldP spid="7" grpId="0"/>
      <p:bldP spid="8" grpId="0"/>
      <p:bldP spid="10" grpId="0"/>
      <p:bldP spid="11" grpId="0"/>
      <p:bldP spid="10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5926455" y="2440305"/>
            <a:ext cx="609600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解：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设甲、乙两地之间高速公路的路程为</a:t>
            </a:r>
            <a:r>
              <a:rPr lang="en-US" altLang="zh-CN" sz="200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千米，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根据题意，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得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解这个方程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得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                           </a:t>
            </a:r>
            <a:r>
              <a:rPr lang="en-US" altLang="zh-CN" sz="200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=320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经检验，符合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题意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答：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甲、乙两地之间高速公路的路程为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320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千米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14350" y="862965"/>
            <a:ext cx="253174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对应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训练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52646" y="1509958"/>
            <a:ext cx="1659890" cy="2540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-10160" y="1251585"/>
            <a:ext cx="445770" cy="469900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50850" y="1526540"/>
            <a:ext cx="11289665" cy="154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从甲地到乙地，长途汽车原需行驶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个小时，开通高速公路后，路程缩短了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30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千米，车速平均每小时增加了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30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千米，结果只需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个小时即可到达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求甲、乙两地之间高速公路的路程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000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661035" y="3054350"/>
          <a:ext cx="4088130" cy="2617470"/>
        </p:xfrm>
        <a:graphic>
          <a:graphicData uri="http://schemas.openxmlformats.org/drawingml/2006/table">
            <a:tbl>
              <a:tblPr/>
              <a:tblGrid>
                <a:gridCol w="1052195"/>
                <a:gridCol w="1528445"/>
                <a:gridCol w="1507490"/>
              </a:tblGrid>
              <a:tr h="786130">
                <a:tc>
                  <a:txBody>
                    <a:bodyPr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0">
                          <a:latin typeface="Times New Roman" panose="02020603050405020304" pitchFamily="18" charset="0"/>
                          <a:ea typeface="华文楷体" panose="02010600040101010101" pitchFamily="2" charset="-122"/>
                        </a:rPr>
                        <a:t>普通公路</a:t>
                      </a:r>
                      <a:endParaRPr 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0">
                          <a:latin typeface="Times New Roman" panose="02020603050405020304" pitchFamily="18" charset="0"/>
                          <a:ea typeface="华文楷体" panose="02010600040101010101" pitchFamily="2" charset="-122"/>
                        </a:rPr>
                        <a:t>高速公路</a:t>
                      </a:r>
                      <a:endParaRPr 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0870"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0">
                          <a:latin typeface="Times New Roman" panose="02020603050405020304" pitchFamily="18" charset="0"/>
                          <a:ea typeface="华文楷体" panose="02010600040101010101" pitchFamily="2" charset="-122"/>
                        </a:rPr>
                        <a:t>路程</a:t>
                      </a:r>
                      <a:endParaRPr 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0235"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0">
                          <a:latin typeface="Times New Roman" panose="02020603050405020304" pitchFamily="18" charset="0"/>
                          <a:ea typeface="华文楷体" panose="02010600040101010101" pitchFamily="2" charset="-122"/>
                        </a:rPr>
                        <a:t>速度</a:t>
                      </a:r>
                      <a:endParaRPr 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0235"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0">
                          <a:latin typeface="Times New Roman" panose="02020603050405020304" pitchFamily="18" charset="0"/>
                          <a:ea typeface="华文楷体" panose="02010600040101010101" pitchFamily="2" charset="-122"/>
                        </a:rPr>
                        <a:t>时间</a:t>
                      </a:r>
                      <a:endParaRPr 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33350" y="2440305"/>
            <a:ext cx="609600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分析：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设甲、乙两地之间高速公路的路程为</a:t>
            </a:r>
            <a:r>
              <a:rPr lang="en-US" altLang="zh-CN" sz="200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千米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10062845" y="2051050"/>
            <a:ext cx="1418590" cy="34290"/>
          </a:xfrm>
          <a:prstGeom prst="line">
            <a:avLst/>
          </a:prstGeom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552450" y="2520315"/>
            <a:ext cx="1863725" cy="29845"/>
          </a:xfrm>
          <a:prstGeom prst="line">
            <a:avLst/>
          </a:prstGeom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-266065" y="5665470"/>
            <a:ext cx="6481445" cy="50673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等量关系：</a:t>
            </a:r>
            <a:r>
              <a:rPr lang="zh-CN" altLang="en-US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普通公路的平均速度</a:t>
            </a:r>
            <a:r>
              <a:rPr lang="en-US" altLang="zh-CN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+30=</a:t>
            </a:r>
            <a:r>
              <a:rPr lang="zh-CN" altLang="en-US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高速公路的平均速度</a:t>
            </a:r>
            <a:endParaRPr lang="zh-CN" altLang="en-US" b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075045" y="2616835"/>
            <a:ext cx="13970" cy="3583305"/>
          </a:xfrm>
          <a:prstGeom prst="line">
            <a:avLst/>
          </a:prstGeom>
          <a:ln w="28575" cmpd="sng">
            <a:solidFill>
              <a:schemeClr val="tx1"/>
            </a:solidFill>
            <a:prstDash val="lg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25" name="对象 2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99535" y="5229225"/>
          <a:ext cx="233680" cy="304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2" imgW="127000" imgH="165100" progId="Equation.KSEE3">
                  <p:embed/>
                </p:oleObj>
              </mc:Choice>
              <mc:Fallback>
                <p:oleObj name="" r:id="rId2" imgW="127000" imgH="1651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99535" y="5229225"/>
                        <a:ext cx="233680" cy="304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335530" y="5274945"/>
          <a:ext cx="269240" cy="297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" r:id="rId4" imgW="127000" imgH="177165" progId="Equation.KSEE3">
                  <p:embed/>
                </p:oleObj>
              </mc:Choice>
              <mc:Fallback>
                <p:oleObj name="" r:id="rId4" imgW="127000" imgH="177165" progId="Equation.KSEE3">
                  <p:embed/>
                  <p:pic>
                    <p:nvPicPr>
                      <p:cNvPr id="0" name="图片 307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35530" y="5274945"/>
                        <a:ext cx="269240" cy="297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5304790" y="2520315"/>
            <a:ext cx="723265" cy="414020"/>
          </a:xfrm>
          <a:prstGeom prst="rect">
            <a:avLst/>
          </a:prstGeom>
          <a:noFill/>
          <a:ln w="28575" cmpd="sng">
            <a:solidFill>
              <a:srgbClr val="F8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 descr="图片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2545" y="3984625"/>
            <a:ext cx="280670" cy="311150"/>
          </a:xfrm>
          <a:prstGeom prst="rect">
            <a:avLst/>
          </a:prstGeom>
        </p:spPr>
      </p:pic>
      <p:pic>
        <p:nvPicPr>
          <p:cNvPr id="5" name="图片 4" descr="图片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2340" y="3969385"/>
            <a:ext cx="755650" cy="328930"/>
          </a:xfrm>
          <a:prstGeom prst="rect">
            <a:avLst/>
          </a:prstGeom>
        </p:spPr>
      </p:pic>
      <p:pic>
        <p:nvPicPr>
          <p:cNvPr id="8" name="图片 7" descr="图片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2340" y="4420870"/>
            <a:ext cx="713105" cy="652145"/>
          </a:xfrm>
          <a:prstGeom prst="rect">
            <a:avLst/>
          </a:prstGeom>
        </p:spPr>
      </p:pic>
      <p:pic>
        <p:nvPicPr>
          <p:cNvPr id="10" name="图片 9" descr="图片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7940" y="4421505"/>
            <a:ext cx="450850" cy="640080"/>
          </a:xfrm>
          <a:prstGeom prst="rect">
            <a:avLst/>
          </a:prstGeom>
        </p:spPr>
      </p:pic>
      <p:pic>
        <p:nvPicPr>
          <p:cNvPr id="27" name="图片 26" descr="图片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08670" y="3320415"/>
            <a:ext cx="1950720" cy="6642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3" grpId="0" bldLvl="0" animBg="1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33350" y="1128395"/>
            <a:ext cx="11289665" cy="154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从甲地到乙地，长途汽车原需行驶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个小时，开通高速公路后，路程缩短了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30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千米，车速平均每小时增加了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30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千米，结果只需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个小时即可到达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求甲、乙两地之间高速公路的路程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000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661035" y="2656205"/>
          <a:ext cx="4088130" cy="2617470"/>
        </p:xfrm>
        <a:graphic>
          <a:graphicData uri="http://schemas.openxmlformats.org/drawingml/2006/table">
            <a:tbl>
              <a:tblPr/>
              <a:tblGrid>
                <a:gridCol w="1052195"/>
                <a:gridCol w="1528445"/>
                <a:gridCol w="1507490"/>
              </a:tblGrid>
              <a:tr h="786130">
                <a:tc>
                  <a:txBody>
                    <a:bodyPr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0">
                          <a:latin typeface="Times New Roman" panose="02020603050405020304" pitchFamily="18" charset="0"/>
                          <a:ea typeface="华文楷体" panose="02010600040101010101" pitchFamily="2" charset="-122"/>
                        </a:rPr>
                        <a:t>普通公路</a:t>
                      </a:r>
                      <a:endParaRPr 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0">
                          <a:latin typeface="Times New Roman" panose="02020603050405020304" pitchFamily="18" charset="0"/>
                          <a:ea typeface="华文楷体" panose="02010600040101010101" pitchFamily="2" charset="-122"/>
                        </a:rPr>
                        <a:t>高速公路</a:t>
                      </a:r>
                      <a:endParaRPr 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0870"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0">
                          <a:latin typeface="Times New Roman" panose="02020603050405020304" pitchFamily="18" charset="0"/>
                          <a:ea typeface="华文楷体" panose="02010600040101010101" pitchFamily="2" charset="-122"/>
                        </a:rPr>
                        <a:t>路程</a:t>
                      </a:r>
                      <a:endParaRPr 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0235"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0">
                          <a:latin typeface="Times New Roman" panose="02020603050405020304" pitchFamily="18" charset="0"/>
                          <a:ea typeface="华文楷体" panose="02010600040101010101" pitchFamily="2" charset="-122"/>
                        </a:rPr>
                        <a:t>速度</a:t>
                      </a:r>
                      <a:endParaRPr 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0235"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0">
                          <a:latin typeface="Times New Roman" panose="02020603050405020304" pitchFamily="18" charset="0"/>
                          <a:ea typeface="华文楷体" panose="02010600040101010101" pitchFamily="2" charset="-122"/>
                        </a:rPr>
                        <a:t>时间</a:t>
                      </a:r>
                      <a:endParaRPr 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30480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2000" b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" name="图片 9"/>
          <p:cNvPicPr/>
          <p:nvPr/>
        </p:nvPicPr>
        <p:blipFill>
          <a:blip r:embed="rId2"/>
          <a:stretch>
            <a:fillRect/>
          </a:stretch>
        </p:blipFill>
        <p:spPr>
          <a:xfrm>
            <a:off x="3556000" y="2855277"/>
            <a:ext cx="62230" cy="717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-171450" y="2042160"/>
            <a:ext cx="630999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分析：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设汽车在高速公路上的平均速度为</a:t>
            </a:r>
            <a:r>
              <a:rPr lang="en-US" altLang="zh-CN" sz="200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千米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小时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7338060" y="1680210"/>
            <a:ext cx="2116455" cy="6985"/>
          </a:xfrm>
          <a:prstGeom prst="line">
            <a:avLst/>
          </a:prstGeom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075045" y="2218690"/>
            <a:ext cx="10160" cy="3957320"/>
          </a:xfrm>
          <a:prstGeom prst="line">
            <a:avLst/>
          </a:prstGeom>
          <a:ln w="28575" cmpd="sng">
            <a:solidFill>
              <a:schemeClr val="tx1"/>
            </a:solidFill>
            <a:prstDash val="lg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25" name="对象 2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747770" y="4832350"/>
          <a:ext cx="280670" cy="302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3" imgW="127000" imgH="165100" progId="Equation.KSEE3">
                  <p:embed/>
                </p:oleObj>
              </mc:Choice>
              <mc:Fallback>
                <p:oleObj name="" r:id="rId3" imgW="127000" imgH="1651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47770" y="4832350"/>
                        <a:ext cx="280670" cy="302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58365" y="4831080"/>
          <a:ext cx="34163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" r:id="rId5" imgW="127000" imgH="177165" progId="Equation.KSEE3">
                  <p:embed/>
                </p:oleObj>
              </mc:Choice>
              <mc:Fallback>
                <p:oleObj name="" r:id="rId5" imgW="127000" imgH="177165" progId="Equation.KSEE3">
                  <p:embed/>
                  <p:pic>
                    <p:nvPicPr>
                      <p:cNvPr id="0" name="图片 307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58365" y="4831080"/>
                        <a:ext cx="34163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 descr="图片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7770" y="4170045"/>
            <a:ext cx="280670" cy="311150"/>
          </a:xfrm>
          <a:prstGeom prst="rect">
            <a:avLst/>
          </a:prstGeom>
        </p:spPr>
      </p:pic>
      <p:pic>
        <p:nvPicPr>
          <p:cNvPr id="14" name="图片 13" descr="图片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2475" y="4167505"/>
            <a:ext cx="737870" cy="323215"/>
          </a:xfrm>
          <a:prstGeom prst="rect">
            <a:avLst/>
          </a:prstGeom>
        </p:spPr>
      </p:pic>
      <p:pic>
        <p:nvPicPr>
          <p:cNvPr id="15" name="图片 14" descr="图片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7545" y="3578860"/>
            <a:ext cx="1085215" cy="347345"/>
          </a:xfrm>
          <a:prstGeom prst="rect">
            <a:avLst/>
          </a:prstGeom>
        </p:spPr>
      </p:pic>
      <p:pic>
        <p:nvPicPr>
          <p:cNvPr id="27" name="图片 26" descr="图片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9985" y="3578860"/>
            <a:ext cx="396240" cy="347345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5951855" y="2042160"/>
            <a:ext cx="6096000" cy="3784600"/>
            <a:chOff x="9373" y="3216"/>
            <a:chExt cx="9600" cy="5960"/>
          </a:xfrm>
        </p:grpSpPr>
        <p:sp>
          <p:nvSpPr>
            <p:cNvPr id="21" name="文本框 20"/>
            <p:cNvSpPr txBox="1"/>
            <p:nvPr/>
          </p:nvSpPr>
          <p:spPr>
            <a:xfrm>
              <a:off x="9373" y="3216"/>
              <a:ext cx="9600" cy="596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indent="304800" algn="l" defTabSz="26670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解：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设汽车在高速公路上的平均速度为</a:t>
              </a:r>
              <a:r>
                <a:rPr lang="en-US" altLang="zh-CN" sz="2000" i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x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千米</a:t>
              </a:r>
              <a:r>
                <a:rPr lang="en-US" altLang="zh-CN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/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小时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，</a:t>
              </a:r>
              <a:endPara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endParaRPr>
            </a:p>
            <a:p>
              <a:pPr marL="0" indent="304800" algn="l" defTabSz="26670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         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根据题意，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得</a:t>
              </a:r>
              <a:endPara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endParaRPr>
            </a:p>
            <a:p>
              <a:pPr marL="0" indent="304800" algn="l" defTabSz="26670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endParaRPr>
            </a:p>
            <a:p>
              <a:pPr marL="0" indent="304800" algn="l" defTabSz="26670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         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解这个方程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得</a:t>
              </a:r>
              <a:endPara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endParaRPr>
            </a:p>
            <a:p>
              <a:pPr marL="0" indent="304800" algn="l" defTabSz="26670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                               </a:t>
              </a:r>
              <a:r>
                <a:rPr lang="en-US" altLang="zh-CN" sz="2000" i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x</a:t>
              </a:r>
              <a:r>
                <a:rPr lang="en-US" altLang="zh-CN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=80</a:t>
              </a:r>
              <a:endPara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endParaRPr>
            </a:p>
            <a:p>
              <a:pPr marL="0" indent="304800" algn="l" defTabSz="26670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         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当</a:t>
              </a:r>
              <a:r>
                <a:rPr lang="en-US" altLang="zh-CN" sz="2000" i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x</a:t>
              </a:r>
              <a:r>
                <a:rPr lang="en-US" altLang="zh-CN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=80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时，</a:t>
              </a:r>
              <a:r>
                <a:rPr lang="en-US" altLang="zh-CN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4</a:t>
              </a:r>
              <a:r>
                <a:rPr lang="en-US" altLang="zh-CN" sz="2000" i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x</a:t>
              </a:r>
              <a:r>
                <a:rPr lang="en-US" altLang="zh-CN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endParaRPr>
            </a:p>
            <a:p>
              <a:pPr marL="0" indent="304800" algn="l" defTabSz="26670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         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经检验，符合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题意</a:t>
              </a:r>
              <a:endPara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endParaRPr>
            </a:p>
            <a:p>
              <a:pPr marL="0" indent="304800" algn="l" defTabSz="26670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答：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甲、乙两地之间高速公路的路程为</a:t>
              </a:r>
              <a:r>
                <a:rPr lang="en-US" altLang="zh-CN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320</a:t>
              </a:r>
              <a:r>
                <a: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千米</a:t>
              </a:r>
              <a:r>
                <a:rPr lang="en-US" altLang="zh-CN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  <a:sym typeface="+mn-ea"/>
                </a:rPr>
                <a:t>.</a:t>
              </a:r>
              <a:endPara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pic>
          <p:nvPicPr>
            <p:cNvPr id="28" name="图片 27" descr="图片2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165" y="4853"/>
              <a:ext cx="3754" cy="547"/>
            </a:xfrm>
            <a:prstGeom prst="rect">
              <a:avLst/>
            </a:prstGeom>
          </p:spPr>
        </p:pic>
        <p:pic>
          <p:nvPicPr>
            <p:cNvPr id="29" name="图片 28" descr="图片2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3585" y="7072"/>
              <a:ext cx="1958" cy="461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-236855" y="5267325"/>
            <a:ext cx="6269990" cy="552450"/>
            <a:chOff x="-373" y="8295"/>
            <a:chExt cx="9874" cy="870"/>
          </a:xfrm>
        </p:grpSpPr>
        <p:sp>
          <p:nvSpPr>
            <p:cNvPr id="20" name="文本框 19"/>
            <p:cNvSpPr txBox="1"/>
            <p:nvPr/>
          </p:nvSpPr>
          <p:spPr>
            <a:xfrm>
              <a:off x="-373" y="8295"/>
              <a:ext cx="9874" cy="87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indent="304800" algn="l" defTabSz="26670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等量关系：</a:t>
              </a:r>
              <a:r>
                <a:rPr lang="zh-CN" altLang="en-US" sz="2000" b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普通公路的路程</a:t>
              </a:r>
              <a:r>
                <a:rPr lang="en-US" altLang="zh-CN" sz="2000" b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    30=</a:t>
              </a:r>
              <a:r>
                <a:rPr lang="zh-CN" altLang="en-US" sz="2000" b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高速公路的</a:t>
              </a:r>
              <a:r>
                <a:rPr lang="zh-CN" altLang="en-US" sz="2000" b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路程</a:t>
              </a:r>
              <a:endParaRPr lang="zh-CN" altLang="en-US" sz="20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  <p:pic>
          <p:nvPicPr>
            <p:cNvPr id="3" name="图片 2" descr="图片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113" y="8620"/>
              <a:ext cx="269" cy="37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5862955" y="1616075"/>
            <a:ext cx="609600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解：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设汽车在高速公路上的平均速度为</a:t>
            </a:r>
            <a:r>
              <a:rPr lang="en-US" altLang="zh-CN" sz="200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千米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小时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根据题意，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得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解这个方程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得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                      </a:t>
            </a:r>
            <a:r>
              <a:rPr lang="en-US" altLang="zh-CN" sz="200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=80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当</a:t>
            </a:r>
            <a:r>
              <a:rPr lang="en-US" altLang="zh-CN" sz="200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=80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时，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en-US" altLang="zh-CN" sz="200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=</a:t>
            </a:r>
            <a:endParaRPr lang="en-US" altLang="zh-CN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经检验，符合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题意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答：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甲、乙两地之间高速公路的路程为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320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千米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-6350" y="1616075"/>
            <a:ext cx="609600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解：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设甲、乙两地之间高速公路的路程为</a:t>
            </a:r>
            <a:r>
              <a:rPr lang="en-US" altLang="zh-CN" sz="200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千米，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根据题意，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得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解这个方程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得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                           </a:t>
            </a:r>
            <a:r>
              <a:rPr lang="en-US" altLang="zh-CN" sz="200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=320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经检验，符合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题意</a:t>
            </a:r>
            <a:endParaRPr lang="zh-CN" altLang="en-US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答：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甲、乙两地之间高速公路的路程为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320</a:t>
            </a:r>
            <a:r>
              <a:rPr lang="zh-CN" altLang="en-US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千米</a:t>
            </a:r>
            <a:r>
              <a:rPr lang="en-US" altLang="zh-CN" sz="20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00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33805" y="5112385"/>
            <a:ext cx="238188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直接求解</a:t>
            </a:r>
            <a:endParaRPr lang="zh-CN" altLang="en-US" sz="360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673340" y="5264785"/>
            <a:ext cx="238188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计算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简单</a:t>
            </a:r>
            <a:endParaRPr lang="zh-CN" altLang="en-US" sz="360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073775" y="1009650"/>
            <a:ext cx="21590" cy="5180965"/>
          </a:xfrm>
          <a:prstGeom prst="line">
            <a:avLst/>
          </a:prstGeom>
          <a:ln w="28575" cmpd="sng">
            <a:solidFill>
              <a:schemeClr val="tx1"/>
            </a:solidFill>
            <a:prstDash val="lg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367790" y="899795"/>
            <a:ext cx="298894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直接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设元法</a:t>
            </a:r>
            <a:endParaRPr lang="zh-CN" altLang="en-US" sz="360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65975" y="899795"/>
            <a:ext cx="298894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间接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设元法</a:t>
            </a:r>
            <a:endParaRPr lang="zh-CN" altLang="en-US" sz="360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4" name="图片 3" descr="图片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6015" y="2498725"/>
            <a:ext cx="1950720" cy="664210"/>
          </a:xfrm>
          <a:prstGeom prst="rect">
            <a:avLst/>
          </a:prstGeom>
        </p:spPr>
      </p:pic>
      <p:pic>
        <p:nvPicPr>
          <p:cNvPr id="5" name="图片 4" descr="图片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870" y="2657475"/>
            <a:ext cx="2383790" cy="347345"/>
          </a:xfrm>
          <a:prstGeom prst="rect">
            <a:avLst/>
          </a:prstGeom>
        </p:spPr>
      </p:pic>
      <p:pic>
        <p:nvPicPr>
          <p:cNvPr id="6" name="图片 5" descr="图片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780" y="4039870"/>
            <a:ext cx="1243330" cy="292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450850" y="1526540"/>
            <a:ext cx="11366500" cy="20453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5.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小赵为班级购买笔记本用作晚会上的奖品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回来时向生活委员小陈交账说：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一共买了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36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本，有两种规格，单价分别为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1.80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元和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2.60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元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去时我领了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元，现在找回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27.60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元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.”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小陈算了一下，说：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你肯定搞错了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.”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小赵一想，发觉的确不对，因为他把自己口袋里原有的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元钱一起当作找回的钱款给了小陈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请你算一算两种笔记本各买了多少？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想一想有没有可能找回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27.60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元，</a:t>
            </a:r>
            <a:r>
              <a:rPr lang="zh-CN" altLang="en-US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试应用方程的知识予以解释</a:t>
            </a:r>
            <a:r>
              <a:rPr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0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14350" y="862965"/>
            <a:ext cx="175895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拓展提升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52646" y="1509958"/>
            <a:ext cx="1659890" cy="2540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-10160" y="1251585"/>
            <a:ext cx="445770" cy="469900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32080" y="3365500"/>
            <a:ext cx="11739880" cy="1938020"/>
            <a:chOff x="550" y="-331"/>
            <a:chExt cx="18488" cy="3052"/>
          </a:xfrm>
        </p:grpSpPr>
        <p:pic>
          <p:nvPicPr>
            <p:cNvPr id="8" name="图片 7" descr="图片2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123" y="634"/>
              <a:ext cx="1709" cy="490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550" y="-331"/>
              <a:ext cx="18488" cy="3052"/>
              <a:chOff x="550" y="-331"/>
              <a:chExt cx="18488" cy="305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550" y="-331"/>
                <a:ext cx="18488" cy="30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indent="304800" algn="just" defTabSz="26670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000" b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分析：</a:t>
                </a: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如果按小赵原来报的价格，那么设购买单价为</a:t>
                </a:r>
                <a:r>
                  <a:rPr lang="en-US" altLang="zh-CN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1.80</a:t>
                </a: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元的笔记本</a:t>
                </a:r>
                <a:r>
                  <a:rPr lang="en-US" altLang="zh-CN" sz="2000" b="0" i="1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本，</a:t>
                </a:r>
                <a:r>
                  <a:rPr lang="zh-CN" altLang="en-US" sz="200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  <a:sym typeface="+mn-ea"/>
                  </a:rPr>
                  <a:t>若找回</a:t>
                </a:r>
                <a:r>
                  <a:rPr lang="en-US" altLang="zh-CN" sz="200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  <a:sym typeface="+mn-ea"/>
                  </a:rPr>
                  <a:t>27.60</a:t>
                </a:r>
                <a:r>
                  <a:rPr lang="zh-CN" altLang="en-US" sz="200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  <a:sym typeface="+mn-ea"/>
                  </a:rPr>
                  <a:t>元，</a:t>
                </a: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根据题</a:t>
                </a:r>
                <a:r>
                  <a:rPr lang="en-US" altLang="zh-CN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 </a:t>
                </a:r>
                <a:endParaRPr lang="en-US" altLang="zh-CN" sz="2000" b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endParaRPr>
              </a:p>
              <a:p>
                <a:pPr indent="304800" algn="just" defTabSz="26670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意，得</a:t>
                </a:r>
                <a:r>
                  <a:rPr lang="en-US" altLang="zh-CN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                                                          </a:t>
                </a: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解得</a:t>
                </a:r>
                <a:r>
                  <a:rPr lang="en-US" altLang="zh-CN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                     </a:t>
                </a: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，</a:t>
                </a:r>
                <a:endParaRPr lang="en-US" altLang="zh-CN" sz="2000" b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endParaRPr>
              </a:p>
              <a:p>
                <a:pPr indent="304800" algn="just" defTabSz="26670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作业本的数量不可能是分数，不符合题意，</a:t>
                </a: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所以没有可能找回</a:t>
                </a:r>
                <a:r>
                  <a:rPr lang="en-US" altLang="zh-CN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27.60</a:t>
                </a: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元</a:t>
                </a:r>
                <a:r>
                  <a:rPr lang="en-US" altLang="zh-CN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.</a:t>
                </a:r>
                <a:endParaRPr lang="zh-CN" altLang="en-US" sz="2000" b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endParaRPr>
              </a:p>
              <a:p>
                <a:pPr indent="304800" algn="just" defTabSz="26670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实际上，</a:t>
                </a: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扣除小赵自己原有的</a:t>
                </a:r>
                <a:r>
                  <a:rPr lang="en-US" altLang="zh-CN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2</a:t>
                </a: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元钱，应列方程</a:t>
                </a:r>
                <a:r>
                  <a:rPr lang="en-US" altLang="zh-CN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                                                             </a:t>
                </a:r>
                <a:r>
                  <a:rPr lang="zh-CN" altLang="en-US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解得</a:t>
                </a:r>
                <a:r>
                  <a:rPr lang="en-US" altLang="zh-CN" sz="2000" b="0" i="1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= </a:t>
                </a:r>
                <a:r>
                  <a:rPr lang="en-US" altLang="zh-CN" sz="2000" b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24</a:t>
                </a:r>
                <a:r>
                  <a:rPr lang="en-US" altLang="zh-CN" sz="2000" b="0">
                    <a:latin typeface="华文楷体" panose="02010600040101010101" pitchFamily="2" charset="-122"/>
                    <a:ea typeface="华文楷体" panose="02010600040101010101" pitchFamily="2" charset="-122"/>
                    <a:cs typeface="华文楷体" panose="02010600040101010101" pitchFamily="2" charset="-122"/>
                  </a:rPr>
                  <a:t>.</a:t>
                </a:r>
                <a:endParaRPr lang="en-US" altLang="zh-CN" sz="2000" b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endParaRPr>
              </a:p>
            </p:txBody>
          </p:sp>
          <p:pic>
            <p:nvPicPr>
              <p:cNvPr id="5" name="图片 4" descr="图片2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441" y="634"/>
                <a:ext cx="5770" cy="566"/>
              </a:xfrm>
              <a:prstGeom prst="rect">
                <a:avLst/>
              </a:prstGeom>
            </p:spPr>
          </p:pic>
          <p:pic>
            <p:nvPicPr>
              <p:cNvPr id="9" name="图片 8" descr="图片2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35" y="2075"/>
                <a:ext cx="6221" cy="528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83820" y="755650"/>
            <a:ext cx="10363200" cy="5631180"/>
          </a:xfrm>
          <a:prstGeom prst="rect">
            <a:avLst/>
          </a:prstGeom>
        </p:spPr>
        <p:txBody>
          <a:bodyPr wrap="square">
            <a:spAutoFit/>
          </a:bodyPr>
          <a:p>
            <a:pPr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解：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设购买单价为</a:t>
            </a: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1.80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元的笔记本</a:t>
            </a:r>
            <a:r>
              <a:rPr lang="en-US" altLang="zh-CN" sz="2400" b="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本，</a:t>
            </a:r>
            <a:endParaRPr lang="en-US" altLang="zh-CN" sz="2400" b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若找回</a:t>
            </a: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27.60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元，则根据题意，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得</a:t>
            </a: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</a:t>
            </a:r>
            <a:endParaRPr lang="en-US" altLang="zh-CN" sz="2400" b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解得</a:t>
            </a: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          </a:t>
            </a:r>
            <a:endParaRPr lang="en-US" altLang="zh-CN" sz="2400" b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∵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笔记本的数量应为正整数，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不符合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题意</a:t>
            </a:r>
            <a:endParaRPr lang="zh-CN" altLang="en-US" sz="2400" b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</a:t>
            </a: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∴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不可能找回</a:t>
            </a: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27.60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元</a:t>
            </a:r>
            <a:endParaRPr lang="zh-CN" altLang="en-US" sz="2400" b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扣除原有的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2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元钱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根据题意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,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得</a:t>
            </a: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                                                           </a:t>
            </a:r>
            <a:endParaRPr lang="en-US" altLang="zh-CN" sz="2400" b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解得</a:t>
            </a: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</a:t>
            </a:r>
            <a:r>
              <a:rPr lang="en-US" altLang="zh-CN" sz="2400" b="0" i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= </a:t>
            </a:r>
            <a:r>
              <a:rPr lang="en-US" altLang="zh-CN" sz="2400" b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24</a:t>
            </a:r>
            <a:endParaRPr lang="en-US" altLang="zh-CN" sz="2400" b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2400" b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则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单价为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2.60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元的笔记本为：</a:t>
            </a:r>
            <a:endParaRPr lang="en-US" altLang="zh-CN" sz="2400" b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</a:t>
            </a: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经检验，符合题意</a:t>
            </a:r>
            <a:endParaRPr lang="zh-CN" altLang="en-US" sz="2400" b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答：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单价为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1.80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元的笔记本购买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24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本，单价为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2.60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元的笔记本购买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12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本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.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760335" y="2581910"/>
            <a:ext cx="349123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检验的</a:t>
            </a:r>
            <a:r>
              <a:rPr lang="zh-CN" altLang="en-US" sz="360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必要性</a:t>
            </a:r>
            <a:endParaRPr lang="zh-CN" altLang="en-US" sz="360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6" name="图片 5" descr="图片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5745" y="1503680"/>
            <a:ext cx="4220210" cy="372745"/>
          </a:xfrm>
          <a:prstGeom prst="rect">
            <a:avLst/>
          </a:prstGeom>
        </p:spPr>
      </p:pic>
      <p:pic>
        <p:nvPicPr>
          <p:cNvPr id="7" name="图片 6" descr="图片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850" y="3697605"/>
            <a:ext cx="4601210" cy="390525"/>
          </a:xfrm>
          <a:prstGeom prst="rect">
            <a:avLst/>
          </a:prstGeom>
        </p:spPr>
      </p:pic>
      <p:pic>
        <p:nvPicPr>
          <p:cNvPr id="8" name="图片 7" descr="图片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020" y="4799330"/>
            <a:ext cx="1383665" cy="316865"/>
          </a:xfrm>
          <a:prstGeom prst="rect">
            <a:avLst/>
          </a:prstGeom>
        </p:spPr>
      </p:pic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230" y="2028190"/>
            <a:ext cx="1286510" cy="365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462280" y="1695450"/>
            <a:ext cx="539115" cy="13220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实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际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问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题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51025" y="1664970"/>
            <a:ext cx="556260" cy="13220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数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量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关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系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1041400" y="2498725"/>
            <a:ext cx="703580" cy="15240"/>
          </a:xfrm>
          <a:prstGeom prst="straightConnector1">
            <a:avLst/>
          </a:prstGeom>
          <a:ln w="31750" cap="rnd">
            <a:solidFill>
              <a:schemeClr val="accent1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V="1">
            <a:off x="2520000" y="2520000"/>
            <a:ext cx="2985770" cy="8890"/>
          </a:xfrm>
          <a:prstGeom prst="straightConnector1">
            <a:avLst/>
          </a:prstGeom>
          <a:ln w="31750" cap="rnd">
            <a:solidFill>
              <a:schemeClr val="accent1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589270" y="1472565"/>
            <a:ext cx="539115" cy="19380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一元一次方程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6227950" y="2520000"/>
            <a:ext cx="2823845" cy="6985"/>
          </a:xfrm>
          <a:prstGeom prst="straightConnector1">
            <a:avLst/>
          </a:prstGeom>
          <a:ln w="31750" cap="rnd">
            <a:solidFill>
              <a:schemeClr val="accent1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9182100" y="1405255"/>
            <a:ext cx="539115" cy="2245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解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一元一次方程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cxnSp>
        <p:nvCxnSpPr>
          <p:cNvPr id="21" name="直接箭头连接符 20"/>
          <p:cNvCxnSpPr/>
          <p:nvPr/>
        </p:nvCxnSpPr>
        <p:spPr>
          <a:xfrm flipH="1">
            <a:off x="9392603" y="3780473"/>
            <a:ext cx="14605" cy="1484630"/>
          </a:xfrm>
          <a:prstGeom prst="straightConnector1">
            <a:avLst/>
          </a:prstGeom>
          <a:ln w="31750" cap="rnd">
            <a:solidFill>
              <a:schemeClr val="accent1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526655" y="5265420"/>
            <a:ext cx="2219325" cy="7067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一元一次方程的解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en-US" altLang="zh-CN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      </a:t>
            </a:r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（</a:t>
            </a:r>
            <a:r>
              <a:rPr lang="en-US" altLang="zh-CN" sz="20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=</a:t>
            </a:r>
            <a:r>
              <a:rPr lang="en-US" altLang="zh-CN" sz="2000" i="1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）</a:t>
            </a:r>
            <a:endParaRPr lang="zh-CN" altLang="en-US" sz="2000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5" name="肘形连接符 24"/>
          <p:cNvCxnSpPr/>
          <p:nvPr/>
        </p:nvCxnSpPr>
        <p:spPr>
          <a:xfrm rot="10800000">
            <a:off x="659765" y="3127375"/>
            <a:ext cx="6812915" cy="2517775"/>
          </a:xfrm>
          <a:prstGeom prst="bentConnector3">
            <a:avLst>
              <a:gd name="adj1" fmla="val 99953"/>
            </a:avLst>
          </a:prstGeom>
          <a:ln w="31750" cap="rnd">
            <a:solidFill>
              <a:schemeClr val="accent1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076960" y="1930400"/>
            <a:ext cx="953770" cy="39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分析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96010" y="2658745"/>
            <a:ext cx="953770" cy="39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抽象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461895" y="1882140"/>
            <a:ext cx="1236980" cy="39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等量关系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932305" y="5154930"/>
            <a:ext cx="2002790" cy="39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解释</a:t>
            </a:r>
            <a:r>
              <a:rPr lang="en-US" altLang="zh-CN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检验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883650" y="4051300"/>
            <a:ext cx="523875" cy="70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运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算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83115" y="5418455"/>
            <a:ext cx="1671320" cy="5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noAutofit/>
          </a:bodyPr>
          <a:p>
            <a:r>
              <a: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化归思想</a:t>
            </a:r>
            <a:endParaRPr lang="zh-CN" altLang="en-US" sz="20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851025" y="3912870"/>
            <a:ext cx="1271270" cy="5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noAutofit/>
          </a:bodyPr>
          <a:p>
            <a:r>
              <a: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数学建模</a:t>
            </a:r>
            <a:endParaRPr lang="zh-CN" altLang="en-US" sz="20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 rot="0">
            <a:off x="3268345" y="2511425"/>
            <a:ext cx="1795145" cy="1141730"/>
            <a:chOff x="14983" y="7877"/>
            <a:chExt cx="2827" cy="1798"/>
          </a:xfrm>
        </p:grpSpPr>
        <p:sp>
          <p:nvSpPr>
            <p:cNvPr id="13" name="左大括号 12"/>
            <p:cNvSpPr/>
            <p:nvPr/>
          </p:nvSpPr>
          <p:spPr>
            <a:xfrm>
              <a:off x="14983" y="8154"/>
              <a:ext cx="234" cy="1181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189" y="7877"/>
              <a:ext cx="2621" cy="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0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直接设元法</a:t>
              </a:r>
              <a:endPara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5189" y="8462"/>
              <a:ext cx="2316" cy="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0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间接设元法</a:t>
              </a:r>
              <a:endPara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189" y="9047"/>
              <a:ext cx="2316" cy="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0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注意单位</a:t>
              </a:r>
              <a:endPara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088505" y="1636395"/>
            <a:ext cx="2193290" cy="835025"/>
            <a:chOff x="11386" y="2577"/>
            <a:chExt cx="3454" cy="1315"/>
          </a:xfrm>
        </p:grpSpPr>
        <p:sp>
          <p:nvSpPr>
            <p:cNvPr id="73" name="文本框 72"/>
            <p:cNvSpPr txBox="1"/>
            <p:nvPr/>
          </p:nvSpPr>
          <p:spPr>
            <a:xfrm>
              <a:off x="11443" y="2577"/>
              <a:ext cx="3240" cy="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0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两边变化</a:t>
              </a:r>
              <a:r>
                <a:rPr lang="zh-CN" altLang="en-US" sz="20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要相同</a:t>
              </a:r>
              <a:endPara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1443" y="3264"/>
              <a:ext cx="3397" cy="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0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除以的数不能为</a:t>
              </a:r>
              <a:r>
                <a:rPr lang="en-US" altLang="zh-CN" sz="20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0</a:t>
              </a:r>
              <a:endPara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  <p:sp>
          <p:nvSpPr>
            <p:cNvPr id="75" name="左大括号 74"/>
            <p:cNvSpPr/>
            <p:nvPr/>
          </p:nvSpPr>
          <p:spPr>
            <a:xfrm>
              <a:off x="11386" y="2780"/>
              <a:ext cx="120" cy="902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139055" y="3493135"/>
            <a:ext cx="1377599" cy="920115"/>
            <a:chOff x="7704" y="5441"/>
            <a:chExt cx="3006" cy="1449"/>
          </a:xfrm>
        </p:grpSpPr>
        <p:sp>
          <p:nvSpPr>
            <p:cNvPr id="2" name="文本框 1"/>
            <p:cNvSpPr txBox="1"/>
            <p:nvPr/>
          </p:nvSpPr>
          <p:spPr>
            <a:xfrm>
              <a:off x="7704" y="5694"/>
              <a:ext cx="829" cy="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0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一</a:t>
              </a:r>
              <a:r>
                <a:rPr lang="zh-CN" altLang="en-US" sz="20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元</a:t>
              </a:r>
              <a:endPara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  <p:sp>
          <p:nvSpPr>
            <p:cNvPr id="78" name="左大括号 77"/>
            <p:cNvSpPr/>
            <p:nvPr/>
          </p:nvSpPr>
          <p:spPr>
            <a:xfrm rot="5400000">
              <a:off x="9060" y="4442"/>
              <a:ext cx="335" cy="2332"/>
            </a:xfrm>
            <a:prstGeom prst="leftBrace">
              <a:avLst>
                <a:gd name="adj1" fmla="val 8333"/>
                <a:gd name="adj2" fmla="val 50009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9881" y="5777"/>
              <a:ext cx="829" cy="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0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整式</a:t>
              </a:r>
              <a:endPara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8790" y="5690"/>
              <a:ext cx="829" cy="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0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一次</a:t>
              </a:r>
              <a:endPara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9895205" y="1270000"/>
            <a:ext cx="1734820" cy="1938020"/>
            <a:chOff x="15659" y="2447"/>
            <a:chExt cx="2732" cy="3052"/>
          </a:xfrm>
        </p:grpSpPr>
        <p:sp>
          <p:nvSpPr>
            <p:cNvPr id="34" name="文本框 33"/>
            <p:cNvSpPr txBox="1"/>
            <p:nvPr/>
          </p:nvSpPr>
          <p:spPr>
            <a:xfrm>
              <a:off x="15879" y="2447"/>
              <a:ext cx="2512" cy="3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zh-CN" altLang="en-US" sz="20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一般步骤：</a:t>
              </a:r>
              <a:endPara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  <a:p>
              <a:r>
                <a:rPr lang="zh-CN" altLang="en-US" sz="20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去分母</a:t>
              </a:r>
              <a:endPara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  <a:p>
              <a:r>
                <a:rPr lang="zh-CN" altLang="en-US" sz="20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去括号</a:t>
              </a:r>
              <a:endPara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  <a:p>
              <a:r>
                <a:rPr lang="zh-CN" altLang="en-US" sz="20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移项</a:t>
              </a:r>
              <a:endPara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  <a:p>
              <a:r>
                <a:rPr lang="zh-CN" altLang="en-US" sz="20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合并同类项</a:t>
              </a:r>
              <a:endPara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  <a:p>
              <a:r>
                <a:rPr lang="zh-CN" altLang="en-US" sz="20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将系数化为</a:t>
              </a:r>
              <a:r>
                <a:rPr lang="en-US" altLang="zh-CN" sz="20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1</a:t>
              </a:r>
              <a:endParaRPr lang="en-US" altLang="zh-CN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  <p:sp>
          <p:nvSpPr>
            <p:cNvPr id="82" name="左大括号 81"/>
            <p:cNvSpPr/>
            <p:nvPr/>
          </p:nvSpPr>
          <p:spPr>
            <a:xfrm>
              <a:off x="15659" y="3205"/>
              <a:ext cx="142" cy="2167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640455" y="1889125"/>
            <a:ext cx="1664335" cy="39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列表</a:t>
            </a:r>
            <a:r>
              <a: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法</a:t>
            </a:r>
            <a:endParaRPr lang="zh-CN" altLang="en-US" sz="20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0050" y="862965"/>
            <a:ext cx="277749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总结提升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539311" y="1512450"/>
            <a:ext cx="2442845" cy="18415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-23400" y="1248821"/>
            <a:ext cx="445481" cy="469613"/>
            <a:chOff x="2121873" y="1511588"/>
            <a:chExt cx="445481" cy="469613"/>
          </a:xfrm>
        </p:grpSpPr>
        <p:sp>
          <p:nvSpPr>
            <p:cNvPr id="11" name="矩形 10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AE0203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726690" y="2700655"/>
            <a:ext cx="450215" cy="70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设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元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30620" y="1666240"/>
            <a:ext cx="691515" cy="70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方程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变形</a:t>
            </a:r>
            <a:endParaRPr lang="zh-CN" altLang="en-US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514350" y="862965"/>
            <a:ext cx="261493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四、课后作业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 flipV="1">
            <a:off x="539311" y="1519435"/>
            <a:ext cx="2383790" cy="11430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-23400" y="1248821"/>
            <a:ext cx="445481" cy="469613"/>
            <a:chOff x="2121873" y="1511588"/>
            <a:chExt cx="445481" cy="469613"/>
          </a:xfrm>
        </p:grpSpPr>
        <p:sp>
          <p:nvSpPr>
            <p:cNvPr id="54" name="矩形 5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E0203"/>
                </a:solidFill>
              </a:endParaRPr>
            </a:p>
          </p:txBody>
        </p:sp>
      </p:grpSp>
      <p:sp>
        <p:nvSpPr>
          <p:cNvPr id="77" name="文本框 76"/>
          <p:cNvSpPr txBox="1"/>
          <p:nvPr/>
        </p:nvSpPr>
        <p:spPr>
          <a:xfrm>
            <a:off x="513715" y="1710055"/>
            <a:ext cx="7007860" cy="4274185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indent="0" algn="just" defTabSz="266700" fontAlgn="auto">
              <a:lnSpc>
                <a:spcPct val="150000"/>
              </a:lnSpc>
              <a:spcAft>
                <a:spcPts val="1200"/>
              </a:spcAft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         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课本第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26-27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页复习题</a:t>
            </a:r>
            <a:endParaRPr lang="zh-CN" altLang="en-US" sz="2800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indent="0" algn="just" defTabSz="266700" fontAlgn="auto">
              <a:lnSpc>
                <a:spcPct val="150000"/>
              </a:lnSpc>
              <a:spcAft>
                <a:spcPts val="1200"/>
              </a:spcAft>
            </a:pP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基础作业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:  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A组第1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(1)(2)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题</a:t>
            </a:r>
            <a:endParaRPr lang="zh-CN" altLang="en-US" sz="2800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indent="0" algn="just" defTabSz="266700" fontAlgn="auto">
              <a:lnSpc>
                <a:spcPct val="150000"/>
              </a:lnSpc>
              <a:spcAft>
                <a:spcPts val="1200"/>
              </a:spcAft>
            </a:pP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           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B组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8.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(2)(3)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11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题</a:t>
            </a:r>
            <a:r>
              <a:rPr lang="zh-CN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．</a:t>
            </a:r>
            <a:endParaRPr lang="zh-CN" altLang="zh-CN" sz="28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indent="0" algn="just" defTabSz="266700" fontAlgn="auto">
              <a:lnSpc>
                <a:spcPct val="150000"/>
              </a:lnSpc>
              <a:spcAft>
                <a:spcPts val="1200"/>
              </a:spcAft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拓展作业：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1.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组第1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题</a:t>
            </a:r>
            <a:endParaRPr lang="zh-CN" altLang="en-US" sz="28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indent="0" algn="just" defTabSz="266700" fontAlgn="auto">
              <a:lnSpc>
                <a:spcPct val="150000"/>
              </a:lnSpc>
              <a:spcAft>
                <a:spcPts val="1200"/>
              </a:spcAft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              2.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用思维导图梳理本章知识体系</a:t>
            </a:r>
            <a:endParaRPr lang="zh-CN" altLang="en-US" sz="2800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1525c5d7b35515ba1cbd9e9826071bb902808a8"/>
  <p:tag name="KSO_WM_NEWLAYOUT_ID" val="10"/>
</p:tagLst>
</file>

<file path=ppt/tags/tag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3.xml><?xml version="1.0" encoding="utf-8"?>
<p:tagLst xmlns:p="http://schemas.openxmlformats.org/presentationml/2006/main">
  <p:tag name="KSO_WM_SLIDE_CONTENT_ORIENTATION" val=""/>
  <p:tag name="KSO_WM_SLIDE_HAS_MASK" val="0"/>
  <p:tag name="KSO_WM_SLIDE_ITEM_CNT" val="0"/>
  <p:tag name="KSO_WM_SLIDE_TYPE" val="text"/>
  <p:tag name="KSO_WM_TEMPLATE_SUBCATEGORY" val="29"/>
  <p:tag name="KSO_WM_BEAUTIFY_FLAG" val="#wm#"/>
  <p:tag name="KSO_WM_TEMPLATE_SLIDE_ID" val="slide_0e3763c640ea4c61"/>
</p:tagLst>
</file>

<file path=ppt/tags/tag4.xml><?xml version="1.0" encoding="utf-8"?>
<p:tagLst xmlns:p="http://schemas.openxmlformats.org/presentationml/2006/main">
  <p:tag name="TABLE_ENDDRAG_ORIGIN_RECT" val="645*189"/>
  <p:tag name="TABLE_ENDDRAG_RECT" val="33*134*646*189"/>
</p:tagLst>
</file>

<file path=ppt/tags/tag5.xml><?xml version="1.0" encoding="utf-8"?>
<p:tagLst xmlns:p="http://schemas.openxmlformats.org/presentationml/2006/main">
  <p:tag name="KSO_WM_DIAGRAM_VIRTUALLY_FRAME" val="{&quot;height&quot;:262.1,&quot;left&quot;:33.25,&quot;top&quot;:188.8,&quot;width&quot;:700.85}"/>
</p:tagLst>
</file>

<file path=ppt/tags/tag6.xml><?xml version="1.0" encoding="utf-8"?>
<p:tagLst xmlns:p="http://schemas.openxmlformats.org/presentationml/2006/main">
  <p:tag name="KSO_WM_DIAGRAM_VIRTUALLY_FRAME" val="{&quot;height&quot;:262.1,&quot;left&quot;:33.25,&quot;top&quot;:188.8,&quot;width&quot;:700.85}"/>
</p:tagLst>
</file>

<file path=ppt/tags/tag7.xml><?xml version="1.0" encoding="utf-8"?>
<p:tagLst xmlns:p="http://schemas.openxmlformats.org/presentationml/2006/main">
  <p:tag name="KSO_WM_DIAGRAM_VIRTUALLY_FRAME" val="{&quot;height&quot;:262.1,&quot;left&quot;:33.25,&quot;top&quot;:188.8,&quot;width&quot;:700.85}"/>
</p:tagLst>
</file>

<file path=ppt/tags/tag8.xml><?xml version="1.0" encoding="utf-8"?>
<p:tagLst xmlns:p="http://schemas.openxmlformats.org/presentationml/2006/main">
  <p:tag name="KSO_WM_DIAGRAM_VIRTUALLY_FRAME" val="{&quot;height&quot;:262.1,&quot;left&quot;:33.25,&quot;top&quot;:188.8,&quot;width&quot;:700.85}"/>
</p:tagLst>
</file>

<file path=ppt/tags/tag9.xml><?xml version="1.0" encoding="utf-8"?>
<p:tagLst xmlns:p="http://schemas.openxmlformats.org/presentationml/2006/main">
  <p:tag name="TABLE_ENDDRAG_ORIGIN_RECT" val="321*240"/>
  <p:tag name="TABLE_ENDDRAG_RECT" val="52*217*321*240"/>
</p:tagLst>
</file>

<file path=ppt/tags/tag10.xml><?xml version="1.0" encoding="utf-8"?>
<p:tagLst xmlns:p="http://schemas.openxmlformats.org/presentationml/2006/main">
  <p:tag name="TABLE_ENDDRAG_ORIGIN_RECT" val="321*240"/>
  <p:tag name="TABLE_ENDDRAG_RECT" val="52*217*321*24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3253</Words>
  <Application>WPS 演示</Application>
  <PresentationFormat>宽屏</PresentationFormat>
  <Paragraphs>381</Paragraphs>
  <Slides>18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18</vt:i4>
      </vt:variant>
    </vt:vector>
  </HeadingPairs>
  <TitlesOfParts>
    <vt:vector size="33" baseType="lpstr">
      <vt:lpstr>Arial</vt:lpstr>
      <vt:lpstr>宋体</vt:lpstr>
      <vt:lpstr>Wingdings</vt:lpstr>
      <vt:lpstr>黑体</vt:lpstr>
      <vt:lpstr>华文楷体</vt:lpstr>
      <vt:lpstr>微软雅黑</vt:lpstr>
      <vt:lpstr>Times New Roman</vt:lpstr>
      <vt:lpstr>Arial Unicode MS</vt:lpstr>
      <vt:lpstr>Calibri</vt:lpstr>
      <vt:lpstr>Office 主题</vt:lpstr>
      <vt:lpstr>Equation.KSEE3</vt:lpstr>
      <vt:lpstr>Equation.KSEE3</vt:lpstr>
      <vt:lpstr>Equation.KSEE3</vt:lpstr>
      <vt:lpstr>Equation.KSEE3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逸龙</cp:lastModifiedBy>
  <cp:revision>272</cp:revision>
  <dcterms:created xsi:type="dcterms:W3CDTF">2020-02-05T11:17:00Z</dcterms:created>
  <dcterms:modified xsi:type="dcterms:W3CDTF">2025-10-09T01:58:24Z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9F7E6AF03A4243C69C73A2B27B9D2319_13</vt:lpwstr>
  </property>
  <property fmtid="{D5CDD505-2E9C-101B-9397-08002B2CF9AE}" pid="3" name="KSOProductBuildVer">
    <vt:lpwstr>2052-12.1.0.22529</vt:lpwstr>
  </property>
</Properties>
</file>