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710.xml" ContentType="application/vnd.openxmlformats-officedocument.presentationml.tags+xml"/>
  <Override PartName="/ppt/tags/tag74.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handoutMasterIdLst>
    <p:handoutMasterId r:id="rId20"/>
  </p:handoutMasterIdLst>
  <p:sldIdLst>
    <p:sldId id="822" r:id="rId2"/>
    <p:sldId id="843" r:id="rId3"/>
    <p:sldId id="821" r:id="rId4"/>
    <p:sldId id="823" r:id="rId5"/>
    <p:sldId id="825" r:id="rId6"/>
    <p:sldId id="836" r:id="rId7"/>
    <p:sldId id="826" r:id="rId8"/>
    <p:sldId id="827" r:id="rId9"/>
    <p:sldId id="828" r:id="rId10"/>
    <p:sldId id="845" r:id="rId11"/>
    <p:sldId id="847" r:id="rId12"/>
    <p:sldId id="846" r:id="rId13"/>
    <p:sldId id="829" r:id="rId14"/>
    <p:sldId id="830" r:id="rId15"/>
    <p:sldId id="837" r:id="rId16"/>
    <p:sldId id="832" r:id="rId17"/>
    <p:sldId id="816"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928" userDrawn="1">
          <p15:clr>
            <a:srgbClr val="A4A3A4"/>
          </p15:clr>
        </p15:guide>
        <p15:guide id="2" pos="385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7000"/>
    <a:srgbClr val="88BB8A"/>
    <a:srgbClr val="F9BE6E"/>
    <a:srgbClr val="00D79F"/>
    <a:srgbClr val="8CB271"/>
    <a:srgbClr val="FAD36A"/>
    <a:srgbClr val="FBE253"/>
    <a:srgbClr val="66965B"/>
    <a:srgbClr val="FCF5CB"/>
    <a:srgbClr val="F9EA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p:scale>
          <a:sx n="50" d="100"/>
          <a:sy n="50" d="100"/>
        </p:scale>
        <p:origin x="-2982" y="-1482"/>
      </p:cViewPr>
      <p:guideLst>
        <p:guide orient="horz" pos="1928"/>
        <p:guide pos="3851"/>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阿里巴巴普惠体" panose="00020600040101010101" charset="-122"/>
              <a:ea typeface="阿里巴巴普惠体" panose="00020600040101010101" charset="-122"/>
              <a:cs typeface="阿里巴巴普惠体" panose="00020600040101010101"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cs typeface="阿里巴巴普惠体" panose="00020600040101010101" charset="-122"/>
              </a:rPr>
              <a:t>2025/4/7</a:t>
            </a:fld>
            <a:endParaRPr lang="zh-CN" altLang="en-US">
              <a:cs typeface="阿里巴巴普惠体" panose="00020600040101010101"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阿里巴巴普惠体" panose="00020600040101010101" charset="-122"/>
              <a:ea typeface="阿里巴巴普惠体" panose="00020600040101010101" charset="-122"/>
              <a:cs typeface="阿里巴巴普惠体" panose="00020600040101010101"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cs typeface="阿里巴巴普惠体" panose="00020600040101010101" charset="-122"/>
              </a:rPr>
              <a:t>‹#›</a:t>
            </a:fld>
            <a:endParaRPr lang="zh-CN" altLang="en-US">
              <a:cs typeface="阿里巴巴普惠体" panose="00020600040101010101" charset="-122"/>
            </a:endParaRPr>
          </a:p>
        </p:txBody>
      </p:sp>
    </p:spTree>
    <p:extLst>
      <p:ext uri="{BB962C8B-B14F-4D97-AF65-F5344CB8AC3E}">
        <p14:creationId xmlns:p14="http://schemas.microsoft.com/office/powerpoint/2010/main" val="2232622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阿里巴巴普惠体" panose="00020600040101010101" charset="-122"/>
                <a:ea typeface="阿里巴巴普惠体" panose="00020600040101010101" charset="-122"/>
                <a:cs typeface="阿里巴巴普惠体" panose="00020600040101010101"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阿里巴巴普惠体" panose="00020600040101010101" charset="-122"/>
                <a:ea typeface="阿里巴巴普惠体" panose="00020600040101010101" charset="-122"/>
                <a:cs typeface="阿里巴巴普惠体" panose="00020600040101010101" charset="-122"/>
              </a:defRPr>
            </a:lvl1pPr>
          </a:lstStyle>
          <a:p>
            <a:fld id="{D2A48B96-639E-45A3-A0BA-2464DFDB1FAA}" type="datetimeFigureOut">
              <a:rPr lang="zh-CN" altLang="en-US" smtClean="0"/>
              <a:t>2025/4/7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阿里巴巴普惠体" panose="00020600040101010101" charset="-122"/>
                <a:ea typeface="阿里巴巴普惠体" panose="00020600040101010101" charset="-122"/>
                <a:cs typeface="阿里巴巴普惠体" panose="00020600040101010101"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阿里巴巴普惠体" panose="00020600040101010101" charset="-122"/>
                <a:ea typeface="阿里巴巴普惠体" panose="00020600040101010101" charset="-122"/>
                <a:cs typeface="阿里巴巴普惠体" panose="00020600040101010101" charset="-122"/>
              </a:defRPr>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032778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阿里巴巴普惠体" panose="00020600040101010101" charset="-122"/>
        <a:ea typeface="阿里巴巴普惠体" panose="00020600040101010101" charset="-122"/>
        <a:cs typeface="阿里巴巴普惠体" panose="00020600040101010101" charset="-122"/>
      </a:defRPr>
    </a:lvl1pPr>
    <a:lvl2pPr marL="457200" algn="l" defTabSz="914400" rtl="0" eaLnBrk="1" latinLnBrk="0" hangingPunct="1">
      <a:defRPr sz="1200" kern="1200">
        <a:solidFill>
          <a:schemeClr val="tx1"/>
        </a:solidFill>
        <a:latin typeface="阿里巴巴普惠体" panose="00020600040101010101" charset="-122"/>
        <a:ea typeface="阿里巴巴普惠体" panose="00020600040101010101" charset="-122"/>
        <a:cs typeface="阿里巴巴普惠体" panose="00020600040101010101" charset="-122"/>
      </a:defRPr>
    </a:lvl2pPr>
    <a:lvl3pPr marL="914400" algn="l" defTabSz="914400" rtl="0" eaLnBrk="1" latinLnBrk="0" hangingPunct="1">
      <a:defRPr sz="1200" kern="1200">
        <a:solidFill>
          <a:schemeClr val="tx1"/>
        </a:solidFill>
        <a:latin typeface="阿里巴巴普惠体" panose="00020600040101010101" charset="-122"/>
        <a:ea typeface="阿里巴巴普惠体" panose="00020600040101010101" charset="-122"/>
        <a:cs typeface="阿里巴巴普惠体" panose="00020600040101010101" charset="-122"/>
      </a:defRPr>
    </a:lvl3pPr>
    <a:lvl4pPr marL="1371600" algn="l" defTabSz="914400" rtl="0" eaLnBrk="1" latinLnBrk="0" hangingPunct="1">
      <a:defRPr sz="1200" kern="1200">
        <a:solidFill>
          <a:schemeClr val="tx1"/>
        </a:solidFill>
        <a:latin typeface="阿里巴巴普惠体" panose="00020600040101010101" charset="-122"/>
        <a:ea typeface="阿里巴巴普惠体" panose="00020600040101010101" charset="-122"/>
        <a:cs typeface="阿里巴巴普惠体" panose="00020600040101010101" charset="-122"/>
      </a:defRPr>
    </a:lvl4pPr>
    <a:lvl5pPr marL="1828800" algn="l" defTabSz="914400" rtl="0" eaLnBrk="1" latinLnBrk="0" hangingPunct="1">
      <a:defRPr sz="1200" kern="1200">
        <a:solidFill>
          <a:schemeClr val="tx1"/>
        </a:solidFill>
        <a:latin typeface="阿里巴巴普惠体" panose="00020600040101010101" charset="-122"/>
        <a:ea typeface="阿里巴巴普惠体" panose="00020600040101010101" charset="-122"/>
        <a:cs typeface="阿里巴巴普惠体" panose="00020600040101010101"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1.jpe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1.xml"/><Relationship Id="rId5" Type="http://schemas.openxmlformats.org/officeDocument/2006/relationships/tags" Target="../tags/tag10.xml"/><Relationship Id="rId4" Type="http://schemas.openxmlformats.org/officeDocument/2006/relationships/tags" Target="../tags/tag9.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1.xml"/><Relationship Id="rId5" Type="http://schemas.openxmlformats.org/officeDocument/2006/relationships/tags" Target="../tags/tag15.xml"/><Relationship Id="rId4" Type="http://schemas.openxmlformats.org/officeDocument/2006/relationships/tags" Target="../tags/tag14.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29.xml"/><Relationship Id="rId3" Type="http://schemas.openxmlformats.org/officeDocument/2006/relationships/tags" Target="../tags/tag24.xml"/><Relationship Id="rId7" Type="http://schemas.openxmlformats.org/officeDocument/2006/relationships/tags" Target="../tags/tag28.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slideMaster" Target="../slideMasters/slideMaster1.xml"/><Relationship Id="rId4" Type="http://schemas.openxmlformats.org/officeDocument/2006/relationships/tags" Target="../tags/tag33.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39.xml"/><Relationship Id="rId7" Type="http://schemas.openxmlformats.org/officeDocument/2006/relationships/slideMaster" Target="../slideMasters/slideMaster1.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Master" Target="../slideMasters/slideMaster1.xml"/><Relationship Id="rId5" Type="http://schemas.openxmlformats.org/officeDocument/2006/relationships/tags" Target="../tags/tag47.xml"/><Relationship Id="rId4" Type="http://schemas.openxmlformats.org/officeDocument/2006/relationships/tags" Target="../tags/tag46.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5" Type="http://schemas.openxmlformats.org/officeDocument/2006/relationships/slideMaster" Target="../slideMasters/slideMaster1.xml"/><Relationship Id="rId4" Type="http://schemas.openxmlformats.org/officeDocument/2006/relationships/tags" Target="../tags/tag5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slideMaster" Target="../slideMasters/slideMaster1.xml"/><Relationship Id="rId5" Type="http://schemas.openxmlformats.org/officeDocument/2006/relationships/tags" Target="../tags/tag56.xml"/><Relationship Id="rId4" Type="http://schemas.openxmlformats.org/officeDocument/2006/relationships/tags" Target="../tags/tag5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2025/4/7</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pic>
        <p:nvPicPr>
          <p:cNvPr id="5" name="图片 4" descr="图示&#10;&#10;AI 生成的内容可能不正确。"/>
          <p:cNvPicPr>
            <a:picLocks noChangeAspect="1"/>
          </p:cNvPicPr>
          <p:nvPr userDrawn="1"/>
        </p:nvPicPr>
        <p:blipFill>
          <a:blip r:embed="rId7" cstate="email"/>
          <a:stretch>
            <a:fillRect/>
          </a:stretch>
        </p:blipFill>
        <p:spPr>
          <a:xfrm>
            <a:off x="0" y="0"/>
            <a:ext cx="12192000" cy="68586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10" name="图片 9" descr="图示&#10;&#10;AI 生成的内容可能不正确。"/>
          <p:cNvPicPr>
            <a:picLocks noChangeAspect="1"/>
          </p:cNvPicPr>
          <p:nvPr userDrawn="1"/>
        </p:nvPicPr>
        <p:blipFill>
          <a:blip r:embed="rId2" cstate="email"/>
          <a:stretch>
            <a:fillRect/>
          </a:stretch>
        </p:blipFill>
        <p:spPr>
          <a:xfrm>
            <a:off x="0" y="0"/>
            <a:ext cx="12192000" cy="6858635"/>
          </a:xfrm>
          <a:prstGeom prst="rect">
            <a:avLst/>
          </a:prstGeom>
        </p:spPr>
      </p:pic>
      <p:sp>
        <p:nvSpPr>
          <p:cNvPr id="8" name="矩形 7"/>
          <p:cNvSpPr/>
          <p:nvPr userDrawn="1"/>
        </p:nvSpPr>
        <p:spPr>
          <a:xfrm>
            <a:off x="276225" y="283845"/>
            <a:ext cx="11639550" cy="6289675"/>
          </a:xfrm>
          <a:prstGeom prst="rect">
            <a:avLst/>
          </a:prstGeom>
          <a:solidFill>
            <a:schemeClr val="bg1"/>
          </a:solidFill>
          <a:ln w="12700" cmpd="sng">
            <a:noFill/>
            <a:prstDash val="solid"/>
          </a:ln>
          <a:effectLst>
            <a:outerShdw blurRad="63500" sx="101000" sy="101000" algn="ctr" rotWithShape="0">
              <a:schemeClr val="tx1">
                <a:lumMod val="75000"/>
                <a:lumOff val="25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2025/4/7</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2025/4/7</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2025/4/7</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2025/4/7</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2025/4/7</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2025/4/7</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2025/4/7</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2025/4/7</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2025/4/7</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阿里巴巴普惠体" panose="00020600040101010101" charset="-122"/>
                <a:ea typeface="阿里巴巴普惠体" panose="00020600040101010101" charset="-122"/>
                <a:cs typeface="阿里巴巴普惠体" panose="00020600040101010101" charset="-122"/>
              </a:defRPr>
            </a:lvl1pPr>
          </a:lstStyle>
          <a:p>
            <a:fld id="{760FBDFE-C587-4B4C-A407-44438C67B59E}" type="datetimeFigureOut">
              <a:rPr lang="zh-CN" altLang="en-US" smtClean="0"/>
              <a:t>2025/4/7</a:t>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阿里巴巴普惠体" panose="00020600040101010101" charset="-122"/>
                <a:ea typeface="阿里巴巴普惠体" panose="00020600040101010101" charset="-122"/>
                <a:cs typeface="阿里巴巴普惠体" panose="00020600040101010101" charset="-122"/>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阿里巴巴普惠体" panose="00020600040101010101" charset="-122"/>
                <a:ea typeface="阿里巴巴普惠体" panose="00020600040101010101" charset="-122"/>
                <a:cs typeface="阿里巴巴普惠体" panose="00020600040101010101" charset="-122"/>
              </a:defRPr>
            </a:lvl1pPr>
          </a:lstStyle>
          <a:p>
            <a:fld id="{49AE70B2-8BF9-45C0-BB95-33D1B9D3A854}"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阿里巴巴普惠体" panose="00020600040101010101" charset="-122"/>
          <a:ea typeface="阿里巴巴普惠体" panose="00020600040101010101" charset="-122"/>
          <a:cs typeface="阿里巴巴普惠体" panose="00020600040101010101" charset="-122"/>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阿里巴巴普惠体" panose="00020600040101010101" charset="-122"/>
          <a:ea typeface="阿里巴巴普惠体" panose="00020600040101010101" charset="-122"/>
          <a:cs typeface="阿里巴巴普惠体" panose="00020600040101010101"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阿里巴巴普惠体" panose="00020600040101010101" charset="-122"/>
          <a:ea typeface="阿里巴巴普惠体" panose="00020600040101010101" charset="-122"/>
          <a:cs typeface="阿里巴巴普惠体" panose="00020600040101010101"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阿里巴巴普惠体" panose="00020600040101010101" charset="-122"/>
          <a:ea typeface="阿里巴巴普惠体" panose="00020600040101010101" charset="-122"/>
          <a:cs typeface="阿里巴巴普惠体" panose="00020600040101010101"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阿里巴巴普惠体" panose="00020600040101010101" charset="-122"/>
          <a:ea typeface="阿里巴巴普惠体" panose="00020600040101010101" charset="-122"/>
          <a:cs typeface="阿里巴巴普惠体" panose="00020600040101010101"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阿里巴巴普惠体" panose="00020600040101010101" charset="-122"/>
          <a:ea typeface="阿里巴巴普惠体" panose="00020600040101010101" charset="-122"/>
          <a:cs typeface="阿里巴巴普惠体" panose="0002060004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5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tags" Target="../tags/tag65.xml"/><Relationship Id="rId3" Type="http://schemas.openxmlformats.org/officeDocument/2006/relationships/tags" Target="../tags/tag60.xml"/><Relationship Id="rId7" Type="http://schemas.openxmlformats.org/officeDocument/2006/relationships/tags" Target="../tags/tag64.xml"/><Relationship Id="rId12"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tags" Target="../tags/tag68.xml"/><Relationship Id="rId5" Type="http://schemas.openxmlformats.org/officeDocument/2006/relationships/tags" Target="../tags/tag62.xml"/><Relationship Id="rId10" Type="http://schemas.openxmlformats.org/officeDocument/2006/relationships/tags" Target="../tags/tag67.xml"/><Relationship Id="rId4" Type="http://schemas.openxmlformats.org/officeDocument/2006/relationships/tags" Target="../tags/tag61.xml"/><Relationship Id="rId9" Type="http://schemas.openxmlformats.org/officeDocument/2006/relationships/tags" Target="../tags/tag6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1.wdp"/><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2.png"/><Relationship Id="rId9" Type="http://schemas.openxmlformats.org/officeDocument/2006/relationships/image" Target="../media/image13.GIF"/></Relationships>
</file>

<file path=ppt/slides/_rels/slide8.xml.rels><?xml version="1.0" encoding="UTF-8" standalone="yes"?>
<Relationships xmlns="http://schemas.openxmlformats.org/package/2006/relationships"><Relationship Id="rId8" Type="http://schemas.openxmlformats.org/officeDocument/2006/relationships/tags" Target="../tags/tag710.xml"/><Relationship Id="rId3" Type="http://schemas.openxmlformats.org/officeDocument/2006/relationships/tags" Target="../tags/tag71.xml"/><Relationship Id="rId7" Type="http://schemas.openxmlformats.org/officeDocument/2006/relationships/image" Target="../media/image18.pn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19.png"/><Relationship Id="rId11" Type="http://schemas.openxmlformats.org/officeDocument/2006/relationships/image" Target="../media/image22.png"/><Relationship Id="rId5" Type="http://schemas.openxmlformats.org/officeDocument/2006/relationships/slideLayout" Target="../slideLayouts/slideLayout2.xml"/><Relationship Id="rId10" Type="http://schemas.openxmlformats.org/officeDocument/2006/relationships/tags" Target="../tags/tag74.xml"/><Relationship Id="rId4" Type="http://schemas.openxmlformats.org/officeDocument/2006/relationships/tags" Target="../tags/tag72.xml"/><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3.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image" Target="../media/image35.png"/><Relationship Id="rId7" Type="http://schemas.openxmlformats.org/officeDocument/2006/relationships/oleObject" Target="../embeddings/oleObject1.bin"/><Relationship Id="rId12"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4.png"/><Relationship Id="rId11" Type="http://schemas.openxmlformats.org/officeDocument/2006/relationships/oleObject" Target="../embeddings/oleObject3.bin"/><Relationship Id="rId5" Type="http://schemas.openxmlformats.org/officeDocument/2006/relationships/image" Target="../media/image40.jpeg"/><Relationship Id="rId10" Type="http://schemas.openxmlformats.org/officeDocument/2006/relationships/image" Target="../media/image33.wmf"/><Relationship Id="rId4" Type="http://schemas.openxmlformats.org/officeDocument/2006/relationships/image" Target="../media/image39.png"/><Relationship Id="rId9"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180465" y="2686685"/>
            <a:ext cx="9546590" cy="3779520"/>
          </a:xfrm>
          <a:prstGeom prst="roundRect">
            <a:avLst/>
          </a:prstGeom>
          <a:solidFill>
            <a:schemeClr val="bg2"/>
          </a:solidFill>
          <a:ln>
            <a:noFill/>
          </a:ln>
          <a:effectLst>
            <a:outerShdw blurRad="63500" sx="101000" sy="101000" algn="ct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PA-矩形 23"/>
          <p:cNvSpPr/>
          <p:nvPr>
            <p:custDataLst>
              <p:tags r:id="rId1"/>
            </p:custDataLst>
          </p:nvPr>
        </p:nvSpPr>
        <p:spPr>
          <a:xfrm>
            <a:off x="1905635" y="2265045"/>
            <a:ext cx="8262620" cy="1076325"/>
          </a:xfrm>
          <a:prstGeom prst="rect">
            <a:avLst/>
          </a:prstGeom>
        </p:spPr>
        <p:txBody>
          <a:bodyPr wrap="square">
            <a:noAutofit/>
            <a:scene3d>
              <a:camera prst="orthographicFront"/>
              <a:lightRig rig="threePt" dir="t"/>
            </a:scene3d>
          </a:bodyPr>
          <a:lstStyle/>
          <a:p>
            <a:pPr algn="ctr"/>
            <a:r>
              <a:rPr lang="zh-CN" altLang="en-US" sz="5600" b="1" spc="300" dirty="0">
                <a:ln w="12700">
                  <a:solidFill>
                    <a:schemeClr val="tx1"/>
                  </a:solidFill>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黑体" panose="02010609060101010101" charset="-122"/>
                <a:ea typeface="黑体" panose="02010609060101010101" charset="-122"/>
                <a:cs typeface="+mj-cs"/>
              </a:rPr>
              <a:t>升级版的消元法</a:t>
            </a:r>
          </a:p>
        </p:txBody>
      </p:sp>
      <p:sp>
        <p:nvSpPr>
          <p:cNvPr id="6" name="副标题 2"/>
          <p:cNvSpPr txBox="1"/>
          <p:nvPr/>
        </p:nvSpPr>
        <p:spPr>
          <a:xfrm>
            <a:off x="1905635" y="3582035"/>
            <a:ext cx="8547735" cy="994410"/>
          </a:xfrm>
          <a:prstGeom prst="rect">
            <a:avLst/>
          </a:prstGeom>
        </p:spPr>
        <p:txBody>
          <a:bodyPr vert="horz" lIns="91440" tIns="45720" rIns="91440" bIns="45720" rtlCol="0">
            <a:noAutofit/>
            <a:scene3d>
              <a:camera prst="orthographicFront"/>
              <a:lightRig rig="threePt" dir="t"/>
            </a:scene3d>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2800" dirty="0" smtClean="0">
                <a:ln>
                  <a:noFill/>
                </a:ln>
                <a:solidFill>
                  <a:schemeClr val="tx1">
                    <a:lumMod val="85000"/>
                    <a:lumOff val="15000"/>
                  </a:schemeClr>
                </a:solidFill>
                <a:effectLst/>
              </a:rPr>
              <a:t>  七年级 数学（华师大版）   </a:t>
            </a:r>
            <a:r>
              <a:rPr lang="zh-CN" altLang="en-US" sz="2800" dirty="0" smtClean="0">
                <a:solidFill>
                  <a:schemeClr val="tx1">
                    <a:lumMod val="85000"/>
                    <a:lumOff val="15000"/>
                  </a:schemeClr>
                </a:solidFill>
              </a:rPr>
              <a:t>德化县</a:t>
            </a:r>
            <a:r>
              <a:rPr lang="zh-CN" altLang="en-US" sz="2800" dirty="0" smtClean="0">
                <a:solidFill>
                  <a:schemeClr val="tx1">
                    <a:lumMod val="85000"/>
                    <a:lumOff val="15000"/>
                  </a:schemeClr>
                </a:solidFill>
              </a:rPr>
              <a:t>三</a:t>
            </a:r>
            <a:r>
              <a:rPr lang="zh-CN" altLang="en-US" sz="2800" dirty="0" smtClean="0">
                <a:solidFill>
                  <a:schemeClr val="tx1">
                    <a:lumMod val="85000"/>
                    <a:lumOff val="15000"/>
                  </a:schemeClr>
                </a:solidFill>
              </a:rPr>
              <a:t>班中学  </a:t>
            </a:r>
            <a:r>
              <a:rPr lang="zh-CN" altLang="en-US" sz="2800" dirty="0" smtClean="0">
                <a:solidFill>
                  <a:schemeClr val="tx1">
                    <a:lumMod val="85000"/>
                    <a:lumOff val="15000"/>
                  </a:schemeClr>
                </a:solidFill>
              </a:rPr>
              <a:t>陈</a:t>
            </a:r>
            <a:r>
              <a:rPr lang="zh-CN" altLang="en-US" sz="2800" dirty="0" smtClean="0">
                <a:solidFill>
                  <a:schemeClr val="tx1">
                    <a:lumMod val="85000"/>
                    <a:lumOff val="15000"/>
                  </a:schemeClr>
                </a:solidFill>
              </a:rPr>
              <a:t>庆宏</a:t>
            </a:r>
            <a:endParaRPr lang="zh-CN" altLang="en-US" sz="2800" dirty="0">
              <a:ln>
                <a:noFill/>
              </a:ln>
              <a:solidFill>
                <a:schemeClr val="tx1">
                  <a:lumMod val="85000"/>
                  <a:lumOff val="15000"/>
                </a:schemeClr>
              </a:solidFill>
              <a:effectLst/>
            </a:endParaRPr>
          </a:p>
          <a:p>
            <a:r>
              <a:rPr lang="zh-CN" altLang="en-US" sz="2800" dirty="0" smtClean="0">
                <a:ln>
                  <a:noFill/>
                </a:ln>
                <a:solidFill>
                  <a:schemeClr val="tx1">
                    <a:lumMod val="85000"/>
                    <a:lumOff val="15000"/>
                  </a:schemeClr>
                </a:solidFill>
                <a:effectLst/>
              </a:rPr>
              <a:t>            </a:t>
            </a:r>
          </a:p>
        </p:txBody>
      </p:sp>
      <p:grpSp>
        <p:nvGrpSpPr>
          <p:cNvPr id="15" name="组合 14"/>
          <p:cNvGrpSpPr/>
          <p:nvPr/>
        </p:nvGrpSpPr>
        <p:grpSpPr>
          <a:xfrm>
            <a:off x="24130" y="3501390"/>
            <a:ext cx="12025630" cy="3356610"/>
            <a:chOff x="-419100" y="6480501"/>
            <a:chExt cx="12025630" cy="2642983"/>
          </a:xfrm>
        </p:grpSpPr>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rcRect t="56652"/>
            <a:stretch>
              <a:fillRect/>
            </a:stretch>
          </p:blipFill>
          <p:spPr>
            <a:xfrm>
              <a:off x="-419100" y="6481001"/>
              <a:ext cx="6096000" cy="2642483"/>
            </a:xfrm>
            <a:prstGeom prst="rect">
              <a:avLst/>
            </a:prstGeom>
          </p:spPr>
        </p:pic>
        <p:pic>
          <p:nvPicPr>
            <p:cNvPr id="448" name="图片 447"/>
            <p:cNvPicPr>
              <a:picLocks noChangeAspect="1"/>
            </p:cNvPicPr>
            <p:nvPr/>
          </p:nvPicPr>
          <p:blipFill>
            <a:blip r:embed="rId3" cstate="print">
              <a:extLst>
                <a:ext uri="{28A0092B-C50C-407E-A947-70E740481C1C}">
                  <a14:useLocalDpi xmlns:a14="http://schemas.microsoft.com/office/drawing/2010/main" val="0"/>
                </a:ext>
              </a:extLst>
            </a:blip>
            <a:srcRect t="56652"/>
            <a:stretch>
              <a:fillRect/>
            </a:stretch>
          </p:blipFill>
          <p:spPr>
            <a:xfrm flipH="1">
              <a:off x="5510530" y="6480501"/>
              <a:ext cx="6096000" cy="2642483"/>
            </a:xfrm>
            <a:prstGeom prst="rect">
              <a:avLst/>
            </a:prstGeom>
          </p:spPr>
        </p:pic>
      </p:grpSp>
      <p:sp>
        <p:nvSpPr>
          <p:cNvPr id="4" name="文本框 3"/>
          <p:cNvSpPr txBox="1"/>
          <p:nvPr/>
        </p:nvSpPr>
        <p:spPr>
          <a:xfrm>
            <a:off x="1611630" y="1388745"/>
            <a:ext cx="3045460" cy="583565"/>
          </a:xfrm>
          <a:prstGeom prst="rect">
            <a:avLst/>
          </a:prstGeom>
          <a:noFill/>
        </p:spPr>
        <p:txBody>
          <a:bodyPr wrap="square" rtlCol="0">
            <a:spAutoFit/>
          </a:bodyPr>
          <a:lstStyle/>
          <a:p>
            <a:r>
              <a:rPr lang="zh-CN" altLang="en-US" sz="3200" b="1">
                <a:solidFill>
                  <a:srgbClr val="C00000"/>
                </a:solidFill>
                <a:latin typeface="华文楷体" panose="02010600040101010101" pitchFamily="2" charset="-122"/>
                <a:ea typeface="华文楷体" panose="02010600040101010101" pitchFamily="2" charset="-122"/>
              </a:rPr>
              <a:t>数学活动课</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3870" y="402590"/>
            <a:ext cx="589915" cy="453390"/>
            <a:chOff x="762" y="634"/>
            <a:chExt cx="929" cy="714"/>
          </a:xfrm>
        </p:grpSpPr>
        <p:sp>
          <p:nvSpPr>
            <p:cNvPr id="5" name="椭圆 4"/>
            <p:cNvSpPr/>
            <p:nvPr/>
          </p:nvSpPr>
          <p:spPr>
            <a:xfrm>
              <a:off x="762" y="634"/>
              <a:ext cx="715" cy="715"/>
            </a:xfrm>
            <a:prstGeom prst="ellipse">
              <a:avLst/>
            </a:prstGeom>
            <a:solidFill>
              <a:srgbClr val="8CB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63" y="809"/>
              <a:ext cx="428" cy="428"/>
            </a:xfrm>
            <a:prstGeom prst="ellipse">
              <a:avLst/>
            </a:prstGeom>
            <a:solidFill>
              <a:srgbClr val="FAD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 name="直接连接符 2"/>
          <p:cNvCxnSpPr/>
          <p:nvPr/>
        </p:nvCxnSpPr>
        <p:spPr>
          <a:xfrm flipV="1">
            <a:off x="1130935" y="930910"/>
            <a:ext cx="2932430" cy="13335"/>
          </a:xfrm>
          <a:prstGeom prst="line">
            <a:avLst/>
          </a:prstGeom>
          <a:ln w="19050">
            <a:solidFill>
              <a:schemeClr val="accent3">
                <a:lumMod val="75000"/>
              </a:schemeClr>
            </a:solidFill>
            <a:prstDash val="lgDash"/>
          </a:ln>
        </p:spPr>
        <p:style>
          <a:lnRef idx="2">
            <a:schemeClr val="accent1"/>
          </a:lnRef>
          <a:fillRef idx="0">
            <a:srgbClr val="FFFFFF"/>
          </a:fillRef>
          <a:effectRef idx="0">
            <a:srgbClr val="FFFFFF"/>
          </a:effectRef>
          <a:fontRef idx="minor">
            <a:schemeClr val="tx1"/>
          </a:fontRef>
        </p:style>
      </p:cxnSp>
      <p:sp>
        <p:nvSpPr>
          <p:cNvPr id="4" name="文本框 3"/>
          <p:cNvSpPr txBox="1"/>
          <p:nvPr/>
        </p:nvSpPr>
        <p:spPr>
          <a:xfrm>
            <a:off x="1073785" y="403225"/>
            <a:ext cx="3045460" cy="521970"/>
          </a:xfrm>
          <a:prstGeom prst="rect">
            <a:avLst/>
          </a:prstGeom>
          <a:noFill/>
        </p:spPr>
        <p:txBody>
          <a:bodyPr wrap="square" rtlCol="0">
            <a:spAutoFit/>
          </a:bodyPr>
          <a:lstStyle/>
          <a:p>
            <a:r>
              <a:rPr lang="zh-CN" altLang="en-US" sz="2800" b="1">
                <a:solidFill>
                  <a:srgbClr val="C00000"/>
                </a:solidFill>
                <a:latin typeface="华文楷体" panose="02010600040101010101" pitchFamily="2" charset="-122"/>
                <a:ea typeface="华文楷体" panose="02010600040101010101" pitchFamily="2" charset="-122"/>
              </a:rPr>
              <a:t>教学目标及重难点</a:t>
            </a:r>
          </a:p>
        </p:txBody>
      </p:sp>
      <p:sp>
        <p:nvSpPr>
          <p:cNvPr id="7" name="文本框 6"/>
          <p:cNvSpPr txBox="1"/>
          <p:nvPr/>
        </p:nvSpPr>
        <p:spPr>
          <a:xfrm>
            <a:off x="897255" y="1045845"/>
            <a:ext cx="10631805" cy="5077460"/>
          </a:xfrm>
          <a:prstGeom prst="rect">
            <a:avLst/>
          </a:prstGeom>
          <a:noFill/>
        </p:spPr>
        <p:txBody>
          <a:bodyPr wrap="square" rtlCol="0">
            <a:spAutoFit/>
          </a:bodyPr>
          <a:lstStyle/>
          <a:p>
            <a:pPr indent="0" fontAlgn="auto">
              <a:lnSpc>
                <a:spcPct val="150000"/>
              </a:lnSpc>
            </a:pPr>
            <a:r>
              <a:rPr lang="zh-CN" altLang="en-US" sz="2400" b="1" dirty="0">
                <a:solidFill>
                  <a:schemeClr val="accent1">
                    <a:lumMod val="75000"/>
                  </a:schemeClr>
                </a:solidFill>
                <a:effectLst>
                  <a:outerShdw blurRad="38100" dist="25400" dir="5400000" algn="ctr" rotWithShape="0">
                    <a:srgbClr val="6E747A">
                      <a:alpha val="43000"/>
                    </a:srgbClr>
                  </a:outerShdw>
                </a:effectLst>
                <a:latin typeface="华文楷体" panose="02010600040101010101" pitchFamily="2" charset="-122"/>
                <a:ea typeface="华文楷体" panose="02010600040101010101" pitchFamily="2" charset="-122"/>
                <a:cs typeface="华文楷体" panose="02010600040101010101" pitchFamily="2" charset="-122"/>
              </a:rPr>
              <a:t>教学目标</a:t>
            </a:r>
            <a:endParaRPr lang="en-US" sz="2400" b="1" dirty="0">
              <a:solidFill>
                <a:schemeClr val="accent1">
                  <a:lumMod val="75000"/>
                </a:schemeClr>
              </a:solidFill>
              <a:effectLst>
                <a:outerShdw blurRad="38100" dist="25400" dir="5400000" algn="ctr" rotWithShape="0">
                  <a:srgbClr val="6E747A">
                    <a:alpha val="43000"/>
                  </a:srgbClr>
                </a:outerShdw>
              </a:effectLst>
              <a:latin typeface="华文楷体" panose="02010600040101010101" pitchFamily="2" charset="-122"/>
              <a:ea typeface="华文楷体" panose="02010600040101010101" pitchFamily="2" charset="-122"/>
              <a:cs typeface="华文楷体" panose="02010600040101010101" pitchFamily="2" charset="-122"/>
            </a:endParaRPr>
          </a:p>
          <a:p>
            <a:pPr indent="0" fontAlgn="auto">
              <a:lnSpc>
                <a:spcPct val="150000"/>
              </a:lnSpc>
            </a:pPr>
            <a:r>
              <a:rPr lang="en-US" sz="2400" dirty="0">
                <a:latin typeface="华文楷体" panose="02010600040101010101" pitchFamily="2" charset="-122"/>
                <a:ea typeface="华文楷体" panose="02010600040101010101" pitchFamily="2" charset="-122"/>
                <a:cs typeface="华文楷体" panose="02010600040101010101" pitchFamily="2" charset="-122"/>
              </a:rPr>
              <a:t>1</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rPr>
              <a:t>、能够根据题意找出等量关系，列出三元一次方程组，借助整体思想解决实际问题。</a:t>
            </a:r>
            <a:endParaRPr lang="en-US" sz="2400" dirty="0">
              <a:latin typeface="华文楷体" panose="02010600040101010101" pitchFamily="2" charset="-122"/>
              <a:ea typeface="华文楷体" panose="02010600040101010101" pitchFamily="2" charset="-122"/>
              <a:cs typeface="华文楷体" panose="02010600040101010101" pitchFamily="2" charset="-122"/>
            </a:endParaRPr>
          </a:p>
          <a:p>
            <a:pPr indent="0" fontAlgn="auto">
              <a:lnSpc>
                <a:spcPct val="150000"/>
              </a:lnSpc>
            </a:pPr>
            <a:r>
              <a:rPr lang="en-US" sz="2400" dirty="0">
                <a:latin typeface="华文楷体" panose="02010600040101010101" pitchFamily="2" charset="-122"/>
                <a:ea typeface="华文楷体" panose="02010600040101010101" pitchFamily="2" charset="-122"/>
                <a:cs typeface="华文楷体" panose="02010600040101010101" pitchFamily="2" charset="-122"/>
              </a:rPr>
              <a:t>2</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rPr>
              <a:t>、通过实际问题感受三元一次方程组的广泛应用，体会列三元一次方程组是解决某些实际问题的一种有效的数学模型，增强应用意识。</a:t>
            </a:r>
          </a:p>
          <a:p>
            <a:pPr indent="0" fontAlgn="auto">
              <a:lnSpc>
                <a:spcPct val="150000"/>
              </a:lnSpc>
            </a:pPr>
            <a:r>
              <a:rPr lang="en-US" altLang="zh-CN" sz="2400" dirty="0">
                <a:latin typeface="华文楷体" panose="02010600040101010101" pitchFamily="2" charset="-122"/>
                <a:ea typeface="华文楷体" panose="02010600040101010101" pitchFamily="2" charset="-122"/>
                <a:cs typeface="华文楷体" panose="02010600040101010101" pitchFamily="2" charset="-122"/>
              </a:rPr>
              <a:t>3</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rPr>
              <a:t>、在探究三元一次方程组解决实际问题的过程中，利用数</a:t>
            </a:r>
            <a:r>
              <a:rPr lang="zh-CN" altLang="en-US" sz="2400" dirty="0" smtClean="0">
                <a:latin typeface="华文楷体" panose="02010600040101010101" pitchFamily="2" charset="-122"/>
                <a:ea typeface="华文楷体" panose="02010600040101010101" pitchFamily="2" charset="-122"/>
                <a:cs typeface="华文楷体" panose="02010600040101010101" pitchFamily="2" charset="-122"/>
              </a:rPr>
              <a:t>学语</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rPr>
              <a:t>言表示问题，感受整体思想，体会数学与生活的紧密联系。</a:t>
            </a:r>
          </a:p>
          <a:p>
            <a:pPr indent="0" fontAlgn="auto">
              <a:lnSpc>
                <a:spcPct val="150000"/>
              </a:lnSpc>
            </a:pPr>
            <a:r>
              <a:rPr lang="zh-CN" altLang="en-US" sz="2400" b="1" dirty="0">
                <a:solidFill>
                  <a:schemeClr val="accent1">
                    <a:lumMod val="75000"/>
                  </a:schemeClr>
                </a:solidFill>
                <a:effectLst>
                  <a:outerShdw blurRad="38100" dist="25400" dir="5400000" algn="ctr" rotWithShape="0">
                    <a:srgbClr val="6E747A">
                      <a:alpha val="43000"/>
                    </a:srgbClr>
                  </a:outerShdw>
                </a:effectLst>
                <a:latin typeface="华文楷体" panose="02010600040101010101" pitchFamily="2" charset="-122"/>
                <a:ea typeface="华文楷体" panose="02010600040101010101" pitchFamily="2" charset="-122"/>
                <a:cs typeface="华文楷体" panose="02010600040101010101" pitchFamily="2" charset="-122"/>
              </a:rPr>
              <a:t>重点：</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rPr>
              <a:t>以三元一次方程为工具，利用整体思想解决含有多个未知数的实际问题。</a:t>
            </a:r>
          </a:p>
          <a:p>
            <a:pPr indent="0" fontAlgn="auto">
              <a:lnSpc>
                <a:spcPct val="150000"/>
              </a:lnSpc>
            </a:pPr>
            <a:r>
              <a:rPr lang="zh-CN" altLang="en-US" sz="2400" b="1" dirty="0">
                <a:solidFill>
                  <a:schemeClr val="accent1">
                    <a:lumMod val="75000"/>
                  </a:schemeClr>
                </a:solidFill>
                <a:effectLst>
                  <a:outerShdw blurRad="38100" dist="25400" dir="5400000" algn="ctr" rotWithShape="0">
                    <a:srgbClr val="6E747A">
                      <a:alpha val="43000"/>
                    </a:srgbClr>
                  </a:outerShdw>
                </a:effectLst>
                <a:latin typeface="华文楷体" panose="02010600040101010101" pitchFamily="2" charset="-122"/>
                <a:ea typeface="华文楷体" panose="02010600040101010101" pitchFamily="2" charset="-122"/>
                <a:cs typeface="华文楷体" panose="02010600040101010101" pitchFamily="2" charset="-122"/>
              </a:rPr>
              <a:t>难点：</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rPr>
              <a:t>整体思想在三元一次方程中的探究及应用。</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7"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3870" y="402590"/>
            <a:ext cx="589915" cy="453390"/>
            <a:chOff x="762" y="634"/>
            <a:chExt cx="929" cy="714"/>
          </a:xfrm>
        </p:grpSpPr>
        <p:sp>
          <p:nvSpPr>
            <p:cNvPr id="5" name="椭圆 4"/>
            <p:cNvSpPr/>
            <p:nvPr/>
          </p:nvSpPr>
          <p:spPr>
            <a:xfrm>
              <a:off x="762" y="634"/>
              <a:ext cx="715" cy="715"/>
            </a:xfrm>
            <a:prstGeom prst="ellipse">
              <a:avLst/>
            </a:prstGeom>
            <a:solidFill>
              <a:srgbClr val="8CB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63" y="809"/>
              <a:ext cx="428" cy="428"/>
            </a:xfrm>
            <a:prstGeom prst="ellipse">
              <a:avLst/>
            </a:prstGeom>
            <a:solidFill>
              <a:srgbClr val="FAD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 name="直接连接符 2"/>
          <p:cNvCxnSpPr/>
          <p:nvPr/>
        </p:nvCxnSpPr>
        <p:spPr>
          <a:xfrm flipV="1">
            <a:off x="1130935" y="931545"/>
            <a:ext cx="3277235" cy="12700"/>
          </a:xfrm>
          <a:prstGeom prst="line">
            <a:avLst/>
          </a:prstGeom>
          <a:ln w="19050">
            <a:solidFill>
              <a:schemeClr val="accent3">
                <a:lumMod val="75000"/>
              </a:schemeClr>
            </a:solidFill>
            <a:prstDash val="lgDash"/>
          </a:ln>
        </p:spPr>
        <p:style>
          <a:lnRef idx="2">
            <a:schemeClr val="accent1"/>
          </a:lnRef>
          <a:fillRef idx="0">
            <a:srgbClr val="FFFFFF"/>
          </a:fillRef>
          <a:effectRef idx="0">
            <a:srgbClr val="FFFFFF"/>
          </a:effectRef>
          <a:fontRef idx="minor">
            <a:schemeClr val="tx1"/>
          </a:fontRef>
        </p:style>
      </p:cxnSp>
      <p:sp>
        <p:nvSpPr>
          <p:cNvPr id="4" name="文本框 3"/>
          <p:cNvSpPr txBox="1"/>
          <p:nvPr/>
        </p:nvSpPr>
        <p:spPr>
          <a:xfrm>
            <a:off x="1073785" y="403225"/>
            <a:ext cx="3441065" cy="521970"/>
          </a:xfrm>
          <a:prstGeom prst="rect">
            <a:avLst/>
          </a:prstGeom>
          <a:noFill/>
        </p:spPr>
        <p:txBody>
          <a:bodyPr wrap="square" rtlCol="0">
            <a:spAutoFit/>
          </a:bodyPr>
          <a:lstStyle/>
          <a:p>
            <a:r>
              <a:rPr lang="zh-CN" altLang="en-US" sz="2800" b="1">
                <a:solidFill>
                  <a:srgbClr val="C00000"/>
                </a:solidFill>
                <a:latin typeface="华文楷体" panose="02010600040101010101" pitchFamily="2" charset="-122"/>
                <a:ea typeface="华文楷体" panose="02010600040101010101" pitchFamily="2" charset="-122"/>
              </a:rPr>
              <a:t>复习旧知，情景唤醒</a:t>
            </a:r>
          </a:p>
        </p:txBody>
      </p:sp>
      <p:sp>
        <p:nvSpPr>
          <p:cNvPr id="7" name="文本框 6"/>
          <p:cNvSpPr txBox="1"/>
          <p:nvPr/>
        </p:nvSpPr>
        <p:spPr>
          <a:xfrm>
            <a:off x="1130935" y="1132840"/>
            <a:ext cx="9362440" cy="460375"/>
          </a:xfrm>
          <a:prstGeom prst="rect">
            <a:avLst/>
          </a:prstGeom>
          <a:noFill/>
        </p:spPr>
        <p:txBody>
          <a:bodyPr wrap="square" rtlCol="0">
            <a:spAutoFit/>
          </a:bodyPr>
          <a:lstStyle/>
          <a:p>
            <a:r>
              <a:rPr lang="zh-CN" altLang="en-US" sz="2400">
                <a:latin typeface="华文楷体" panose="02010600040101010101" pitchFamily="2" charset="-122"/>
                <a:ea typeface="华文楷体" panose="02010600040101010101" pitchFamily="2" charset="-122"/>
                <a:cs typeface="华文楷体" panose="02010600040101010101" pitchFamily="2" charset="-122"/>
              </a:rPr>
              <a:t>我们在前面学习过了三元一次方程组的解法，你还记得吗？</a:t>
            </a:r>
          </a:p>
        </p:txBody>
      </p:sp>
      <p:sp>
        <p:nvSpPr>
          <p:cNvPr id="10" name="圆角矩形 9"/>
          <p:cNvSpPr/>
          <p:nvPr>
            <p:custDataLst>
              <p:tags r:id="rId1"/>
            </p:custDataLst>
          </p:nvPr>
        </p:nvSpPr>
        <p:spPr>
          <a:xfrm>
            <a:off x="1713865" y="1873885"/>
            <a:ext cx="2863850" cy="753110"/>
          </a:xfrm>
          <a:prstGeom prst="roundRect">
            <a:avLst/>
          </a:prstGeom>
          <a:solidFill>
            <a:schemeClr val="accent1">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tx1"/>
                </a:solidFill>
                <a:effectLst>
                  <a:outerShdw blurRad="63500" sx="102000" sy="102000" algn="ctr" rotWithShape="0">
                    <a:prstClr val="black">
                      <a:alpha val="40000"/>
                    </a:prstClr>
                  </a:outerShdw>
                </a:effectLst>
                <a:latin typeface="华文楷体" panose="02010600040101010101" pitchFamily="2" charset="-122"/>
                <a:ea typeface="华文楷体" panose="02010600040101010101" pitchFamily="2" charset="-122"/>
              </a:rPr>
              <a:t>三元一次方程组</a:t>
            </a:r>
          </a:p>
        </p:txBody>
      </p:sp>
      <p:sp>
        <p:nvSpPr>
          <p:cNvPr id="11" name="圆角矩形 10"/>
          <p:cNvSpPr/>
          <p:nvPr>
            <p:custDataLst>
              <p:tags r:id="rId2"/>
            </p:custDataLst>
          </p:nvPr>
        </p:nvSpPr>
        <p:spPr>
          <a:xfrm>
            <a:off x="1713865" y="3370580"/>
            <a:ext cx="2863850" cy="753110"/>
          </a:xfrm>
          <a:prstGeom prst="roundRect">
            <a:avLst/>
          </a:prstGeom>
          <a:solidFill>
            <a:schemeClr val="accent1">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a:solidFill>
                  <a:schemeClr val="tx1"/>
                </a:solidFill>
                <a:effectLst>
                  <a:outerShdw blurRad="63500" sx="102000" sy="102000" algn="ctr" rotWithShape="0">
                    <a:prstClr val="black">
                      <a:alpha val="40000"/>
                    </a:prstClr>
                  </a:outerShdw>
                </a:effectLst>
                <a:latin typeface="华文楷体" panose="02010600040101010101" pitchFamily="2" charset="-122"/>
                <a:ea typeface="华文楷体" panose="02010600040101010101" pitchFamily="2" charset="-122"/>
              </a:rPr>
              <a:t>二元一次方程组</a:t>
            </a:r>
          </a:p>
        </p:txBody>
      </p:sp>
      <p:sp>
        <p:nvSpPr>
          <p:cNvPr id="12" name="圆角矩形 11"/>
          <p:cNvSpPr/>
          <p:nvPr>
            <p:custDataLst>
              <p:tags r:id="rId3"/>
            </p:custDataLst>
          </p:nvPr>
        </p:nvSpPr>
        <p:spPr>
          <a:xfrm>
            <a:off x="1713865" y="4946650"/>
            <a:ext cx="2863850" cy="753110"/>
          </a:xfrm>
          <a:prstGeom prst="roundRect">
            <a:avLst/>
          </a:prstGeom>
          <a:solidFill>
            <a:schemeClr val="accent1">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b="1" dirty="0">
                <a:solidFill>
                  <a:schemeClr val="tx1"/>
                </a:solidFill>
                <a:effectLst>
                  <a:outerShdw blurRad="63500" sx="102000" sy="102000" algn="ctr" rotWithShape="0">
                    <a:prstClr val="black">
                      <a:alpha val="40000"/>
                    </a:prstClr>
                  </a:outerShdw>
                </a:effectLst>
                <a:latin typeface="华文楷体" panose="02010600040101010101" pitchFamily="2" charset="-122"/>
                <a:ea typeface="华文楷体" panose="02010600040101010101" pitchFamily="2" charset="-122"/>
              </a:rPr>
              <a:t>一元一次方</a:t>
            </a:r>
            <a:r>
              <a:rPr lang="zh-CN" altLang="en-US" sz="2800" b="1" dirty="0" smtClean="0">
                <a:solidFill>
                  <a:schemeClr val="tx1"/>
                </a:solidFill>
                <a:effectLst>
                  <a:outerShdw blurRad="63500" sx="102000" sy="102000" algn="ctr" rotWithShape="0">
                    <a:prstClr val="black">
                      <a:alpha val="40000"/>
                    </a:prstClr>
                  </a:outerShdw>
                </a:effectLst>
                <a:latin typeface="华文楷体" panose="02010600040101010101" pitchFamily="2" charset="-122"/>
                <a:ea typeface="华文楷体" panose="02010600040101010101" pitchFamily="2" charset="-122"/>
              </a:rPr>
              <a:t>程</a:t>
            </a:r>
            <a:endParaRPr lang="zh-CN" altLang="en-US" sz="2800" b="1" dirty="0">
              <a:solidFill>
                <a:schemeClr val="tx1"/>
              </a:solidFill>
              <a:effectLst>
                <a:outerShdw blurRad="63500" sx="102000" sy="102000" algn="ctr" rotWithShape="0">
                  <a:prstClr val="black">
                    <a:alpha val="40000"/>
                  </a:prstClr>
                </a:outerShdw>
              </a:effectLst>
              <a:latin typeface="华文楷体" panose="02010600040101010101" pitchFamily="2" charset="-122"/>
              <a:ea typeface="华文楷体" panose="02010600040101010101" pitchFamily="2" charset="-122"/>
            </a:endParaRPr>
          </a:p>
        </p:txBody>
      </p:sp>
      <p:sp>
        <p:nvSpPr>
          <p:cNvPr id="8" name="圆角矩形 7"/>
          <p:cNvSpPr/>
          <p:nvPr>
            <p:custDataLst>
              <p:tags r:id="rId4"/>
            </p:custDataLst>
          </p:nvPr>
        </p:nvSpPr>
        <p:spPr>
          <a:xfrm>
            <a:off x="6419215" y="1913255"/>
            <a:ext cx="3910330" cy="753110"/>
          </a:xfrm>
          <a:prstGeom prst="roundRect">
            <a:avLst/>
          </a:prstGeom>
          <a:solidFill>
            <a:schemeClr val="accent5">
              <a:lumMod val="20000"/>
              <a:lumOff val="80000"/>
            </a:schemeClr>
          </a:solidFill>
          <a:ln>
            <a:solidFill>
              <a:schemeClr val="accent5">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a:solidFill>
                  <a:schemeClr val="tx1"/>
                </a:solidFill>
                <a:latin typeface="华文楷体" panose="02010600040101010101" pitchFamily="2" charset="-122"/>
                <a:ea typeface="华文楷体" panose="02010600040101010101" pitchFamily="2" charset="-122"/>
                <a:sym typeface="+mn-ea"/>
              </a:rPr>
              <a:t>求出第三个未知数的值</a:t>
            </a:r>
          </a:p>
        </p:txBody>
      </p:sp>
      <p:sp>
        <p:nvSpPr>
          <p:cNvPr id="9" name="圆角矩形 8"/>
          <p:cNvSpPr/>
          <p:nvPr>
            <p:custDataLst>
              <p:tags r:id="rId5"/>
            </p:custDataLst>
          </p:nvPr>
        </p:nvSpPr>
        <p:spPr>
          <a:xfrm>
            <a:off x="6419215" y="3349625"/>
            <a:ext cx="3910330" cy="753110"/>
          </a:xfrm>
          <a:prstGeom prst="roundRect">
            <a:avLst/>
          </a:prstGeom>
          <a:solidFill>
            <a:schemeClr val="accent5">
              <a:lumMod val="20000"/>
              <a:lumOff val="80000"/>
            </a:schemeClr>
          </a:solidFill>
          <a:ln>
            <a:solidFill>
              <a:schemeClr val="accent5">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a:solidFill>
                  <a:schemeClr val="tx1"/>
                </a:solidFill>
                <a:latin typeface="华文楷体" panose="02010600040101010101" pitchFamily="2" charset="-122"/>
                <a:ea typeface="华文楷体" panose="02010600040101010101" pitchFamily="2" charset="-122"/>
                <a:sym typeface="+mn-ea"/>
              </a:rPr>
              <a:t>求出第二个未知数的值</a:t>
            </a:r>
          </a:p>
        </p:txBody>
      </p:sp>
      <p:sp>
        <p:nvSpPr>
          <p:cNvPr id="13" name="圆角矩形 12"/>
          <p:cNvSpPr/>
          <p:nvPr>
            <p:custDataLst>
              <p:tags r:id="rId6"/>
            </p:custDataLst>
          </p:nvPr>
        </p:nvSpPr>
        <p:spPr>
          <a:xfrm>
            <a:off x="6431915" y="4946650"/>
            <a:ext cx="3910330" cy="753110"/>
          </a:xfrm>
          <a:prstGeom prst="roundRect">
            <a:avLst/>
          </a:prstGeom>
          <a:solidFill>
            <a:schemeClr val="accent5">
              <a:lumMod val="20000"/>
              <a:lumOff val="80000"/>
            </a:schemeClr>
          </a:solidFill>
          <a:ln>
            <a:solidFill>
              <a:schemeClr val="accent5">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a:solidFill>
                  <a:schemeClr val="tx1"/>
                </a:solidFill>
                <a:latin typeface="华文楷体" panose="02010600040101010101" pitchFamily="2" charset="-122"/>
                <a:ea typeface="华文楷体" panose="02010600040101010101" pitchFamily="2" charset="-122"/>
              </a:rPr>
              <a:t>求出第一个未知数的值</a:t>
            </a:r>
          </a:p>
        </p:txBody>
      </p:sp>
      <p:sp>
        <p:nvSpPr>
          <p:cNvPr id="16" name="下箭头 15"/>
          <p:cNvSpPr/>
          <p:nvPr>
            <p:custDataLst>
              <p:tags r:id="rId7"/>
            </p:custDataLst>
          </p:nvPr>
        </p:nvSpPr>
        <p:spPr>
          <a:xfrm rot="16200000">
            <a:off x="5344160" y="4980305"/>
            <a:ext cx="408940" cy="685800"/>
          </a:xfrm>
          <a:prstGeom prst="downArrow">
            <a:avLst/>
          </a:prstGeom>
          <a:solidFill>
            <a:schemeClr val="accent4">
              <a:lumMod val="60000"/>
              <a:lumOff val="40000"/>
            </a:schemeClr>
          </a:solidFill>
          <a:ln>
            <a:solidFill>
              <a:schemeClr val="accent4">
                <a:lumMod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
        <p:nvSpPr>
          <p:cNvPr id="17" name="下箭头 16"/>
          <p:cNvSpPr/>
          <p:nvPr>
            <p:custDataLst>
              <p:tags r:id="rId8"/>
            </p:custDataLst>
          </p:nvPr>
        </p:nvSpPr>
        <p:spPr>
          <a:xfrm flipV="1">
            <a:off x="8182610" y="4303395"/>
            <a:ext cx="408940" cy="441960"/>
          </a:xfrm>
          <a:prstGeom prst="downArrow">
            <a:avLst/>
          </a:prstGeom>
          <a:solidFill>
            <a:schemeClr val="accent4">
              <a:lumMod val="60000"/>
              <a:lumOff val="40000"/>
            </a:schemeClr>
          </a:solidFill>
          <a:ln>
            <a:solidFill>
              <a:schemeClr val="accent4">
                <a:lumMod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
        <p:nvSpPr>
          <p:cNvPr id="18" name="下箭头 17"/>
          <p:cNvSpPr/>
          <p:nvPr>
            <p:custDataLst>
              <p:tags r:id="rId9"/>
            </p:custDataLst>
          </p:nvPr>
        </p:nvSpPr>
        <p:spPr>
          <a:xfrm flipV="1">
            <a:off x="8182610" y="2743835"/>
            <a:ext cx="408940" cy="441960"/>
          </a:xfrm>
          <a:prstGeom prst="downArrow">
            <a:avLst/>
          </a:prstGeom>
          <a:solidFill>
            <a:schemeClr val="accent4">
              <a:lumMod val="60000"/>
              <a:lumOff val="40000"/>
            </a:schemeClr>
          </a:solidFill>
          <a:ln>
            <a:solidFill>
              <a:schemeClr val="accent4">
                <a:lumMod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
        <p:nvSpPr>
          <p:cNvPr id="19" name="下箭头 18"/>
          <p:cNvSpPr/>
          <p:nvPr>
            <p:custDataLst>
              <p:tags r:id="rId10"/>
            </p:custDataLst>
          </p:nvPr>
        </p:nvSpPr>
        <p:spPr>
          <a:xfrm>
            <a:off x="2941320" y="4314190"/>
            <a:ext cx="408940" cy="441960"/>
          </a:xfrm>
          <a:prstGeom prst="downArrow">
            <a:avLst/>
          </a:prstGeom>
          <a:solidFill>
            <a:schemeClr val="accent4">
              <a:lumMod val="60000"/>
              <a:lumOff val="40000"/>
            </a:schemeClr>
          </a:solidFill>
          <a:ln>
            <a:solidFill>
              <a:schemeClr val="accent4">
                <a:lumMod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
        <p:nvSpPr>
          <p:cNvPr id="20" name="下箭头 19"/>
          <p:cNvSpPr/>
          <p:nvPr>
            <p:custDataLst>
              <p:tags r:id="rId11"/>
            </p:custDataLst>
          </p:nvPr>
        </p:nvSpPr>
        <p:spPr>
          <a:xfrm>
            <a:off x="2941320" y="2738120"/>
            <a:ext cx="408940" cy="441960"/>
          </a:xfrm>
          <a:prstGeom prst="downArrow">
            <a:avLst/>
          </a:prstGeom>
          <a:solidFill>
            <a:schemeClr val="accent4">
              <a:lumMod val="60000"/>
              <a:lumOff val="40000"/>
            </a:schemeClr>
          </a:solidFill>
          <a:ln>
            <a:solidFill>
              <a:schemeClr val="accent4">
                <a:lumMod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
        <p:nvSpPr>
          <p:cNvPr id="21" name="文本框 20"/>
          <p:cNvSpPr txBox="1"/>
          <p:nvPr/>
        </p:nvSpPr>
        <p:spPr>
          <a:xfrm>
            <a:off x="3413760" y="2721610"/>
            <a:ext cx="702945" cy="398780"/>
          </a:xfrm>
          <a:prstGeom prst="rect">
            <a:avLst/>
          </a:prstGeom>
          <a:noFill/>
        </p:spPr>
        <p:txBody>
          <a:bodyPr wrap="square" rtlCol="0">
            <a:spAutoFit/>
          </a:bodyPr>
          <a:lstStyle/>
          <a:p>
            <a:r>
              <a:rPr lang="zh-CN" altLang="en-US" sz="2000">
                <a:solidFill>
                  <a:srgbClr val="FF0000"/>
                </a:solidFill>
                <a:latin typeface="华文楷体" panose="02010600040101010101" pitchFamily="2" charset="-122"/>
                <a:ea typeface="华文楷体" panose="02010600040101010101" pitchFamily="2" charset="-122"/>
              </a:rPr>
              <a:t>消元</a:t>
            </a:r>
          </a:p>
        </p:txBody>
      </p:sp>
      <p:sp>
        <p:nvSpPr>
          <p:cNvPr id="22" name="文本框 21"/>
          <p:cNvSpPr txBox="1"/>
          <p:nvPr/>
        </p:nvSpPr>
        <p:spPr>
          <a:xfrm>
            <a:off x="3413760" y="4314190"/>
            <a:ext cx="702945" cy="398780"/>
          </a:xfrm>
          <a:prstGeom prst="rect">
            <a:avLst/>
          </a:prstGeom>
          <a:noFill/>
        </p:spPr>
        <p:txBody>
          <a:bodyPr wrap="square" rtlCol="0">
            <a:spAutoFit/>
          </a:bodyPr>
          <a:lstStyle/>
          <a:p>
            <a:r>
              <a:rPr lang="zh-CN" altLang="en-US" sz="2000">
                <a:solidFill>
                  <a:srgbClr val="FF0000"/>
                </a:solidFill>
                <a:latin typeface="华文楷体" panose="02010600040101010101" pitchFamily="2" charset="-122"/>
                <a:ea typeface="华文楷体" panose="02010600040101010101" pitchFamily="2" charset="-122"/>
              </a:rPr>
              <a:t>消元</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20000"/>
                                  </p:iterate>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up)">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up)">
                                      <p:cBhvr>
                                        <p:cTn id="34" dur="500"/>
                                        <p:tgtEl>
                                          <p:spTgt spid="19"/>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up)">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500" fill="hold"/>
                                        <p:tgtEl>
                                          <p:spTgt spid="13"/>
                                        </p:tgtEl>
                                        <p:attrNameLst>
                                          <p:attrName>ppt_w</p:attrName>
                                        </p:attrNameLst>
                                      </p:cBhvr>
                                      <p:tavLst>
                                        <p:tav tm="0">
                                          <p:val>
                                            <p:fltVal val="0"/>
                                          </p:val>
                                        </p:tav>
                                        <p:tav tm="100000">
                                          <p:val>
                                            <p:strVal val="#ppt_w"/>
                                          </p:val>
                                        </p:tav>
                                      </p:tavLst>
                                    </p:anim>
                                    <p:anim calcmode="lin" valueType="num">
                                      <p:cBhvr>
                                        <p:cTn id="55" dur="500" fill="hold"/>
                                        <p:tgtEl>
                                          <p:spTgt spid="13"/>
                                        </p:tgtEl>
                                        <p:attrNameLst>
                                          <p:attrName>ppt_h</p:attrName>
                                        </p:attrNameLst>
                                      </p:cBhvr>
                                      <p:tavLst>
                                        <p:tav tm="0">
                                          <p:val>
                                            <p:fltVal val="0"/>
                                          </p:val>
                                        </p:tav>
                                        <p:tav tm="100000">
                                          <p:val>
                                            <p:strVal val="#ppt_h"/>
                                          </p:val>
                                        </p:tav>
                                      </p:tavLst>
                                    </p:anim>
                                    <p:animEffect transition="in" filter="fade">
                                      <p:cBhvr>
                                        <p:cTn id="56" dur="5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down)">
                                      <p:cBhvr>
                                        <p:cTn id="61" dur="500"/>
                                        <p:tgtEl>
                                          <p:spTgt spid="17"/>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p:cTn id="66" dur="500" fill="hold"/>
                                        <p:tgtEl>
                                          <p:spTgt spid="9"/>
                                        </p:tgtEl>
                                        <p:attrNameLst>
                                          <p:attrName>ppt_w</p:attrName>
                                        </p:attrNameLst>
                                      </p:cBhvr>
                                      <p:tavLst>
                                        <p:tav tm="0">
                                          <p:val>
                                            <p:fltVal val="0"/>
                                          </p:val>
                                        </p:tav>
                                        <p:tav tm="100000">
                                          <p:val>
                                            <p:strVal val="#ppt_w"/>
                                          </p:val>
                                        </p:tav>
                                      </p:tavLst>
                                    </p:anim>
                                    <p:anim calcmode="lin" valueType="num">
                                      <p:cBhvr>
                                        <p:cTn id="67" dur="500" fill="hold"/>
                                        <p:tgtEl>
                                          <p:spTgt spid="9"/>
                                        </p:tgtEl>
                                        <p:attrNameLst>
                                          <p:attrName>ppt_h</p:attrName>
                                        </p:attrNameLst>
                                      </p:cBhvr>
                                      <p:tavLst>
                                        <p:tav tm="0">
                                          <p:val>
                                            <p:fltVal val="0"/>
                                          </p:val>
                                        </p:tav>
                                        <p:tav tm="100000">
                                          <p:val>
                                            <p:strVal val="#ppt_h"/>
                                          </p:val>
                                        </p:tav>
                                      </p:tavLst>
                                    </p:anim>
                                    <p:animEffect transition="in" filter="fade">
                                      <p:cBhvr>
                                        <p:cTn id="68" dur="500"/>
                                        <p:tgtEl>
                                          <p:spTgt spid="9"/>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down)">
                                      <p:cBhvr>
                                        <p:cTn id="73" dur="500"/>
                                        <p:tgtEl>
                                          <p:spTgt spid="18"/>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8"/>
                                        </p:tgtEl>
                                        <p:attrNameLst>
                                          <p:attrName>style.visibility</p:attrName>
                                        </p:attrNameLst>
                                      </p:cBhvr>
                                      <p:to>
                                        <p:strVal val="visible"/>
                                      </p:to>
                                    </p:set>
                                    <p:anim calcmode="lin" valueType="num">
                                      <p:cBhvr>
                                        <p:cTn id="78" dur="500" fill="hold"/>
                                        <p:tgtEl>
                                          <p:spTgt spid="8"/>
                                        </p:tgtEl>
                                        <p:attrNameLst>
                                          <p:attrName>ppt_w</p:attrName>
                                        </p:attrNameLst>
                                      </p:cBhvr>
                                      <p:tavLst>
                                        <p:tav tm="0">
                                          <p:val>
                                            <p:fltVal val="0"/>
                                          </p:val>
                                        </p:tav>
                                        <p:tav tm="100000">
                                          <p:val>
                                            <p:strVal val="#ppt_w"/>
                                          </p:val>
                                        </p:tav>
                                      </p:tavLst>
                                    </p:anim>
                                    <p:anim calcmode="lin" valueType="num">
                                      <p:cBhvr>
                                        <p:cTn id="79" dur="500" fill="hold"/>
                                        <p:tgtEl>
                                          <p:spTgt spid="8"/>
                                        </p:tgtEl>
                                        <p:attrNameLst>
                                          <p:attrName>ppt_h</p:attrName>
                                        </p:attrNameLst>
                                      </p:cBhvr>
                                      <p:tavLst>
                                        <p:tav tm="0">
                                          <p:val>
                                            <p:fltVal val="0"/>
                                          </p:val>
                                        </p:tav>
                                        <p:tav tm="100000">
                                          <p:val>
                                            <p:strVal val="#ppt_h"/>
                                          </p:val>
                                        </p:tav>
                                      </p:tavLst>
                                    </p:anim>
                                    <p:animEffect transition="in" filter="fade">
                                      <p:cBhvr>
                                        <p:cTn id="8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7" grpId="1"/>
      <p:bldP spid="10" grpId="0" animBg="1"/>
      <p:bldP spid="10" grpId="1" animBg="1"/>
      <p:bldP spid="11" grpId="0" animBg="1"/>
      <p:bldP spid="11" grpId="1" animBg="1"/>
      <p:bldP spid="12" grpId="0" animBg="1"/>
      <p:bldP spid="12" grpId="1" animBg="1"/>
      <p:bldP spid="8" grpId="0" animBg="1"/>
      <p:bldP spid="8" grpId="1" animBg="1"/>
      <p:bldP spid="9" grpId="0" animBg="1"/>
      <p:bldP spid="9" grpId="1" animBg="1"/>
      <p:bldP spid="13" grpId="0" animBg="1"/>
      <p:bldP spid="13"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p:bldP spid="21" grpId="1"/>
      <p:bldP spid="22" grpId="0"/>
      <p:bldP spid="2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千库网_简约文本框综艺边框设计图_元素编号14759115"/>
          <p:cNvPicPr>
            <a:picLocks noChangeAspect="1"/>
          </p:cNvPicPr>
          <p:nvPr/>
        </p:nvPicPr>
        <p:blipFill>
          <a:blip r:embed="rId2">
            <a:duotone>
              <a:schemeClr val="accent2">
                <a:shade val="45000"/>
                <a:satMod val="135000"/>
              </a:schemeClr>
              <a:prstClr val="white"/>
            </a:duotone>
          </a:blip>
          <a:stretch>
            <a:fillRect/>
          </a:stretch>
        </p:blipFill>
        <p:spPr>
          <a:xfrm>
            <a:off x="7322820" y="1068070"/>
            <a:ext cx="4054475" cy="3958590"/>
          </a:xfrm>
          <a:prstGeom prst="rect">
            <a:avLst/>
          </a:prstGeom>
        </p:spPr>
      </p:pic>
      <p:pic>
        <p:nvPicPr>
          <p:cNvPr id="10" name="图片 9" descr="千库网_简约综艺文本框边框PNG素材_元素编号14759112"/>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797560" y="1198245"/>
            <a:ext cx="6747510" cy="5643245"/>
          </a:xfrm>
          <a:prstGeom prst="rect">
            <a:avLst/>
          </a:prstGeom>
        </p:spPr>
      </p:pic>
      <p:grpSp>
        <p:nvGrpSpPr>
          <p:cNvPr id="2" name="组合 1"/>
          <p:cNvGrpSpPr/>
          <p:nvPr/>
        </p:nvGrpSpPr>
        <p:grpSpPr>
          <a:xfrm>
            <a:off x="483870" y="402590"/>
            <a:ext cx="589915" cy="453390"/>
            <a:chOff x="762" y="634"/>
            <a:chExt cx="929" cy="714"/>
          </a:xfrm>
        </p:grpSpPr>
        <p:sp>
          <p:nvSpPr>
            <p:cNvPr id="5" name="椭圆 4"/>
            <p:cNvSpPr/>
            <p:nvPr/>
          </p:nvSpPr>
          <p:spPr>
            <a:xfrm>
              <a:off x="762" y="634"/>
              <a:ext cx="715" cy="715"/>
            </a:xfrm>
            <a:prstGeom prst="ellipse">
              <a:avLst/>
            </a:prstGeom>
            <a:solidFill>
              <a:srgbClr val="8CB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63" y="809"/>
              <a:ext cx="428" cy="428"/>
            </a:xfrm>
            <a:prstGeom prst="ellipse">
              <a:avLst/>
            </a:prstGeom>
            <a:solidFill>
              <a:srgbClr val="FAD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 name="直接连接符 2"/>
          <p:cNvCxnSpPr/>
          <p:nvPr/>
        </p:nvCxnSpPr>
        <p:spPr>
          <a:xfrm flipV="1">
            <a:off x="1130935" y="931545"/>
            <a:ext cx="3277235" cy="12700"/>
          </a:xfrm>
          <a:prstGeom prst="line">
            <a:avLst/>
          </a:prstGeom>
          <a:ln w="19050">
            <a:solidFill>
              <a:schemeClr val="accent3">
                <a:lumMod val="75000"/>
              </a:schemeClr>
            </a:solidFill>
            <a:prstDash val="lgDash"/>
          </a:ln>
        </p:spPr>
        <p:style>
          <a:lnRef idx="2">
            <a:schemeClr val="accent1"/>
          </a:lnRef>
          <a:fillRef idx="0">
            <a:srgbClr val="FFFFFF"/>
          </a:fillRef>
          <a:effectRef idx="0">
            <a:srgbClr val="FFFFFF"/>
          </a:effectRef>
          <a:fontRef idx="minor">
            <a:schemeClr val="tx1"/>
          </a:fontRef>
        </p:style>
      </p:cxnSp>
      <p:sp>
        <p:nvSpPr>
          <p:cNvPr id="4" name="文本框 3"/>
          <p:cNvSpPr txBox="1"/>
          <p:nvPr/>
        </p:nvSpPr>
        <p:spPr>
          <a:xfrm>
            <a:off x="1073785" y="403225"/>
            <a:ext cx="3441065" cy="521970"/>
          </a:xfrm>
          <a:prstGeom prst="rect">
            <a:avLst/>
          </a:prstGeom>
          <a:noFill/>
        </p:spPr>
        <p:txBody>
          <a:bodyPr wrap="square" rtlCol="0">
            <a:spAutoFit/>
          </a:bodyPr>
          <a:lstStyle/>
          <a:p>
            <a:r>
              <a:rPr lang="zh-CN" altLang="en-US" sz="2800" b="1">
                <a:solidFill>
                  <a:srgbClr val="C00000"/>
                </a:solidFill>
                <a:latin typeface="华文楷体" panose="02010600040101010101" pitchFamily="2" charset="-122"/>
                <a:ea typeface="华文楷体" panose="02010600040101010101" pitchFamily="2" charset="-122"/>
              </a:rPr>
              <a:t>问题提出，新知探索</a:t>
            </a:r>
          </a:p>
        </p:txBody>
      </p:sp>
      <p:sp>
        <p:nvSpPr>
          <p:cNvPr id="8" name="文本框 7"/>
          <p:cNvSpPr txBox="1"/>
          <p:nvPr/>
        </p:nvSpPr>
        <p:spPr>
          <a:xfrm>
            <a:off x="1708150" y="2205355"/>
            <a:ext cx="4958080" cy="3781425"/>
          </a:xfrm>
          <a:prstGeom prst="rect">
            <a:avLst/>
          </a:prstGeom>
          <a:noFill/>
        </p:spPr>
        <p:txBody>
          <a:bodyPr wrap="square" rtlCol="0">
            <a:noAutofit/>
          </a:bodyPr>
          <a:lstStyle/>
          <a:p>
            <a:pPr indent="0" fontAlgn="auto">
              <a:lnSpc>
                <a:spcPct val="150000"/>
              </a:lnSpc>
            </a:pPr>
            <a:r>
              <a:rPr lang="en-US" altLang="zh-CN" sz="2400">
                <a:latin typeface="华文楷体" panose="02010600040101010101" pitchFamily="2" charset="-122"/>
                <a:ea typeface="华文楷体" panose="02010600040101010101" pitchFamily="2" charset="-122"/>
              </a:rPr>
              <a:t>        </a:t>
            </a:r>
            <a:r>
              <a:rPr lang="zh-CN" altLang="en-US" sz="2400">
                <a:latin typeface="华文楷体" panose="02010600040101010101" pitchFamily="2" charset="-122"/>
                <a:ea typeface="华文楷体" panose="02010600040101010101" pitchFamily="2" charset="-122"/>
              </a:rPr>
              <a:t>小红、小莉去花店买花。小红买了3枝玫瑰、7枝康乃馨、1枝百合, 花了28元；小莉买了4枝玫瑰、10枝康乃馨、1枝百合, 花了32元。小莹看到后表示自己准备三种花各买2枝，则她要付多少钱？</a:t>
            </a:r>
          </a:p>
        </p:txBody>
      </p:sp>
      <p:sp>
        <p:nvSpPr>
          <p:cNvPr id="9" name="文本框 8"/>
          <p:cNvSpPr txBox="1"/>
          <p:nvPr/>
        </p:nvSpPr>
        <p:spPr>
          <a:xfrm>
            <a:off x="1130935" y="1084580"/>
            <a:ext cx="9222105" cy="645160"/>
          </a:xfrm>
          <a:prstGeom prst="rect">
            <a:avLst/>
          </a:prstGeom>
          <a:noFill/>
        </p:spPr>
        <p:txBody>
          <a:bodyPr wrap="square" rtlCol="0">
            <a:spAutoFit/>
          </a:bodyPr>
          <a:lstStyle/>
          <a:p>
            <a:pPr indent="0" fontAlgn="auto">
              <a:lnSpc>
                <a:spcPct val="150000"/>
              </a:lnSpc>
            </a:pPr>
            <a:r>
              <a:rPr lang="zh-CN" altLang="en-US" sz="2400">
                <a:latin typeface="华文楷体" panose="02010600040101010101" pitchFamily="2" charset="-122"/>
                <a:ea typeface="华文楷体" panose="02010600040101010101" pitchFamily="2" charset="-122"/>
              </a:rPr>
              <a:t>若给出一个三元一次方程组，其中只有两个等式，应该怎样解题？</a:t>
            </a:r>
          </a:p>
        </p:txBody>
      </p:sp>
      <p:sp>
        <p:nvSpPr>
          <p:cNvPr id="11" name="文本框 10"/>
          <p:cNvSpPr txBox="1"/>
          <p:nvPr/>
        </p:nvSpPr>
        <p:spPr>
          <a:xfrm>
            <a:off x="8348980" y="2126615"/>
            <a:ext cx="2510790" cy="1753235"/>
          </a:xfrm>
          <a:prstGeom prst="rect">
            <a:avLst/>
          </a:prstGeom>
          <a:noFill/>
        </p:spPr>
        <p:txBody>
          <a:bodyPr wrap="square" rtlCol="0">
            <a:spAutoFit/>
          </a:bodyPr>
          <a:lstStyle/>
          <a:p>
            <a:pPr indent="0" fontAlgn="auto">
              <a:lnSpc>
                <a:spcPct val="150000"/>
              </a:lnSpc>
            </a:pPr>
            <a:r>
              <a:rPr lang="zh-CN" altLang="en-US" sz="2400">
                <a:latin typeface="华文楷体" panose="02010600040101010101" pitchFamily="2" charset="-122"/>
                <a:ea typeface="华文楷体" panose="02010600040101010101" pitchFamily="2" charset="-122"/>
              </a:rPr>
              <a:t>你能根据以上问题列出方程，并解该方程吗？</a:t>
            </a:r>
          </a:p>
        </p:txBody>
      </p:sp>
      <p:pic>
        <p:nvPicPr>
          <p:cNvPr id="12" name="图片 11" descr="千库网_思考问题疑问眼镜女孩学生满头问号提问GIF_GIF编号42811 (1)"/>
          <p:cNvPicPr>
            <a:picLocks noChangeAspect="1"/>
          </p:cNvPicPr>
          <p:nvPr/>
        </p:nvPicPr>
        <p:blipFill>
          <a:blip r:embed="rId4"/>
          <a:stretch>
            <a:fillRect/>
          </a:stretch>
        </p:blipFill>
        <p:spPr>
          <a:xfrm>
            <a:off x="9184005" y="4136390"/>
            <a:ext cx="2193290" cy="21932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iterate type="lt">
                                    <p:tmPct val="20000"/>
                                  </p:iterate>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8" grpId="1"/>
      <p:bldP spid="9" grpId="0"/>
      <p:bldP spid="9" grpId="1"/>
      <p:bldP spid="11" grpId="0"/>
      <p:bldP spid="11"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千库网_可爱气泡框文本框对话框留言框免抠图片_元素编号14630194 (1)"/>
          <p:cNvPicPr>
            <a:picLocks noChangeAspect="1"/>
          </p:cNvPicPr>
          <p:nvPr/>
        </p:nvPicPr>
        <p:blipFill>
          <a:blip r:embed="rId2"/>
          <a:stretch>
            <a:fillRect/>
          </a:stretch>
        </p:blipFill>
        <p:spPr>
          <a:xfrm>
            <a:off x="6292215" y="-227330"/>
            <a:ext cx="5546725" cy="6539230"/>
          </a:xfrm>
          <a:prstGeom prst="rect">
            <a:avLst/>
          </a:prstGeom>
        </p:spPr>
      </p:pic>
      <p:sp>
        <p:nvSpPr>
          <p:cNvPr id="8" name="文本框 7"/>
          <p:cNvSpPr txBox="1"/>
          <p:nvPr/>
        </p:nvSpPr>
        <p:spPr>
          <a:xfrm>
            <a:off x="563880" y="448945"/>
            <a:ext cx="11064240" cy="1754505"/>
          </a:xfrm>
          <a:prstGeom prst="rect">
            <a:avLst/>
          </a:prstGeom>
          <a:noFill/>
        </p:spPr>
        <p:txBody>
          <a:bodyPr wrap="square" rtlCol="0">
            <a:noAutofit/>
          </a:bodyPr>
          <a:lstStyle/>
          <a:p>
            <a:pPr indent="0" fontAlgn="auto">
              <a:lnSpc>
                <a:spcPct val="150000"/>
              </a:lnSpc>
            </a:pPr>
            <a:r>
              <a:rPr lang="en-US" altLang="zh-CN" sz="2400">
                <a:latin typeface="华文楷体" panose="02010600040101010101" pitchFamily="2" charset="-122"/>
                <a:ea typeface="华文楷体" panose="02010600040101010101" pitchFamily="2" charset="-122"/>
              </a:rPr>
              <a:t>        </a:t>
            </a:r>
            <a:r>
              <a:rPr lang="zh-CN" altLang="en-US" sz="2400">
                <a:latin typeface="华文楷体" panose="02010600040101010101" pitchFamily="2" charset="-122"/>
                <a:ea typeface="华文楷体" panose="02010600040101010101" pitchFamily="2" charset="-122"/>
              </a:rPr>
              <a:t>小红、小莉去花店买花。小红买了3枝玫瑰、7枝康乃馨、1枝百合，花了28元；小莉买了4枝玫瑰、10枝康乃馨、1枝百合，花了32元。小莹看到后表示自己准备三种花各买2枝，则她要付多少钱？</a:t>
            </a:r>
          </a:p>
        </p:txBody>
      </p:sp>
      <p:sp>
        <p:nvSpPr>
          <p:cNvPr id="2" name="矩形 1"/>
          <p:cNvSpPr/>
          <p:nvPr/>
        </p:nvSpPr>
        <p:spPr>
          <a:xfrm>
            <a:off x="753110" y="2349500"/>
            <a:ext cx="5539105" cy="3773805"/>
          </a:xfrm>
          <a:prstGeom prst="rect">
            <a:avLst/>
          </a:prstGeom>
          <a:noFill/>
          <a:ln w="28575">
            <a:solidFill>
              <a:schemeClr val="accent4">
                <a:lumMod val="75000"/>
              </a:schemeClr>
            </a:solidFill>
            <a:prstDash val="lg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nvSpPr>
        <p:spPr>
          <a:xfrm>
            <a:off x="888365" y="2415540"/>
            <a:ext cx="5224780" cy="3653155"/>
          </a:xfrm>
          <a:prstGeom prst="rect">
            <a:avLst/>
          </a:prstGeom>
          <a:noFill/>
        </p:spPr>
        <p:txBody>
          <a:bodyPr wrap="square" rtlCol="0">
            <a:noAutofit/>
          </a:bodyPr>
          <a:lstStyle/>
          <a:p>
            <a:pPr indent="0" fontAlgn="auto">
              <a:lnSpc>
                <a:spcPct val="150000"/>
              </a:lnSpc>
            </a:pPr>
            <a:r>
              <a:rPr lang="zh-CN" altLang="en-US" sz="2400">
                <a:solidFill>
                  <a:schemeClr val="accent1">
                    <a:lumMod val="75000"/>
                  </a:schemeClr>
                </a:solidFill>
                <a:latin typeface="华文楷体" panose="02010600040101010101" pitchFamily="2" charset="-122"/>
                <a:ea typeface="华文楷体" panose="02010600040101010101" pitchFamily="2" charset="-122"/>
                <a:cs typeface="华文楷体" panose="02010600040101010101" pitchFamily="2" charset="-122"/>
              </a:rPr>
              <a:t>分析：</a:t>
            </a:r>
          </a:p>
          <a:p>
            <a:pPr indent="0" fontAlgn="auto">
              <a:lnSpc>
                <a:spcPct val="150000"/>
              </a:lnSpc>
            </a:pPr>
            <a:r>
              <a:rPr lang="zh-CN" altLang="en-US" sz="2200">
                <a:latin typeface="华文楷体" panose="02010600040101010101" pitchFamily="2" charset="-122"/>
                <a:ea typeface="华文楷体" panose="02010600040101010101" pitchFamily="2" charset="-122"/>
                <a:cs typeface="华文楷体" panose="02010600040101010101" pitchFamily="2" charset="-122"/>
              </a:rPr>
              <a:t> </a:t>
            </a:r>
            <a:r>
              <a:rPr lang="en-US" altLang="zh-CN" sz="2200">
                <a:latin typeface="华文楷体" panose="02010600040101010101" pitchFamily="2" charset="-122"/>
                <a:ea typeface="华文楷体" panose="02010600040101010101" pitchFamily="2" charset="-122"/>
                <a:cs typeface="华文楷体" panose="02010600040101010101" pitchFamily="2" charset="-122"/>
              </a:rPr>
              <a:t>     </a:t>
            </a:r>
            <a:endParaRPr lang="zh-CN" altLang="en-US" sz="2200">
              <a:solidFill>
                <a:schemeClr val="accent1">
                  <a:lumMod val="75000"/>
                </a:schemeClr>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7" name="文本框 6"/>
          <p:cNvSpPr txBox="1"/>
          <p:nvPr/>
        </p:nvSpPr>
        <p:spPr>
          <a:xfrm>
            <a:off x="6764655" y="1856740"/>
            <a:ext cx="4763135" cy="2120900"/>
          </a:xfrm>
          <a:prstGeom prst="rect">
            <a:avLst/>
          </a:prstGeom>
          <a:noFill/>
        </p:spPr>
        <p:txBody>
          <a:bodyPr wrap="square" rtlCol="0" anchor="t">
            <a:spAutoFit/>
          </a:bodyPr>
          <a:lstStyle/>
          <a:p>
            <a:pPr indent="0" fontAlgn="auto">
              <a:lnSpc>
                <a:spcPct val="120000"/>
              </a:lnSpc>
            </a:pPr>
            <a:r>
              <a:rPr lang="en-US" altLang="zh-CN" sz="2200">
                <a:latin typeface="华文楷体" panose="02010600040101010101" pitchFamily="2" charset="-122"/>
                <a:ea typeface="华文楷体" panose="02010600040101010101" pitchFamily="2" charset="-122"/>
                <a:cs typeface="华文楷体" panose="02010600040101010101" pitchFamily="2" charset="-122"/>
                <a:sym typeface="+mn-ea"/>
              </a:rPr>
              <a:t>        </a:t>
            </a:r>
            <a:r>
              <a:rPr lang="zh-CN" altLang="en-US" sz="2200">
                <a:latin typeface="华文楷体" panose="02010600040101010101" pitchFamily="2" charset="-122"/>
                <a:ea typeface="华文楷体" panose="02010600040101010101" pitchFamily="2" charset="-122"/>
                <a:cs typeface="华文楷体" panose="02010600040101010101" pitchFamily="2" charset="-122"/>
                <a:sym typeface="+mn-ea"/>
              </a:rPr>
              <a:t>之前学习的解三元一次方程组都有</a:t>
            </a:r>
            <a:r>
              <a:rPr lang="zh-CN" altLang="en-US" sz="220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rPr>
              <a:t>三个方程</a:t>
            </a:r>
            <a:r>
              <a:rPr lang="zh-CN" altLang="en-US" sz="220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sz="220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rPr>
              <a:t>三个未知数</a:t>
            </a:r>
            <a:r>
              <a:rPr lang="zh-CN" altLang="en-US" sz="2200">
                <a:latin typeface="华文楷体" panose="02010600040101010101" pitchFamily="2" charset="-122"/>
                <a:ea typeface="华文楷体" panose="02010600040101010101" pitchFamily="2" charset="-122"/>
                <a:cs typeface="华文楷体" panose="02010600040101010101" pitchFamily="2" charset="-122"/>
                <a:sym typeface="+mn-ea"/>
              </a:rPr>
              <a:t>，有三个方程才能求出每个未知数的解。该方程组只有两个方程，不能求出每个未知数的解。</a:t>
            </a:r>
          </a:p>
        </p:txBody>
      </p:sp>
      <p:pic>
        <p:nvPicPr>
          <p:cNvPr id="9" name="图片 8" descr="千库网_孩子搜索想法的过程男孩解决挑战学生孩子在思考过程中问号齿轮和想法头顶灯泡想象力和新想法矢量平面卡通孤立概念孩子搜索想法的过程男孩解决挑战_背景编号6240730 (4)"/>
          <p:cNvPicPr>
            <a:picLocks noChangeAspect="1"/>
          </p:cNvPicPr>
          <p:nvPr/>
        </p:nvPicPr>
        <p:blipFill>
          <a:blip r:embed="rId3">
            <a:clrChange>
              <a:clrFrom>
                <a:srgbClr val="FFFFFF">
                  <a:alpha val="100000"/>
                </a:srgbClr>
              </a:clrFrom>
              <a:clrTo>
                <a:srgbClr val="FFFFFF">
                  <a:alpha val="100000"/>
                  <a:alpha val="0"/>
                </a:srgbClr>
              </a:clrTo>
            </a:clrChange>
          </a:blip>
          <a:srcRect t="13082" r="68547"/>
          <a:stretch>
            <a:fillRect/>
          </a:stretch>
        </p:blipFill>
        <p:spPr>
          <a:xfrm>
            <a:off x="6461760" y="4224655"/>
            <a:ext cx="1554480" cy="2547620"/>
          </a:xfrm>
          <a:prstGeom prst="rect">
            <a:avLst/>
          </a:prstGeom>
        </p:spPr>
      </p:pic>
      <p:pic>
        <p:nvPicPr>
          <p:cNvPr id="11" name="图片 10" descr="千库网_孩子搜索想法的过程男孩解决挑战学生孩子在思考过程中问号齿轮和想法头顶灯泡想象力和新想法矢量平面卡通孤立概念孩子搜索想法的过程男孩解决挑战_背景编号6240730 (4)"/>
          <p:cNvPicPr>
            <a:picLocks noChangeAspect="1"/>
          </p:cNvPicPr>
          <p:nvPr/>
        </p:nvPicPr>
        <p:blipFill>
          <a:blip r:embed="rId3">
            <a:clrChange>
              <a:clrFrom>
                <a:srgbClr val="FFFFFF">
                  <a:alpha val="100000"/>
                </a:srgbClr>
              </a:clrFrom>
              <a:clrTo>
                <a:srgbClr val="FFFFFF">
                  <a:alpha val="100000"/>
                  <a:alpha val="0"/>
                </a:srgbClr>
              </a:clrTo>
            </a:clrChange>
          </a:blip>
          <a:srcRect l="31138" t="13082" r="32895"/>
          <a:stretch>
            <a:fillRect/>
          </a:stretch>
        </p:blipFill>
        <p:spPr>
          <a:xfrm>
            <a:off x="8222615" y="4194175"/>
            <a:ext cx="1778000" cy="2548255"/>
          </a:xfrm>
          <a:prstGeom prst="rect">
            <a:avLst/>
          </a:prstGeom>
        </p:spPr>
      </p:pic>
      <p:pic>
        <p:nvPicPr>
          <p:cNvPr id="12" name="图片 11" descr="千库网_孩子搜索想法的过程男孩解决挑战学生孩子在思考过程中问号齿轮和想法头顶灯泡想象力和新想法矢量平面卡通孤立概念孩子搜索想法的过程男孩解决挑战_背景编号6240730 (4)"/>
          <p:cNvPicPr>
            <a:picLocks noChangeAspect="1"/>
          </p:cNvPicPr>
          <p:nvPr/>
        </p:nvPicPr>
        <p:blipFill>
          <a:blip r:embed="rId3">
            <a:clrChange>
              <a:clrFrom>
                <a:srgbClr val="FFFFFF">
                  <a:alpha val="100000"/>
                </a:srgbClr>
              </a:clrFrom>
              <a:clrTo>
                <a:srgbClr val="FFFFFF">
                  <a:alpha val="100000"/>
                  <a:alpha val="0"/>
                </a:srgbClr>
              </a:clrTo>
            </a:clrChange>
          </a:blip>
          <a:srcRect l="66609" t="13082" r="-2576"/>
          <a:stretch>
            <a:fillRect/>
          </a:stretch>
        </p:blipFill>
        <p:spPr>
          <a:xfrm>
            <a:off x="10206990" y="4194175"/>
            <a:ext cx="1778000" cy="2548255"/>
          </a:xfrm>
          <a:prstGeom prst="rect">
            <a:avLst/>
          </a:prstGeom>
        </p:spPr>
      </p:pic>
      <mc:AlternateContent xmlns:mc="http://schemas.openxmlformats.org/markup-compatibility/2006" xmlns:a14="http://schemas.microsoft.com/office/drawing/2010/main">
        <mc:Choice Requires="a14">
          <p:sp>
            <p:nvSpPr>
              <p:cNvPr id="15" name="文本框 14"/>
              <p:cNvSpPr txBox="1"/>
              <p:nvPr/>
            </p:nvSpPr>
            <p:spPr>
              <a:xfrm>
                <a:off x="888365" y="2973070"/>
                <a:ext cx="5224145" cy="2873375"/>
              </a:xfrm>
              <a:prstGeom prst="rect">
                <a:avLst/>
              </a:prstGeom>
              <a:noFill/>
            </p:spPr>
            <p:txBody>
              <a:bodyPr wrap="square" rtlCol="0" anchor="t">
                <a:spAutoFit/>
              </a:bodyPr>
              <a:lstStyle/>
              <a:p>
                <a:pPr indent="0" fontAlgn="auto">
                  <a:lnSpc>
                    <a:spcPct val="150000"/>
                  </a:lnSpc>
                </a:pPr>
                <a:r>
                  <a:rPr lang="en-US" altLang="zh-CN" sz="2200">
                    <a:latin typeface="华文楷体" panose="02010600040101010101" pitchFamily="2" charset="-122"/>
                    <a:ea typeface="华文楷体" panose="02010600040101010101" pitchFamily="2" charset="-122"/>
                    <a:cs typeface="华文楷体" panose="02010600040101010101" pitchFamily="2" charset="-122"/>
                    <a:sym typeface="+mn-ea"/>
                  </a:rPr>
                  <a:t>        </a:t>
                </a:r>
                <a:r>
                  <a:rPr lang="zh-CN" altLang="en-US" sz="2200">
                    <a:latin typeface="华文楷体" panose="02010600040101010101" pitchFamily="2" charset="-122"/>
                    <a:ea typeface="华文楷体" panose="02010600040101010101" pitchFamily="2" charset="-122"/>
                    <a:cs typeface="华文楷体" panose="02010600040101010101" pitchFamily="2" charset="-122"/>
                    <a:sym typeface="+mn-ea"/>
                  </a:rPr>
                  <a:t>可以设玫瑰、康乃馨、百合的单价分别为</a:t>
                </a:r>
                <a14:m>
                  <m:oMath xmlns:m="http://schemas.openxmlformats.org/officeDocument/2006/math">
                    <m:r>
                      <a:rPr lang="en-US" altLang="zh-CN" sz="2200" i="1">
                        <a:latin typeface="Cambria Math" panose="02040503050406030204" charset="0"/>
                        <a:ea typeface="华文楷体" panose="02010600040101010101" pitchFamily="2" charset="-122"/>
                        <a:cs typeface="Cambria Math" panose="02040503050406030204" charset="0"/>
                      </a:rPr>
                      <m:t>𝑥</m:t>
                    </m:r>
                  </m:oMath>
                </a14:m>
                <a:r>
                  <a:rPr lang="zh-CN" altLang="en-US" sz="2200">
                    <a:latin typeface="华文楷体" panose="02010600040101010101" pitchFamily="2" charset="-122"/>
                    <a:ea typeface="华文楷体" panose="02010600040101010101" pitchFamily="2" charset="-122"/>
                    <a:cs typeface="华文楷体" panose="02010600040101010101" pitchFamily="2" charset="-122"/>
                    <a:sym typeface="+mn-ea"/>
                  </a:rPr>
                  <a:t>元、</a:t>
                </a:r>
                <a14:m>
                  <m:oMath xmlns:m="http://schemas.openxmlformats.org/officeDocument/2006/math">
                    <m:r>
                      <a:rPr lang="en-US" altLang="zh-CN" sz="2200" i="1">
                        <a:latin typeface="Cambria Math" panose="02040503050406030204" charset="0"/>
                        <a:ea typeface="华文楷体" panose="02010600040101010101" pitchFamily="2" charset="-122"/>
                        <a:cs typeface="Cambria Math" panose="02040503050406030204" charset="0"/>
                      </a:rPr>
                      <m:t>𝑦</m:t>
                    </m:r>
                  </m:oMath>
                </a14:m>
                <a:r>
                  <a:rPr lang="zh-CN" altLang="en-US" sz="2200">
                    <a:latin typeface="华文楷体" panose="02010600040101010101" pitchFamily="2" charset="-122"/>
                    <a:ea typeface="华文楷体" panose="02010600040101010101" pitchFamily="2" charset="-122"/>
                    <a:cs typeface="华文楷体" panose="02010600040101010101" pitchFamily="2" charset="-122"/>
                    <a:sym typeface="+mn-ea"/>
                  </a:rPr>
                  <a:t>元、</a:t>
                </a:r>
                <a14:m>
                  <m:oMath xmlns:m="http://schemas.openxmlformats.org/officeDocument/2006/math">
                    <m:r>
                      <a:rPr lang="en-US" altLang="zh-CN" sz="2200" i="1">
                        <a:latin typeface="Cambria Math" panose="02040503050406030204" charset="0"/>
                        <a:ea typeface="华文楷体" panose="02010600040101010101" pitchFamily="2" charset="-122"/>
                        <a:cs typeface="Cambria Math" panose="02040503050406030204" charset="0"/>
                      </a:rPr>
                      <m:t>𝑧</m:t>
                    </m:r>
                  </m:oMath>
                </a14:m>
                <a:r>
                  <a:rPr lang="zh-CN" altLang="en-US" sz="2200">
                    <a:latin typeface="华文楷体" panose="02010600040101010101" pitchFamily="2" charset="-122"/>
                    <a:ea typeface="华文楷体" panose="02010600040101010101" pitchFamily="2" charset="-122"/>
                    <a:cs typeface="华文楷体" panose="02010600040101010101" pitchFamily="2" charset="-122"/>
                    <a:sym typeface="+mn-ea"/>
                  </a:rPr>
                  <a:t>元，从而列出方程组：</a:t>
                </a:r>
                <a:endParaRPr lang="zh-CN" altLang="en-US" sz="2200">
                  <a:latin typeface="华文楷体" panose="02010600040101010101" pitchFamily="2" charset="-122"/>
                  <a:ea typeface="华文楷体" panose="02010600040101010101" pitchFamily="2" charset="-122"/>
                  <a:cs typeface="华文楷体" panose="02010600040101010101" pitchFamily="2" charset="-122"/>
                </a:endParaRPr>
              </a:p>
              <a:p>
                <a:pPr indent="0" fontAlgn="auto">
                  <a:lnSpc>
                    <a:spcPct val="120000"/>
                  </a:lnSpc>
                </a:pPr>
                <a14:m>
                  <m:oMathPara xmlns:m="http://schemas.openxmlformats.org/officeDocument/2006/math">
                    <m:oMathParaPr>
                      <m:jc m:val="centerGroup"/>
                    </m:oMathParaPr>
                    <m:oMath xmlns:m="http://schemas.openxmlformats.org/officeDocument/2006/math">
                      <m:d>
                        <m:dPr>
                          <m:begChr m:val="{"/>
                          <m:endChr m:val=""/>
                          <m:ctrlPr>
                            <a:rPr lang="en-US" altLang="zh-CN" sz="2200" i="1">
                              <a:latin typeface="Cambria Math"/>
                              <a:ea typeface="华文楷体" panose="02010600040101010101" pitchFamily="2" charset="-122"/>
                              <a:cs typeface="Cambria Math" panose="02040503050406030204" charset="0"/>
                            </a:rPr>
                          </m:ctrlPr>
                        </m:dPr>
                        <m:e>
                          <m:eqArr>
                            <m:eqArrPr>
                              <m:ctrlPr>
                                <a:rPr lang="en-US" altLang="zh-CN" sz="2200" i="1">
                                  <a:latin typeface="Cambria Math"/>
                                  <a:ea typeface="华文楷体" panose="02010600040101010101" pitchFamily="2" charset="-122"/>
                                  <a:cs typeface="Cambria Math" panose="02040503050406030204" charset="0"/>
                                </a:rPr>
                              </m:ctrlPr>
                            </m:eqArrPr>
                            <m:e>
                              <m:r>
                                <a:rPr lang="en-US" altLang="zh-CN" sz="2200" i="1">
                                  <a:latin typeface="Cambria Math" panose="02040503050406030204" charset="0"/>
                                  <a:ea typeface="MS Mincho" charset="0"/>
                                  <a:cs typeface="Cambria Math" panose="02040503050406030204" charset="0"/>
                                </a:rPr>
                                <m:t>3</m:t>
                              </m:r>
                              <m:r>
                                <a:rPr lang="en-US" altLang="zh-CN" sz="2200" i="1">
                                  <a:latin typeface="Cambria Math" panose="02040503050406030204" charset="0"/>
                                  <a:ea typeface="华文楷体" panose="02010600040101010101" pitchFamily="2" charset="-122"/>
                                  <a:cs typeface="Cambria Math" panose="02040503050406030204" charset="0"/>
                                </a:rPr>
                                <m:t>𝑥</m:t>
                              </m:r>
                              <m:r>
                                <a:rPr lang="en-US" altLang="zh-CN" sz="2200" i="1">
                                  <a:latin typeface="Cambria Math" panose="02040503050406030204" charset="0"/>
                                  <a:ea typeface="MS Mincho" charset="0"/>
                                  <a:cs typeface="Cambria Math" panose="02040503050406030204" charset="0"/>
                                </a:rPr>
                                <m:t>+7</m:t>
                              </m:r>
                              <m:r>
                                <a:rPr lang="en-US" altLang="zh-CN" sz="2200" i="1">
                                  <a:latin typeface="Cambria Math" panose="02040503050406030204" charset="0"/>
                                  <a:ea typeface="华文楷体" panose="02010600040101010101" pitchFamily="2" charset="-122"/>
                                  <a:cs typeface="Cambria Math" panose="02040503050406030204" charset="0"/>
                                </a:rPr>
                                <m:t>𝑦</m:t>
                              </m:r>
                              <m:r>
                                <a:rPr lang="en-US" altLang="zh-CN" sz="2200" i="1">
                                  <a:latin typeface="Cambria Math" panose="02040503050406030204" charset="0"/>
                                  <a:ea typeface="MS Mincho" charset="0"/>
                                  <a:cs typeface="Cambria Math" panose="02040503050406030204" charset="0"/>
                                </a:rPr>
                                <m:t>+</m:t>
                              </m:r>
                              <m:r>
                                <a:rPr lang="en-US" altLang="zh-CN" sz="2200" i="1">
                                  <a:latin typeface="Cambria Math" panose="02040503050406030204" charset="0"/>
                                  <a:ea typeface="华文楷体" panose="02010600040101010101" pitchFamily="2" charset="-122"/>
                                  <a:cs typeface="Cambria Math" panose="02040503050406030204" charset="0"/>
                                </a:rPr>
                                <m:t>𝑧</m:t>
                              </m:r>
                              <m:r>
                                <a:rPr lang="en-US" altLang="zh-CN" sz="2200" i="1">
                                  <a:latin typeface="Cambria Math" panose="02040503050406030204" charset="0"/>
                                  <a:ea typeface="MS Mincho" charset="0"/>
                                  <a:cs typeface="Cambria Math" panose="02040503050406030204" charset="0"/>
                                </a:rPr>
                                <m:t>=28</m:t>
                              </m:r>
                            </m:e>
                            <m:e>
                              <m:r>
                                <a:rPr lang="en-US" altLang="zh-CN" sz="2200" i="1">
                                  <a:latin typeface="Cambria Math" panose="02040503050406030204" charset="0"/>
                                  <a:ea typeface="MS Mincho" charset="0"/>
                                  <a:cs typeface="Cambria Math" panose="02040503050406030204" charset="0"/>
                                </a:rPr>
                                <m:t>4</m:t>
                              </m:r>
                              <m:r>
                                <a:rPr lang="en-US" altLang="zh-CN" sz="2200" i="1">
                                  <a:latin typeface="Cambria Math" panose="02040503050406030204" charset="0"/>
                                  <a:ea typeface="华文楷体" panose="02010600040101010101" pitchFamily="2" charset="-122"/>
                                  <a:cs typeface="Cambria Math" panose="02040503050406030204" charset="0"/>
                                </a:rPr>
                                <m:t>𝑥</m:t>
                              </m:r>
                              <m:r>
                                <a:rPr lang="en-US" altLang="zh-CN" sz="2200" i="1">
                                  <a:latin typeface="Cambria Math" panose="02040503050406030204" charset="0"/>
                                  <a:ea typeface="MS Mincho" charset="0"/>
                                  <a:cs typeface="Cambria Math" panose="02040503050406030204" charset="0"/>
                                </a:rPr>
                                <m:t>+10</m:t>
                              </m:r>
                              <m:r>
                                <a:rPr lang="en-US" altLang="zh-CN" sz="2200" i="1">
                                  <a:latin typeface="Cambria Math" panose="02040503050406030204" charset="0"/>
                                  <a:ea typeface="华文楷体" panose="02010600040101010101" pitchFamily="2" charset="-122"/>
                                  <a:cs typeface="Cambria Math" panose="02040503050406030204" charset="0"/>
                                </a:rPr>
                                <m:t>𝑦</m:t>
                              </m:r>
                              <m:r>
                                <a:rPr lang="en-US" altLang="zh-CN" sz="2200" i="1">
                                  <a:latin typeface="Cambria Math" panose="02040503050406030204" charset="0"/>
                                  <a:ea typeface="MS Mincho" charset="0"/>
                                  <a:cs typeface="Cambria Math" panose="02040503050406030204" charset="0"/>
                                </a:rPr>
                                <m:t>+</m:t>
                              </m:r>
                              <m:r>
                                <a:rPr lang="en-US" altLang="zh-CN" sz="2200" i="1">
                                  <a:latin typeface="Cambria Math" panose="02040503050406030204" charset="0"/>
                                  <a:ea typeface="华文楷体" panose="02010600040101010101" pitchFamily="2" charset="-122"/>
                                  <a:cs typeface="Cambria Math" panose="02040503050406030204" charset="0"/>
                                </a:rPr>
                                <m:t>𝑧</m:t>
                              </m:r>
                              <m:r>
                                <a:rPr lang="en-US" altLang="zh-CN" sz="2200" i="1">
                                  <a:latin typeface="Cambria Math" panose="02040503050406030204" charset="0"/>
                                  <a:ea typeface="MS Mincho" charset="0"/>
                                  <a:cs typeface="Cambria Math" panose="02040503050406030204" charset="0"/>
                                </a:rPr>
                                <m:t>=32</m:t>
                              </m:r>
                            </m:e>
                          </m:eqArr>
                        </m:e>
                      </m:d>
                    </m:oMath>
                  </m:oMathPara>
                </a14:m>
                <a:endParaRPr lang="en-US" altLang="zh-CN" sz="2200" i="1">
                  <a:latin typeface="华文楷体" panose="02010600040101010101" pitchFamily="2" charset="-122"/>
                  <a:ea typeface="华文楷体" panose="02010600040101010101" pitchFamily="2" charset="-122"/>
                  <a:cs typeface="华文楷体" panose="02010600040101010101" pitchFamily="2" charset="-122"/>
                </a:endParaRPr>
              </a:p>
              <a:p>
                <a:pPr indent="0" fontAlgn="auto">
                  <a:lnSpc>
                    <a:spcPct val="150000"/>
                  </a:lnSpc>
                </a:pPr>
                <a:r>
                  <a:rPr lang="en-US" altLang="zh-CN" sz="2200">
                    <a:latin typeface="华文楷体" panose="02010600040101010101" pitchFamily="2" charset="-122"/>
                    <a:ea typeface="华文楷体" panose="02010600040101010101" pitchFamily="2" charset="-122"/>
                    <a:cs typeface="华文楷体" panose="02010600040101010101" pitchFamily="2" charset="-122"/>
                    <a:sym typeface="+mn-ea"/>
                  </a:rPr>
                  <a:t>        </a:t>
                </a:r>
                <a:r>
                  <a:rPr lang="zh-CN" altLang="en-US" sz="2200">
                    <a:solidFill>
                      <a:schemeClr val="accent1">
                        <a:lumMod val="75000"/>
                      </a:schemeClr>
                    </a:solidFill>
                    <a:latin typeface="华文楷体" panose="02010600040101010101" pitchFamily="2" charset="-122"/>
                    <a:ea typeface="华文楷体" panose="02010600040101010101" pitchFamily="2" charset="-122"/>
                    <a:cs typeface="华文楷体" panose="02010600040101010101" pitchFamily="2" charset="-122"/>
                    <a:sym typeface="+mn-ea"/>
                  </a:rPr>
                  <a:t>该方程组与之前学习过的三元一次方程组有什么相同之处？有什么不同之处？</a:t>
                </a:r>
              </a:p>
            </p:txBody>
          </p:sp>
        </mc:Choice>
        <mc:Fallback xmlns="">
          <p:sp>
            <p:nvSpPr>
              <p:cNvPr id="15" name="文本框 14"/>
              <p:cNvSpPr txBox="1">
                <a:spLocks noRot="1" noChangeAspect="1" noMove="1" noResize="1" noEditPoints="1" noAdjustHandles="1" noChangeArrowheads="1" noChangeShapeType="1" noTextEdit="1"/>
              </p:cNvSpPr>
              <p:nvPr/>
            </p:nvSpPr>
            <p:spPr>
              <a:xfrm>
                <a:off x="888365" y="2973070"/>
                <a:ext cx="5224145" cy="2873375"/>
              </a:xfrm>
              <a:prstGeom prst="rect">
                <a:avLst/>
              </a:prstGeom>
              <a:blipFill rotWithShape="1">
                <a:blip r:embed="rId4"/>
                <a:stretch>
                  <a:fillRect r="-3367"/>
                </a:stretch>
              </a:blipFill>
            </p:spPr>
            <p:txBody>
              <a:bodyPr/>
              <a:lstStyle/>
              <a:p>
                <a:r>
                  <a:rPr lang="zh-CN" alt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fade">
                                      <p:cBhvr>
                                        <p:cTn id="27" dur="500"/>
                                        <p:tgtEl>
                                          <p:spTgt spid="1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xEl>
                                              <p:pRg st="1" end="1"/>
                                            </p:txEl>
                                          </p:spTgt>
                                        </p:tgtEl>
                                        <p:attrNameLst>
                                          <p:attrName>style.visibility</p:attrName>
                                        </p:attrNameLst>
                                      </p:cBhvr>
                                      <p:to>
                                        <p:strVal val="visible"/>
                                      </p:to>
                                    </p:set>
                                    <p:animEffect transition="in" filter="fade">
                                      <p:cBhvr>
                                        <p:cTn id="32" dur="500"/>
                                        <p:tgtEl>
                                          <p:spTgt spid="15">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xEl>
                                              <p:pRg st="2" end="2"/>
                                            </p:txEl>
                                          </p:spTgt>
                                        </p:tgtEl>
                                        <p:attrNameLst>
                                          <p:attrName>style.visibility</p:attrName>
                                        </p:attrNameLst>
                                      </p:cBhvr>
                                      <p:to>
                                        <p:strVal val="visible"/>
                                      </p:to>
                                    </p:set>
                                    <p:animEffect transition="in" filter="fade">
                                      <p:cBhvr>
                                        <p:cTn id="37" dur="500"/>
                                        <p:tgtEl>
                                          <p:spTgt spid="15">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1000" fill="hold"/>
                                        <p:tgtEl>
                                          <p:spTgt spid="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4" grpId="0" build="p"/>
      <p:bldP spid="4" grpId="1"/>
      <p:bldP spid="7" grpId="0"/>
      <p:bldP spid="7" grpId="1"/>
      <p:bldP spid="15" grpId="0" build="p"/>
      <p:bldP spid="15"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千库网_可爱气泡框文本框对话框留言框免抠图片_元素编号14630194 (1)"/>
          <p:cNvPicPr>
            <a:picLocks noChangeAspect="1"/>
          </p:cNvPicPr>
          <p:nvPr/>
        </p:nvPicPr>
        <p:blipFill>
          <a:blip r:embed="rId2"/>
          <a:stretch>
            <a:fillRect/>
          </a:stretch>
        </p:blipFill>
        <p:spPr>
          <a:xfrm>
            <a:off x="6292215" y="799465"/>
            <a:ext cx="5546725" cy="4836160"/>
          </a:xfrm>
          <a:prstGeom prst="rect">
            <a:avLst/>
          </a:prstGeom>
        </p:spPr>
      </p:pic>
      <p:sp>
        <p:nvSpPr>
          <p:cNvPr id="8" name="文本框 7"/>
          <p:cNvSpPr txBox="1"/>
          <p:nvPr/>
        </p:nvSpPr>
        <p:spPr>
          <a:xfrm>
            <a:off x="563880" y="448945"/>
            <a:ext cx="11064240" cy="1754505"/>
          </a:xfrm>
          <a:prstGeom prst="rect">
            <a:avLst/>
          </a:prstGeom>
          <a:noFill/>
        </p:spPr>
        <p:txBody>
          <a:bodyPr wrap="square" rtlCol="0">
            <a:noAutofit/>
          </a:bodyPr>
          <a:lstStyle/>
          <a:p>
            <a:pPr indent="0" fontAlgn="auto">
              <a:lnSpc>
                <a:spcPct val="150000"/>
              </a:lnSpc>
            </a:pPr>
            <a:r>
              <a:rPr lang="en-US" altLang="zh-CN" sz="2400">
                <a:latin typeface="华文楷体" panose="02010600040101010101" pitchFamily="2" charset="-122"/>
                <a:ea typeface="华文楷体" panose="02010600040101010101" pitchFamily="2" charset="-122"/>
              </a:rPr>
              <a:t>        </a:t>
            </a:r>
            <a:r>
              <a:rPr lang="zh-CN" altLang="en-US" sz="2400">
                <a:latin typeface="华文楷体" panose="02010600040101010101" pitchFamily="2" charset="-122"/>
                <a:ea typeface="华文楷体" panose="02010600040101010101" pitchFamily="2" charset="-122"/>
              </a:rPr>
              <a:t>小红、小莉去花店买花。小红买了3枝玫瑰、7枝康乃馨、1枝百合，花了28元；小莉买了4枝玫瑰、10枝康乃馨、1枝百合，花了32元。小莹看到后表示自己准备三种花各买2枝，则她要付多少钱？</a:t>
            </a:r>
          </a:p>
        </p:txBody>
      </p:sp>
      <p:sp>
        <p:nvSpPr>
          <p:cNvPr id="2" name="矩形 1"/>
          <p:cNvSpPr/>
          <p:nvPr/>
        </p:nvSpPr>
        <p:spPr>
          <a:xfrm>
            <a:off x="753110" y="2349500"/>
            <a:ext cx="5539105" cy="3773805"/>
          </a:xfrm>
          <a:prstGeom prst="rect">
            <a:avLst/>
          </a:prstGeom>
          <a:noFill/>
          <a:ln w="28575">
            <a:solidFill>
              <a:schemeClr val="accent4">
                <a:lumMod val="75000"/>
              </a:schemeClr>
            </a:solidFill>
            <a:prstDash val="lg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nvSpPr>
        <p:spPr>
          <a:xfrm>
            <a:off x="888365" y="2415540"/>
            <a:ext cx="5224780" cy="3653155"/>
          </a:xfrm>
          <a:prstGeom prst="rect">
            <a:avLst/>
          </a:prstGeom>
          <a:noFill/>
        </p:spPr>
        <p:txBody>
          <a:bodyPr wrap="square" rtlCol="0">
            <a:noAutofit/>
          </a:bodyPr>
          <a:lstStyle/>
          <a:p>
            <a:pPr indent="0" fontAlgn="auto">
              <a:lnSpc>
                <a:spcPct val="150000"/>
              </a:lnSpc>
            </a:pPr>
            <a:r>
              <a:rPr lang="zh-CN" altLang="en-US" sz="2400">
                <a:solidFill>
                  <a:schemeClr val="accent1">
                    <a:lumMod val="75000"/>
                  </a:schemeClr>
                </a:solidFill>
                <a:latin typeface="华文楷体" panose="02010600040101010101" pitchFamily="2" charset="-122"/>
                <a:ea typeface="华文楷体" panose="02010600040101010101" pitchFamily="2" charset="-122"/>
                <a:cs typeface="华文楷体" panose="02010600040101010101" pitchFamily="2" charset="-122"/>
              </a:rPr>
              <a:t>分析：</a:t>
            </a:r>
          </a:p>
          <a:p>
            <a:pPr indent="0" fontAlgn="auto">
              <a:lnSpc>
                <a:spcPct val="150000"/>
              </a:lnSpc>
            </a:pPr>
            <a:r>
              <a:rPr lang="zh-CN" altLang="en-US" sz="2200">
                <a:latin typeface="华文楷体" panose="02010600040101010101" pitchFamily="2" charset="-122"/>
                <a:ea typeface="华文楷体" panose="02010600040101010101" pitchFamily="2" charset="-122"/>
                <a:cs typeface="华文楷体" panose="02010600040101010101" pitchFamily="2" charset="-122"/>
              </a:rPr>
              <a:t> </a:t>
            </a:r>
            <a:r>
              <a:rPr lang="en-US" altLang="zh-CN" sz="2200">
                <a:latin typeface="华文楷体" panose="02010600040101010101" pitchFamily="2" charset="-122"/>
                <a:ea typeface="华文楷体" panose="02010600040101010101" pitchFamily="2" charset="-122"/>
                <a:cs typeface="华文楷体" panose="02010600040101010101" pitchFamily="2" charset="-122"/>
              </a:rPr>
              <a:t>      </a:t>
            </a:r>
            <a:endParaRPr lang="zh-CN" altLang="en-US" sz="2200">
              <a:solidFill>
                <a:schemeClr val="accent1">
                  <a:lumMod val="75000"/>
                </a:schemeClr>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mc:AlternateContent xmlns:mc="http://schemas.openxmlformats.org/markup-compatibility/2006" xmlns:a14="http://schemas.microsoft.com/office/drawing/2010/main">
        <mc:Choice Requires="a14">
          <p:sp>
            <p:nvSpPr>
              <p:cNvPr id="3" name="文本框 2"/>
              <p:cNvSpPr txBox="1"/>
              <p:nvPr/>
            </p:nvSpPr>
            <p:spPr>
              <a:xfrm>
                <a:off x="6764655" y="2263140"/>
                <a:ext cx="4763135" cy="1614805"/>
              </a:xfrm>
              <a:prstGeom prst="rect">
                <a:avLst/>
              </a:prstGeom>
              <a:noFill/>
            </p:spPr>
            <p:txBody>
              <a:bodyPr wrap="square" rtlCol="0" anchor="t">
                <a:spAutoFit/>
              </a:bodyPr>
              <a:lstStyle/>
              <a:p>
                <a:pPr indent="0" fontAlgn="auto">
                  <a:lnSpc>
                    <a:spcPct val="150000"/>
                  </a:lnSpc>
                </a:pPr>
                <a:r>
                  <a:rPr lang="en-US" altLang="zh-CN" sz="2200">
                    <a:latin typeface="华文楷体" panose="02010600040101010101" pitchFamily="2" charset="-122"/>
                    <a:ea typeface="华文楷体" panose="02010600040101010101" pitchFamily="2" charset="-122"/>
                    <a:cs typeface="华文楷体" panose="02010600040101010101" pitchFamily="2" charset="-122"/>
                    <a:sym typeface="+mn-ea"/>
                  </a:rPr>
                  <a:t>        </a:t>
                </a:r>
                <a:r>
                  <a:rPr lang="zh-CN" altLang="en-US" sz="2200">
                    <a:latin typeface="华文楷体" panose="02010600040101010101" pitchFamily="2" charset="-122"/>
                    <a:ea typeface="华文楷体" panose="02010600040101010101" pitchFamily="2" charset="-122"/>
                    <a:cs typeface="华文楷体" panose="02010600040101010101" pitchFamily="2" charset="-122"/>
                    <a:sym typeface="+mn-ea"/>
                  </a:rPr>
                  <a:t>不妨看一下要求的结果是什么，小莹想每种花各买</a:t>
                </a:r>
                <a:r>
                  <a:rPr lang="en-US" altLang="zh-CN" sz="2200">
                    <a:latin typeface="华文楷体" panose="02010600040101010101" pitchFamily="2" charset="-122"/>
                    <a:ea typeface="华文楷体" panose="02010600040101010101" pitchFamily="2" charset="-122"/>
                    <a:cs typeface="华文楷体" panose="02010600040101010101" pitchFamily="2" charset="-122"/>
                    <a:sym typeface="+mn-ea"/>
                  </a:rPr>
                  <a:t>2</a:t>
                </a:r>
                <a:r>
                  <a:rPr lang="zh-CN" altLang="en-US" sz="2200">
                    <a:latin typeface="华文楷体" panose="02010600040101010101" pitchFamily="2" charset="-122"/>
                    <a:ea typeface="华文楷体" panose="02010600040101010101" pitchFamily="2" charset="-122"/>
                    <a:cs typeface="华文楷体" panose="02010600040101010101" pitchFamily="2" charset="-122"/>
                    <a:sym typeface="+mn-ea"/>
                  </a:rPr>
                  <a:t>枝，即问题是要求</a:t>
                </a:r>
                <a14:m>
                  <m:oMath xmlns:m="http://schemas.openxmlformats.org/officeDocument/2006/math">
                    <m:r>
                      <a:rPr lang="en-US" altLang="zh-CN" sz="2200" i="1">
                        <a:solidFill>
                          <a:srgbClr val="FF0000"/>
                        </a:solidFill>
                        <a:latin typeface="Cambria Math" panose="02040503050406030204" charset="0"/>
                        <a:ea typeface="MS Mincho" charset="0"/>
                        <a:cs typeface="Cambria Math" panose="02040503050406030204" charset="0"/>
                      </a:rPr>
                      <m:t>2</m:t>
                    </m:r>
                    <m:r>
                      <a:rPr lang="en-US" altLang="zh-CN" sz="2200" i="1">
                        <a:solidFill>
                          <a:srgbClr val="FF0000"/>
                        </a:solidFill>
                        <a:latin typeface="Cambria Math" panose="02040503050406030204" charset="0"/>
                        <a:ea typeface="华文楷体" panose="02010600040101010101" pitchFamily="2" charset="-122"/>
                        <a:cs typeface="Cambria Math" panose="02040503050406030204" charset="0"/>
                      </a:rPr>
                      <m:t>𝑥</m:t>
                    </m:r>
                    <m:r>
                      <a:rPr lang="en-US" altLang="zh-CN" sz="2200" i="1">
                        <a:solidFill>
                          <a:srgbClr val="FF0000"/>
                        </a:solidFill>
                        <a:latin typeface="Cambria Math" panose="02040503050406030204" charset="0"/>
                        <a:ea typeface="MS Mincho" charset="0"/>
                        <a:cs typeface="Cambria Math" panose="02040503050406030204" charset="0"/>
                      </a:rPr>
                      <m:t>+2</m:t>
                    </m:r>
                    <m:r>
                      <a:rPr lang="en-US" altLang="zh-CN" sz="2200" i="1">
                        <a:solidFill>
                          <a:srgbClr val="FF0000"/>
                        </a:solidFill>
                        <a:latin typeface="Cambria Math" panose="02040503050406030204" charset="0"/>
                        <a:ea typeface="华文楷体" panose="02010600040101010101" pitchFamily="2" charset="-122"/>
                        <a:cs typeface="Cambria Math" panose="02040503050406030204" charset="0"/>
                      </a:rPr>
                      <m:t>𝑦</m:t>
                    </m:r>
                    <m:r>
                      <a:rPr lang="en-US" altLang="zh-CN" sz="2200" i="1">
                        <a:solidFill>
                          <a:srgbClr val="FF0000"/>
                        </a:solidFill>
                        <a:latin typeface="Cambria Math" panose="02040503050406030204" charset="0"/>
                        <a:ea typeface="MS Mincho" charset="0"/>
                        <a:cs typeface="Cambria Math" panose="02040503050406030204" charset="0"/>
                      </a:rPr>
                      <m:t>+2</m:t>
                    </m:r>
                    <m:r>
                      <a:rPr lang="en-US" altLang="zh-CN" sz="2200" i="1">
                        <a:solidFill>
                          <a:srgbClr val="FF0000"/>
                        </a:solidFill>
                        <a:latin typeface="Cambria Math" panose="02040503050406030204" charset="0"/>
                        <a:ea typeface="华文楷体" panose="02010600040101010101" pitchFamily="2" charset="-122"/>
                        <a:cs typeface="Cambria Math" panose="02040503050406030204" charset="0"/>
                      </a:rPr>
                      <m:t>𝑧</m:t>
                    </m:r>
                  </m:oMath>
                </a14:m>
                <a:r>
                  <a:rPr lang="zh-CN" altLang="en-US" sz="220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rPr>
                  <a:t>整体的值</a:t>
                </a:r>
                <a:r>
                  <a:rPr lang="zh-CN" altLang="en-US" sz="2200">
                    <a:latin typeface="华文楷体" panose="02010600040101010101" pitchFamily="2" charset="-122"/>
                    <a:ea typeface="华文楷体" panose="02010600040101010101" pitchFamily="2" charset="-122"/>
                    <a:cs typeface="华文楷体" panose="02010600040101010101" pitchFamily="2" charset="-122"/>
                    <a:sym typeface="+mn-ea"/>
                  </a:rPr>
                  <a:t>。</a:t>
                </a:r>
                <a:endParaRPr lang="zh-CN" altLang="en-US" sz="2200">
                  <a:latin typeface="华文楷体" panose="02010600040101010101" pitchFamily="2" charset="-122"/>
                  <a:ea typeface="华文楷体" panose="02010600040101010101" pitchFamily="2" charset="-122"/>
                  <a:cs typeface="华文楷体" panose="02010600040101010101" pitchFamily="2" charset="-122"/>
                </a:endParaRPr>
              </a:p>
            </p:txBody>
          </p:sp>
        </mc:Choice>
        <mc:Fallback xmlns="">
          <p:sp>
            <p:nvSpPr>
              <p:cNvPr id="3" name="文本框 2"/>
              <p:cNvSpPr txBox="1">
                <a:spLocks noRot="1" noChangeAspect="1" noMove="1" noResize="1" noEditPoints="1" noAdjustHandles="1" noChangeArrowheads="1" noChangeShapeType="1" noTextEdit="1"/>
              </p:cNvSpPr>
              <p:nvPr/>
            </p:nvSpPr>
            <p:spPr>
              <a:xfrm>
                <a:off x="6764655" y="2263140"/>
                <a:ext cx="4763135" cy="1614805"/>
              </a:xfrm>
              <a:prstGeom prst="rect">
                <a:avLst/>
              </a:prstGeom>
              <a:blipFill rotWithShape="1">
                <a:blip r:embed="rId3"/>
                <a:stretch>
                  <a:fillRect/>
                </a:stretch>
              </a:blipFill>
            </p:spPr>
            <p:txBody>
              <a:bodyPr/>
              <a:lstStyle/>
              <a:p>
                <a:r>
                  <a:rPr lang="zh-CN" altLang="en-US">
                    <a:noFill/>
                  </a:rPr>
                  <a:t> </a:t>
                </a:r>
              </a:p>
            </p:txBody>
          </p:sp>
        </mc:Fallback>
      </mc:AlternateContent>
      <p:pic>
        <p:nvPicPr>
          <p:cNvPr id="5" name="图片 4" descr="千库网_孩子搜索想法的过程男孩解决挑战学生孩子在思考过程中问号齿轮和想法头顶灯泡想象力和新想法矢量平面卡通孤立概念孩子搜索想法的过程男孩解决挑战_背景编号6240730 (4)"/>
          <p:cNvPicPr>
            <a:picLocks noChangeAspect="1"/>
          </p:cNvPicPr>
          <p:nvPr/>
        </p:nvPicPr>
        <p:blipFill>
          <a:blip r:embed="rId4">
            <a:clrChange>
              <a:clrFrom>
                <a:srgbClr val="FFFFFF">
                  <a:alpha val="100000"/>
                </a:srgbClr>
              </a:clrFrom>
              <a:clrTo>
                <a:srgbClr val="FFFFFF">
                  <a:alpha val="100000"/>
                  <a:alpha val="0"/>
                </a:srgbClr>
              </a:clrTo>
            </a:clrChange>
          </a:blip>
          <a:srcRect t="13082" r="68547"/>
          <a:stretch>
            <a:fillRect/>
          </a:stretch>
        </p:blipFill>
        <p:spPr>
          <a:xfrm>
            <a:off x="6461760" y="4224655"/>
            <a:ext cx="1554480" cy="2547620"/>
          </a:xfrm>
          <a:prstGeom prst="rect">
            <a:avLst/>
          </a:prstGeom>
        </p:spPr>
      </p:pic>
      <p:pic>
        <p:nvPicPr>
          <p:cNvPr id="6" name="图片 5" descr="千库网_孩子搜索想法的过程男孩解决挑战学生孩子在思考过程中问号齿轮和想法头顶灯泡想象力和新想法矢量平面卡通孤立概念孩子搜索想法的过程男孩解决挑战_背景编号6240730 (4)"/>
          <p:cNvPicPr>
            <a:picLocks noChangeAspect="1"/>
          </p:cNvPicPr>
          <p:nvPr/>
        </p:nvPicPr>
        <p:blipFill>
          <a:blip r:embed="rId4">
            <a:clrChange>
              <a:clrFrom>
                <a:srgbClr val="FFFFFF">
                  <a:alpha val="100000"/>
                </a:srgbClr>
              </a:clrFrom>
              <a:clrTo>
                <a:srgbClr val="FFFFFF">
                  <a:alpha val="100000"/>
                  <a:alpha val="0"/>
                </a:srgbClr>
              </a:clrTo>
            </a:clrChange>
          </a:blip>
          <a:srcRect l="31138" t="13082" r="32895"/>
          <a:stretch>
            <a:fillRect/>
          </a:stretch>
        </p:blipFill>
        <p:spPr>
          <a:xfrm>
            <a:off x="8222615" y="4194175"/>
            <a:ext cx="1778000" cy="2548255"/>
          </a:xfrm>
          <a:prstGeom prst="rect">
            <a:avLst/>
          </a:prstGeom>
        </p:spPr>
      </p:pic>
      <p:pic>
        <p:nvPicPr>
          <p:cNvPr id="10" name="图片 9" descr="千库网_孩子搜索想法的过程男孩解决挑战学生孩子在思考过程中问号齿轮和想法头顶灯泡想象力和新想法矢量平面卡通孤立概念孩子搜索想法的过程男孩解决挑战_背景编号6240730 (4)"/>
          <p:cNvPicPr>
            <a:picLocks noChangeAspect="1"/>
          </p:cNvPicPr>
          <p:nvPr/>
        </p:nvPicPr>
        <p:blipFill>
          <a:blip r:embed="rId4">
            <a:clrChange>
              <a:clrFrom>
                <a:srgbClr val="FFFFFF">
                  <a:alpha val="100000"/>
                </a:srgbClr>
              </a:clrFrom>
              <a:clrTo>
                <a:srgbClr val="FFFFFF">
                  <a:alpha val="100000"/>
                  <a:alpha val="0"/>
                </a:srgbClr>
              </a:clrTo>
            </a:clrChange>
          </a:blip>
          <a:srcRect l="66609" t="13082" r="-2576"/>
          <a:stretch>
            <a:fillRect/>
          </a:stretch>
        </p:blipFill>
        <p:spPr>
          <a:xfrm>
            <a:off x="10206990" y="4194175"/>
            <a:ext cx="1778000" cy="2548255"/>
          </a:xfrm>
          <a:prstGeom prst="rect">
            <a:avLst/>
          </a:prstGeom>
        </p:spPr>
      </p:pic>
      <mc:AlternateContent xmlns:mc="http://schemas.openxmlformats.org/markup-compatibility/2006" xmlns:a14="http://schemas.microsoft.com/office/drawing/2010/main">
        <mc:Choice Requires="a14">
          <p:sp>
            <p:nvSpPr>
              <p:cNvPr id="18" name="文本框 17"/>
              <p:cNvSpPr txBox="1"/>
              <p:nvPr/>
            </p:nvSpPr>
            <p:spPr>
              <a:xfrm>
                <a:off x="888365" y="2973070"/>
                <a:ext cx="5224145" cy="2365375"/>
              </a:xfrm>
              <a:prstGeom prst="rect">
                <a:avLst/>
              </a:prstGeom>
              <a:noFill/>
            </p:spPr>
            <p:txBody>
              <a:bodyPr wrap="square" rtlCol="0" anchor="t">
                <a:spAutoFit/>
              </a:bodyPr>
              <a:lstStyle/>
              <a:p>
                <a:pPr indent="0" fontAlgn="auto">
                  <a:lnSpc>
                    <a:spcPct val="150000"/>
                  </a:lnSpc>
                </a:pPr>
                <a:r>
                  <a:rPr lang="en-US" altLang="zh-CN" sz="2200">
                    <a:latin typeface="华文楷体" panose="02010600040101010101" pitchFamily="2" charset="-122"/>
                    <a:ea typeface="华文楷体" panose="02010600040101010101" pitchFamily="2" charset="-122"/>
                    <a:cs typeface="华文楷体" panose="02010600040101010101" pitchFamily="2" charset="-122"/>
                    <a:sym typeface="+mn-ea"/>
                  </a:rPr>
                  <a:t>        </a:t>
                </a:r>
                <a:r>
                  <a:rPr lang="zh-CN" altLang="en-US" sz="2200">
                    <a:latin typeface="华文楷体" panose="02010600040101010101" pitchFamily="2" charset="-122"/>
                    <a:ea typeface="华文楷体" panose="02010600040101010101" pitchFamily="2" charset="-122"/>
                    <a:cs typeface="华文楷体" panose="02010600040101010101" pitchFamily="2" charset="-122"/>
                    <a:sym typeface="+mn-ea"/>
                  </a:rPr>
                  <a:t>可以设玫瑰、康乃馨、百合的单价分别为</a:t>
                </a:r>
                <a14:m>
                  <m:oMath xmlns:m="http://schemas.openxmlformats.org/officeDocument/2006/math">
                    <m:r>
                      <a:rPr lang="en-US" altLang="zh-CN" sz="2200" i="1">
                        <a:latin typeface="Cambria Math" panose="02040503050406030204" charset="0"/>
                        <a:ea typeface="华文楷体" panose="02010600040101010101" pitchFamily="2" charset="-122"/>
                        <a:cs typeface="Cambria Math" panose="02040503050406030204" charset="0"/>
                      </a:rPr>
                      <m:t>𝑥</m:t>
                    </m:r>
                  </m:oMath>
                </a14:m>
                <a:r>
                  <a:rPr lang="zh-CN" altLang="en-US" sz="2200">
                    <a:latin typeface="华文楷体" panose="02010600040101010101" pitchFamily="2" charset="-122"/>
                    <a:ea typeface="华文楷体" panose="02010600040101010101" pitchFamily="2" charset="-122"/>
                    <a:cs typeface="华文楷体" panose="02010600040101010101" pitchFamily="2" charset="-122"/>
                    <a:sym typeface="+mn-ea"/>
                  </a:rPr>
                  <a:t>元、</a:t>
                </a:r>
                <a14:m>
                  <m:oMath xmlns:m="http://schemas.openxmlformats.org/officeDocument/2006/math">
                    <m:r>
                      <a:rPr lang="en-US" altLang="zh-CN" sz="2200" i="1">
                        <a:latin typeface="Cambria Math" panose="02040503050406030204" charset="0"/>
                        <a:ea typeface="华文楷体" panose="02010600040101010101" pitchFamily="2" charset="-122"/>
                        <a:cs typeface="Cambria Math" panose="02040503050406030204" charset="0"/>
                      </a:rPr>
                      <m:t>𝑦</m:t>
                    </m:r>
                  </m:oMath>
                </a14:m>
                <a:r>
                  <a:rPr lang="zh-CN" altLang="en-US" sz="2200">
                    <a:latin typeface="华文楷体" panose="02010600040101010101" pitchFamily="2" charset="-122"/>
                    <a:ea typeface="华文楷体" panose="02010600040101010101" pitchFamily="2" charset="-122"/>
                    <a:cs typeface="华文楷体" panose="02010600040101010101" pitchFamily="2" charset="-122"/>
                    <a:sym typeface="+mn-ea"/>
                  </a:rPr>
                  <a:t>元、</a:t>
                </a:r>
                <a14:m>
                  <m:oMath xmlns:m="http://schemas.openxmlformats.org/officeDocument/2006/math">
                    <m:r>
                      <a:rPr lang="en-US" altLang="zh-CN" sz="2200" i="1">
                        <a:latin typeface="Cambria Math" panose="02040503050406030204" charset="0"/>
                        <a:ea typeface="华文楷体" panose="02010600040101010101" pitchFamily="2" charset="-122"/>
                        <a:cs typeface="Cambria Math" panose="02040503050406030204" charset="0"/>
                      </a:rPr>
                      <m:t>𝑧</m:t>
                    </m:r>
                  </m:oMath>
                </a14:m>
                <a:r>
                  <a:rPr lang="zh-CN" altLang="en-US" sz="2200">
                    <a:latin typeface="华文楷体" panose="02010600040101010101" pitchFamily="2" charset="-122"/>
                    <a:ea typeface="华文楷体" panose="02010600040101010101" pitchFamily="2" charset="-122"/>
                    <a:cs typeface="华文楷体" panose="02010600040101010101" pitchFamily="2" charset="-122"/>
                    <a:sym typeface="+mn-ea"/>
                  </a:rPr>
                  <a:t>元，从而列出方程组：</a:t>
                </a:r>
                <a:endParaRPr lang="zh-CN" altLang="en-US" sz="2200">
                  <a:latin typeface="华文楷体" panose="02010600040101010101" pitchFamily="2" charset="-122"/>
                  <a:ea typeface="华文楷体" panose="02010600040101010101" pitchFamily="2" charset="-122"/>
                  <a:cs typeface="华文楷体" panose="02010600040101010101" pitchFamily="2" charset="-122"/>
                </a:endParaRPr>
              </a:p>
              <a:p>
                <a:pPr indent="0" fontAlgn="auto">
                  <a:lnSpc>
                    <a:spcPct val="120000"/>
                  </a:lnSpc>
                </a:pPr>
                <a14:m>
                  <m:oMathPara xmlns:m="http://schemas.openxmlformats.org/officeDocument/2006/math">
                    <m:oMathParaPr>
                      <m:jc m:val="centerGroup"/>
                    </m:oMathParaPr>
                    <m:oMath xmlns:m="http://schemas.openxmlformats.org/officeDocument/2006/math">
                      <m:d>
                        <m:dPr>
                          <m:begChr m:val="{"/>
                          <m:endChr m:val=""/>
                          <m:ctrlPr>
                            <a:rPr lang="en-US" altLang="zh-CN" sz="2200" i="1">
                              <a:latin typeface="Cambria Math"/>
                              <a:ea typeface="华文楷体" panose="02010600040101010101" pitchFamily="2" charset="-122"/>
                              <a:cs typeface="Cambria Math" panose="02040503050406030204" charset="0"/>
                            </a:rPr>
                          </m:ctrlPr>
                        </m:dPr>
                        <m:e>
                          <m:eqArr>
                            <m:eqArrPr>
                              <m:ctrlPr>
                                <a:rPr lang="en-US" altLang="zh-CN" sz="2200" i="1">
                                  <a:latin typeface="Cambria Math"/>
                                  <a:ea typeface="华文楷体" panose="02010600040101010101" pitchFamily="2" charset="-122"/>
                                  <a:cs typeface="Cambria Math" panose="02040503050406030204" charset="0"/>
                                </a:rPr>
                              </m:ctrlPr>
                            </m:eqArrPr>
                            <m:e>
                              <m:r>
                                <a:rPr lang="en-US" altLang="zh-CN" sz="2200" i="1">
                                  <a:latin typeface="Cambria Math" panose="02040503050406030204" charset="0"/>
                                  <a:ea typeface="MS Mincho" charset="0"/>
                                  <a:cs typeface="Cambria Math" panose="02040503050406030204" charset="0"/>
                                </a:rPr>
                                <m:t>3</m:t>
                              </m:r>
                              <m:r>
                                <a:rPr lang="en-US" altLang="zh-CN" sz="2200" i="1">
                                  <a:latin typeface="Cambria Math" panose="02040503050406030204" charset="0"/>
                                  <a:ea typeface="华文楷体" panose="02010600040101010101" pitchFamily="2" charset="-122"/>
                                  <a:cs typeface="Cambria Math" panose="02040503050406030204" charset="0"/>
                                </a:rPr>
                                <m:t>𝑥</m:t>
                              </m:r>
                              <m:r>
                                <a:rPr lang="en-US" altLang="zh-CN" sz="2200" i="1">
                                  <a:latin typeface="Cambria Math" panose="02040503050406030204" charset="0"/>
                                  <a:ea typeface="MS Mincho" charset="0"/>
                                  <a:cs typeface="Cambria Math" panose="02040503050406030204" charset="0"/>
                                </a:rPr>
                                <m:t>+7</m:t>
                              </m:r>
                              <m:r>
                                <a:rPr lang="en-US" altLang="zh-CN" sz="2200" i="1">
                                  <a:latin typeface="Cambria Math" panose="02040503050406030204" charset="0"/>
                                  <a:ea typeface="华文楷体" panose="02010600040101010101" pitchFamily="2" charset="-122"/>
                                  <a:cs typeface="Cambria Math" panose="02040503050406030204" charset="0"/>
                                </a:rPr>
                                <m:t>𝑦</m:t>
                              </m:r>
                              <m:r>
                                <a:rPr lang="en-US" altLang="zh-CN" sz="2200" i="1">
                                  <a:latin typeface="Cambria Math" panose="02040503050406030204" charset="0"/>
                                  <a:ea typeface="MS Mincho" charset="0"/>
                                  <a:cs typeface="Cambria Math" panose="02040503050406030204" charset="0"/>
                                </a:rPr>
                                <m:t>+</m:t>
                              </m:r>
                              <m:r>
                                <a:rPr lang="en-US" altLang="zh-CN" sz="2200" i="1">
                                  <a:latin typeface="Cambria Math" panose="02040503050406030204" charset="0"/>
                                  <a:ea typeface="华文楷体" panose="02010600040101010101" pitchFamily="2" charset="-122"/>
                                  <a:cs typeface="Cambria Math" panose="02040503050406030204" charset="0"/>
                                </a:rPr>
                                <m:t>𝑧</m:t>
                              </m:r>
                              <m:r>
                                <a:rPr lang="en-US" altLang="zh-CN" sz="2200" i="1">
                                  <a:latin typeface="Cambria Math" panose="02040503050406030204" charset="0"/>
                                  <a:ea typeface="MS Mincho" charset="0"/>
                                  <a:cs typeface="Cambria Math" panose="02040503050406030204" charset="0"/>
                                </a:rPr>
                                <m:t>=28</m:t>
                              </m:r>
                            </m:e>
                            <m:e>
                              <m:r>
                                <a:rPr lang="en-US" altLang="zh-CN" sz="2200" i="1">
                                  <a:latin typeface="Cambria Math" panose="02040503050406030204" charset="0"/>
                                  <a:ea typeface="MS Mincho" charset="0"/>
                                  <a:cs typeface="Cambria Math" panose="02040503050406030204" charset="0"/>
                                </a:rPr>
                                <m:t>4</m:t>
                              </m:r>
                              <m:r>
                                <a:rPr lang="en-US" altLang="zh-CN" sz="2200" i="1">
                                  <a:latin typeface="Cambria Math" panose="02040503050406030204" charset="0"/>
                                  <a:ea typeface="华文楷体" panose="02010600040101010101" pitchFamily="2" charset="-122"/>
                                  <a:cs typeface="Cambria Math" panose="02040503050406030204" charset="0"/>
                                </a:rPr>
                                <m:t>𝑥</m:t>
                              </m:r>
                              <m:r>
                                <a:rPr lang="en-US" altLang="zh-CN" sz="2200" i="1">
                                  <a:latin typeface="Cambria Math" panose="02040503050406030204" charset="0"/>
                                  <a:ea typeface="MS Mincho" charset="0"/>
                                  <a:cs typeface="Cambria Math" panose="02040503050406030204" charset="0"/>
                                </a:rPr>
                                <m:t>+10</m:t>
                              </m:r>
                              <m:r>
                                <a:rPr lang="en-US" altLang="zh-CN" sz="2200" i="1">
                                  <a:latin typeface="Cambria Math" panose="02040503050406030204" charset="0"/>
                                  <a:ea typeface="华文楷体" panose="02010600040101010101" pitchFamily="2" charset="-122"/>
                                  <a:cs typeface="Cambria Math" panose="02040503050406030204" charset="0"/>
                                </a:rPr>
                                <m:t>𝑦</m:t>
                              </m:r>
                              <m:r>
                                <a:rPr lang="en-US" altLang="zh-CN" sz="2200" i="1">
                                  <a:latin typeface="Cambria Math" panose="02040503050406030204" charset="0"/>
                                  <a:ea typeface="MS Mincho" charset="0"/>
                                  <a:cs typeface="Cambria Math" panose="02040503050406030204" charset="0"/>
                                </a:rPr>
                                <m:t>+</m:t>
                              </m:r>
                              <m:r>
                                <a:rPr lang="en-US" altLang="zh-CN" sz="2200" i="1">
                                  <a:latin typeface="Cambria Math" panose="02040503050406030204" charset="0"/>
                                  <a:ea typeface="华文楷体" panose="02010600040101010101" pitchFamily="2" charset="-122"/>
                                  <a:cs typeface="Cambria Math" panose="02040503050406030204" charset="0"/>
                                </a:rPr>
                                <m:t>𝑧</m:t>
                              </m:r>
                              <m:r>
                                <a:rPr lang="en-US" altLang="zh-CN" sz="2200" i="1">
                                  <a:latin typeface="Cambria Math" panose="02040503050406030204" charset="0"/>
                                  <a:ea typeface="MS Mincho" charset="0"/>
                                  <a:cs typeface="Cambria Math" panose="02040503050406030204" charset="0"/>
                                </a:rPr>
                                <m:t>=32</m:t>
                              </m:r>
                            </m:e>
                          </m:eqArr>
                        </m:e>
                      </m:d>
                    </m:oMath>
                  </m:oMathPara>
                </a14:m>
                <a:endParaRPr lang="en-US" altLang="zh-CN" sz="2200" i="1">
                  <a:latin typeface="华文楷体" panose="02010600040101010101" pitchFamily="2" charset="-122"/>
                  <a:ea typeface="华文楷体" panose="02010600040101010101" pitchFamily="2" charset="-122"/>
                  <a:cs typeface="华文楷体" panose="02010600040101010101" pitchFamily="2" charset="-122"/>
                </a:endParaRPr>
              </a:p>
              <a:p>
                <a:pPr indent="0" fontAlgn="auto">
                  <a:lnSpc>
                    <a:spcPct val="150000"/>
                  </a:lnSpc>
                </a:pPr>
                <a:r>
                  <a:rPr lang="en-US" altLang="zh-CN" sz="2200">
                    <a:latin typeface="华文楷体" panose="02010600040101010101" pitchFamily="2" charset="-122"/>
                    <a:ea typeface="华文楷体" panose="02010600040101010101" pitchFamily="2" charset="-122"/>
                    <a:cs typeface="华文楷体" panose="02010600040101010101" pitchFamily="2" charset="-122"/>
                    <a:sym typeface="+mn-ea"/>
                  </a:rPr>
                  <a:t>        </a:t>
                </a:r>
                <a:endParaRPr lang="zh-CN" altLang="en-US" sz="2200">
                  <a:solidFill>
                    <a:schemeClr val="accent1">
                      <a:lumMod val="75000"/>
                    </a:schemeClr>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mc:Choice>
        <mc:Fallback xmlns="">
          <p:sp>
            <p:nvSpPr>
              <p:cNvPr id="18" name="文本框 17"/>
              <p:cNvSpPr txBox="1">
                <a:spLocks noRot="1" noChangeAspect="1" noMove="1" noResize="1" noEditPoints="1" noAdjustHandles="1" noChangeArrowheads="1" noChangeShapeType="1" noTextEdit="1"/>
              </p:cNvSpPr>
              <p:nvPr/>
            </p:nvSpPr>
            <p:spPr>
              <a:xfrm>
                <a:off x="888365" y="2973070"/>
                <a:ext cx="5224145" cy="2365375"/>
              </a:xfrm>
              <a:prstGeom prst="rect">
                <a:avLst/>
              </a:prstGeom>
              <a:blipFill rotWithShape="1">
                <a:blip r:embed="rId5"/>
                <a:stretch>
                  <a:fillRect r="-1094"/>
                </a:stretch>
              </a:blipFill>
            </p:spPr>
            <p:txBody>
              <a:bodyPr/>
              <a:lstStyle/>
              <a:p>
                <a:r>
                  <a:rPr lang="zh-CN" altLang="en-US">
                    <a:noFill/>
                  </a:rPr>
                  <a:t> </a:t>
                </a:r>
              </a:p>
            </p:txBody>
          </p:sp>
        </mc:Fallback>
      </mc:AlternateContent>
      <p:sp>
        <p:nvSpPr>
          <p:cNvPr id="19" name="文本框 18"/>
          <p:cNvSpPr txBox="1"/>
          <p:nvPr/>
        </p:nvSpPr>
        <p:spPr>
          <a:xfrm>
            <a:off x="889000" y="4801870"/>
            <a:ext cx="5223510" cy="1106805"/>
          </a:xfrm>
          <a:prstGeom prst="rect">
            <a:avLst/>
          </a:prstGeom>
          <a:noFill/>
        </p:spPr>
        <p:txBody>
          <a:bodyPr wrap="square" rtlCol="0" anchor="t">
            <a:spAutoFit/>
          </a:bodyPr>
          <a:lstStyle/>
          <a:p>
            <a:pPr indent="0" fontAlgn="auto">
              <a:lnSpc>
                <a:spcPct val="150000"/>
              </a:lnSpc>
            </a:pPr>
            <a:r>
              <a:rPr lang="en-US" altLang="zh-CN" sz="2200">
                <a:solidFill>
                  <a:schemeClr val="accent1">
                    <a:lumMod val="75000"/>
                  </a:schemeClr>
                </a:solidFill>
                <a:latin typeface="华文楷体" panose="02010600040101010101" pitchFamily="2" charset="-122"/>
                <a:ea typeface="华文楷体" panose="02010600040101010101" pitchFamily="2" charset="-122"/>
                <a:cs typeface="华文楷体" panose="02010600040101010101" pitchFamily="2" charset="-122"/>
                <a:sym typeface="+mn-ea"/>
              </a:rPr>
              <a:t>        </a:t>
            </a:r>
            <a:r>
              <a:rPr lang="zh-CN" altLang="en-US" sz="2200">
                <a:solidFill>
                  <a:schemeClr val="accent1">
                    <a:lumMod val="75000"/>
                  </a:schemeClr>
                </a:solidFill>
                <a:latin typeface="华文楷体" panose="02010600040101010101" pitchFamily="2" charset="-122"/>
                <a:ea typeface="华文楷体" panose="02010600040101010101" pitchFamily="2" charset="-122"/>
                <a:cs typeface="华文楷体" panose="02010600040101010101" pitchFamily="2" charset="-122"/>
                <a:sym typeface="+mn-ea"/>
              </a:rPr>
              <a:t>本题中两个方程，三个未知数，无法求解，怎么办？</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18" grpId="1"/>
      <p:bldP spid="19" grpId="0"/>
      <p:bldP spid="19"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千库网_卡通可爱气泡框文本框边框元素_元素编号14551428 (1)"/>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Effect>
                      <a14:colorTemperature colorTemp="11200"/>
                    </a14:imgEffect>
                  </a14:imgLayer>
                </a14:imgProps>
              </a:ext>
            </a:extLst>
          </a:blip>
          <a:stretch>
            <a:fillRect/>
          </a:stretch>
        </p:blipFill>
        <p:spPr>
          <a:xfrm>
            <a:off x="8147685" y="3422650"/>
            <a:ext cx="3803650" cy="3803650"/>
          </a:xfrm>
          <a:prstGeom prst="rect">
            <a:avLst/>
          </a:prstGeom>
        </p:spPr>
      </p:pic>
      <p:pic>
        <p:nvPicPr>
          <p:cNvPr id="10" name="图片 9"/>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val="0"/>
              </a:ext>
            </a:extLst>
          </a:blip>
          <a:srcRect t="29816" b="29532"/>
          <a:stretch>
            <a:fillRect/>
          </a:stretch>
        </p:blipFill>
        <p:spPr>
          <a:xfrm>
            <a:off x="6506845" y="1694180"/>
            <a:ext cx="5283200" cy="1362710"/>
          </a:xfrm>
          <a:prstGeom prst="rect">
            <a:avLst/>
          </a:prstGeom>
        </p:spPr>
      </p:pic>
      <mc:AlternateContent xmlns:mc="http://schemas.openxmlformats.org/markup-compatibility/2006" xmlns:a14="http://schemas.microsoft.com/office/drawing/2010/main">
        <mc:Choice Requires="a14">
          <p:sp>
            <p:nvSpPr>
              <p:cNvPr id="2" name="文本框 1"/>
              <p:cNvSpPr txBox="1"/>
              <p:nvPr/>
            </p:nvSpPr>
            <p:spPr>
              <a:xfrm>
                <a:off x="849630" y="695325"/>
                <a:ext cx="9969500" cy="773430"/>
              </a:xfrm>
              <a:prstGeom prst="rect">
                <a:avLst/>
              </a:prstGeom>
              <a:noFill/>
            </p:spPr>
            <p:txBody>
              <a:bodyPr wrap="square" rtlCol="0">
                <a:spAutoFit/>
              </a:bodyPr>
              <a:lstStyle/>
              <a:p>
                <a:r>
                  <a:rPr lang="zh-CN" altLang="en-US" sz="2400">
                    <a:latin typeface="华文楷体" panose="02010600040101010101" pitchFamily="2" charset="-122"/>
                    <a:ea typeface="华文楷体" panose="02010600040101010101" pitchFamily="2" charset="-122"/>
                    <a:cs typeface="华文楷体" panose="02010600040101010101" pitchFamily="2" charset="-122"/>
                  </a:rPr>
                  <a:t>上述问题可转化为，已知方程</a:t>
                </a:r>
                <a14:m>
                  <m:oMath xmlns:m="http://schemas.openxmlformats.org/officeDocument/2006/math">
                    <m:d>
                      <m:dPr>
                        <m:begChr m:val="{"/>
                        <m:endChr m:val=""/>
                        <m:ctrlPr>
                          <a:rPr lang="en-US" altLang="zh-CN" sz="2400" i="1">
                            <a:latin typeface="Cambria Math"/>
                            <a:ea typeface="华文楷体" panose="02010600040101010101" pitchFamily="2" charset="-122"/>
                            <a:cs typeface="Cambria Math" panose="02040503050406030204" charset="0"/>
                          </a:rPr>
                        </m:ctrlPr>
                      </m:dPr>
                      <m:e>
                        <m:eqArr>
                          <m:eqArrPr>
                            <m:ctrlPr>
                              <a:rPr lang="en-US" altLang="zh-CN" sz="2400" i="1">
                                <a:latin typeface="Cambria Math"/>
                                <a:ea typeface="华文楷体" panose="02010600040101010101" pitchFamily="2" charset="-122"/>
                                <a:cs typeface="Cambria Math" panose="02040503050406030204" charset="0"/>
                              </a:rPr>
                            </m:ctrlPr>
                          </m:eqArrPr>
                          <m:e>
                            <m:r>
                              <a:rPr lang="en-US" altLang="zh-CN" sz="2400" i="1">
                                <a:latin typeface="Cambria Math" panose="02040503050406030204" charset="0"/>
                                <a:ea typeface="MS Mincho" charset="0"/>
                                <a:cs typeface="Cambria Math" panose="02040503050406030204" charset="0"/>
                              </a:rPr>
                              <m:t>3</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+7</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𝑧</m:t>
                            </m:r>
                            <m:r>
                              <a:rPr lang="en-US" altLang="zh-CN" sz="2400" i="1">
                                <a:latin typeface="Cambria Math" panose="02040503050406030204" charset="0"/>
                                <a:ea typeface="MS Mincho" charset="0"/>
                                <a:cs typeface="Cambria Math" panose="02040503050406030204" charset="0"/>
                              </a:rPr>
                              <m:t>=28</m:t>
                            </m:r>
                          </m:e>
                          <m:e>
                            <m:r>
                              <a:rPr lang="en-US" altLang="zh-CN" sz="2400" i="1">
                                <a:latin typeface="Cambria Math" panose="02040503050406030204" charset="0"/>
                                <a:ea typeface="MS Mincho" charset="0"/>
                                <a:cs typeface="Cambria Math" panose="02040503050406030204" charset="0"/>
                              </a:rPr>
                              <m:t>4</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+10</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𝑧</m:t>
                            </m:r>
                            <m:r>
                              <a:rPr lang="en-US" altLang="zh-CN" sz="2400" i="1">
                                <a:latin typeface="Cambria Math" panose="02040503050406030204" charset="0"/>
                                <a:ea typeface="MS Mincho" charset="0"/>
                                <a:cs typeface="Cambria Math" panose="02040503050406030204" charset="0"/>
                              </a:rPr>
                              <m:t>=32</m:t>
                            </m:r>
                          </m:e>
                        </m:eqArr>
                      </m:e>
                    </m:d>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rPr>
                  <a:t>，求</a:t>
                </a:r>
                <a14:m>
                  <m:oMath xmlns:m="http://schemas.openxmlformats.org/officeDocument/2006/math">
                    <m:r>
                      <a:rPr lang="zh-CN" altLang="en-US" sz="2400">
                        <a:latin typeface="Cambria Math" panose="02040503050406030204" charset="0"/>
                        <a:ea typeface="MS Mincho" charset="0"/>
                        <a:cs typeface="Cambria Math" panose="02040503050406030204" charset="0"/>
                      </a:rPr>
                      <m:t>2</m:t>
                    </m:r>
                    <m:r>
                      <a:rPr lang="zh-CN" altLang="en-US" sz="2400">
                        <a:latin typeface="Cambria Math" panose="02040503050406030204" charset="0"/>
                        <a:ea typeface="华文楷体" panose="02010600040101010101" pitchFamily="2" charset="-122"/>
                        <a:cs typeface="Cambria Math" panose="02040503050406030204" charset="0"/>
                      </a:rPr>
                      <m:t>𝑥</m:t>
                    </m:r>
                    <m:r>
                      <a:rPr lang="zh-CN" altLang="en-US" sz="2400">
                        <a:latin typeface="Cambria Math" panose="02040503050406030204" charset="0"/>
                        <a:ea typeface="MS Mincho" charset="0"/>
                        <a:cs typeface="Cambria Math" panose="02040503050406030204" charset="0"/>
                      </a:rPr>
                      <m:t>+2</m:t>
                    </m:r>
                    <m:r>
                      <a:rPr lang="zh-CN" altLang="en-US" sz="2400">
                        <a:latin typeface="Cambria Math" panose="02040503050406030204" charset="0"/>
                        <a:ea typeface="华文楷体" panose="02010600040101010101" pitchFamily="2" charset="-122"/>
                        <a:cs typeface="Cambria Math" panose="02040503050406030204" charset="0"/>
                      </a:rPr>
                      <m:t>𝑦</m:t>
                    </m:r>
                    <m:r>
                      <a:rPr lang="zh-CN" altLang="en-US" sz="2400">
                        <a:latin typeface="Cambria Math" panose="02040503050406030204" charset="0"/>
                        <a:ea typeface="MS Mincho" charset="0"/>
                        <a:cs typeface="Cambria Math" panose="02040503050406030204" charset="0"/>
                      </a:rPr>
                      <m:t>+2</m:t>
                    </m:r>
                    <m:r>
                      <a:rPr lang="zh-CN" altLang="en-US" sz="2400">
                        <a:latin typeface="Cambria Math" panose="02040503050406030204" charset="0"/>
                        <a:ea typeface="华文楷体" panose="02010600040101010101" pitchFamily="2" charset="-122"/>
                        <a:cs typeface="Cambria Math" panose="02040503050406030204" charset="0"/>
                      </a:rPr>
                      <m:t>𝑧</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rPr>
                  <a:t>。</a:t>
                </a:r>
              </a:p>
            </p:txBody>
          </p:sp>
        </mc:Choice>
        <mc:Fallback xmlns="">
          <p:sp>
            <p:nvSpPr>
              <p:cNvPr id="2" name="文本框 1"/>
              <p:cNvSpPr txBox="1">
                <a:spLocks noRot="1" noChangeAspect="1" noMove="1" noResize="1" noEditPoints="1" noAdjustHandles="1" noChangeArrowheads="1" noChangeShapeType="1" noTextEdit="1"/>
              </p:cNvSpPr>
              <p:nvPr/>
            </p:nvSpPr>
            <p:spPr>
              <a:xfrm>
                <a:off x="849630" y="695325"/>
                <a:ext cx="9969500" cy="773430"/>
              </a:xfrm>
              <a:prstGeom prst="rect">
                <a:avLst/>
              </a:prstGeom>
              <a:blipFill rotWithShape="1">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文本框 2"/>
              <p:cNvSpPr txBox="1"/>
              <p:nvPr/>
            </p:nvSpPr>
            <p:spPr>
              <a:xfrm>
                <a:off x="917575" y="1801495"/>
                <a:ext cx="5178425" cy="4148455"/>
              </a:xfrm>
              <a:prstGeom prst="rect">
                <a:avLst/>
              </a:prstGeom>
              <a:noFill/>
            </p:spPr>
            <p:txBody>
              <a:bodyPr wrap="square" rtlCol="0">
                <a:spAutoFit/>
              </a:bodyPr>
              <a:lstStyle/>
              <a:p>
                <a:pPr indent="0"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rPr>
                  <a:t>对方程组</a:t>
                </a:r>
              </a:p>
              <a:p>
                <a:pPr indent="0" fontAlgn="auto">
                  <a:lnSpc>
                    <a:spcPct val="100000"/>
                  </a:lnSpc>
                </a:pPr>
                <a14:m>
                  <m:oMathPara xmlns:m="http://schemas.openxmlformats.org/officeDocument/2006/math">
                    <m:oMathParaPr>
                      <m:jc m:val="centerGroup"/>
                    </m:oMathParaPr>
                    <m:oMath xmlns:m="http://schemas.openxmlformats.org/officeDocument/2006/math">
                      <m:d>
                        <m:dPr>
                          <m:begChr m:val="{"/>
                          <m:endChr m:val=""/>
                          <m:ctrlPr>
                            <a:rPr lang="en-US" altLang="zh-CN" sz="2400" i="1">
                              <a:latin typeface="Cambria Math"/>
                              <a:ea typeface="华文楷体" panose="02010600040101010101" pitchFamily="2" charset="-122"/>
                              <a:cs typeface="Cambria Math" panose="02040503050406030204" charset="0"/>
                            </a:rPr>
                          </m:ctrlPr>
                        </m:dPr>
                        <m:e>
                          <m:eqArr>
                            <m:eqArrPr>
                              <m:ctrlPr>
                                <a:rPr lang="en-US" altLang="zh-CN" sz="2400" i="1">
                                  <a:latin typeface="Cambria Math"/>
                                  <a:ea typeface="华文楷体" panose="02010600040101010101" pitchFamily="2" charset="-122"/>
                                  <a:cs typeface="Cambria Math" panose="02040503050406030204" charset="0"/>
                                </a:rPr>
                              </m:ctrlPr>
                            </m:eqArrPr>
                            <m:e>
                              <m:r>
                                <a:rPr lang="en-US" altLang="zh-CN" sz="2400" i="1">
                                  <a:latin typeface="Cambria Math" panose="02040503050406030204" charset="0"/>
                                  <a:ea typeface="MS Mincho" charset="0"/>
                                  <a:cs typeface="Cambria Math" panose="02040503050406030204" charset="0"/>
                                </a:rPr>
                                <m:t>3</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+7</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𝑧</m:t>
                              </m:r>
                              <m:r>
                                <a:rPr lang="en-US" altLang="zh-CN" sz="2400" i="1">
                                  <a:latin typeface="Cambria Math" panose="02040503050406030204" charset="0"/>
                                  <a:ea typeface="MS Mincho" charset="0"/>
                                  <a:cs typeface="Cambria Math" panose="02040503050406030204" charset="0"/>
                                </a:rPr>
                                <m:t>=28         </m:t>
                              </m:r>
                              <m:r>
                                <a:rPr lang="en-US" altLang="zh-CN" sz="2400" i="1">
                                  <a:latin typeface="Cambria Math" panose="02040503050406030204" charset="0"/>
                                  <a:ea typeface="MS Mincho" charset="0"/>
                                  <a:cs typeface="Cambria Math" panose="02040503050406030204" charset="0"/>
                                </a:rPr>
                                <m:t>①</m:t>
                              </m:r>
                            </m:e>
                            <m:e>
                              <m:r>
                                <a:rPr lang="en-US" altLang="zh-CN" sz="2400" i="1">
                                  <a:latin typeface="Cambria Math" panose="02040503050406030204" charset="0"/>
                                  <a:ea typeface="MS Mincho" charset="0"/>
                                  <a:cs typeface="Cambria Math" panose="02040503050406030204" charset="0"/>
                                </a:rPr>
                                <m:t>4</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+10</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𝑧</m:t>
                              </m:r>
                              <m:r>
                                <a:rPr lang="en-US" altLang="zh-CN" sz="2400" i="1">
                                  <a:latin typeface="Cambria Math" panose="02040503050406030204" charset="0"/>
                                  <a:ea typeface="MS Mincho" charset="0"/>
                                  <a:cs typeface="Cambria Math" panose="02040503050406030204" charset="0"/>
                                </a:rPr>
                                <m:t>=32       </m:t>
                              </m:r>
                              <m:r>
                                <a:rPr lang="en-US" altLang="zh-CN" sz="2400" i="1">
                                  <a:latin typeface="Cambria Math" panose="02040503050406030204" charset="0"/>
                                  <a:ea typeface="MS Mincho" charset="0"/>
                                  <a:cs typeface="Cambria Math" panose="02040503050406030204" charset="0"/>
                                </a:rPr>
                                <m:t>②</m:t>
                              </m:r>
                            </m:e>
                          </m:eqArr>
                        </m:e>
                      </m:d>
                    </m:oMath>
                  </m:oMathPara>
                </a14:m>
                <a:endParaRPr lang="en-US" altLang="zh-CN" sz="2400" i="1">
                  <a:latin typeface="华文楷体" panose="02010600040101010101" pitchFamily="2" charset="-122"/>
                  <a:ea typeface="华文楷体" panose="02010600040101010101" pitchFamily="2" charset="-122"/>
                  <a:cs typeface="华文楷体" panose="02010600040101010101" pitchFamily="2" charset="-122"/>
                </a:endParaRPr>
              </a:p>
              <a:p>
                <a:pPr indent="0"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rPr>
                  <a:t>消去</a:t>
                </a: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𝑧</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rPr>
                  <a:t>，可得</a:t>
                </a:r>
              </a:p>
              <a:p>
                <a:pPr indent="0" algn="ctr" fontAlgn="auto">
                  <a:lnSpc>
                    <a:spcPct val="100000"/>
                  </a:lnSpc>
                </a:pPr>
                <a14:m>
                  <m:oMathPara xmlns:m="http://schemas.openxmlformats.org/officeDocument/2006/math">
                    <m:oMathParaPr>
                      <m:jc m:val="centerGroup"/>
                    </m:oMathParaPr>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+3</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=4      </m:t>
                      </m:r>
                      <m:r>
                        <a:rPr lang="en-US" altLang="zh-CN" sz="2400" i="1">
                          <a:latin typeface="Cambria Math" panose="02040503050406030204" charset="0"/>
                          <a:ea typeface="MS Mincho" charset="0"/>
                          <a:cs typeface="Cambria Math" panose="02040503050406030204" charset="0"/>
                        </a:rPr>
                        <m:t>③</m:t>
                      </m:r>
                    </m:oMath>
                  </m:oMathPara>
                </a14:m>
                <a:endParaRPr lang="en-US" altLang="zh-CN" sz="2400" i="1">
                  <a:latin typeface="Cambria Math" panose="02040503050406030204" charset="0"/>
                  <a:ea typeface="MS Mincho" charset="0"/>
                  <a:cs typeface="Cambria Math" panose="02040503050406030204" charset="0"/>
                </a:endParaRPr>
              </a:p>
              <a:p>
                <a:pPr indent="0" algn="l"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rPr>
                  <a:t>问题要求的是</a:t>
                </a:r>
                <a14:m>
                  <m:oMath xmlns:m="http://schemas.openxmlformats.org/officeDocument/2006/math">
                    <m:r>
                      <a:rPr lang="zh-CN" altLang="en-US" sz="2400">
                        <a:latin typeface="Cambria Math"/>
                        <a:ea typeface="华文楷体" panose="02010600040101010101" pitchFamily="2" charset="-122"/>
                        <a:cs typeface="华文楷体" panose="02010600040101010101" pitchFamily="2" charset="-122"/>
                      </a:rPr>
                      <m:t>2</m:t>
                    </m:r>
                    <m:r>
                      <a:rPr lang="zh-CN" altLang="en-US" sz="2400">
                        <a:latin typeface="Cambria Math"/>
                        <a:ea typeface="华文楷体" panose="02010600040101010101" pitchFamily="2" charset="-122"/>
                        <a:cs typeface="华文楷体" panose="02010600040101010101" pitchFamily="2" charset="-122"/>
                      </a:rPr>
                      <m:t>𝑥</m:t>
                    </m:r>
                    <m:r>
                      <a:rPr lang="zh-CN" altLang="en-US" sz="2400">
                        <a:latin typeface="Cambria Math"/>
                        <a:ea typeface="华文楷体" panose="02010600040101010101" pitchFamily="2" charset="-122"/>
                        <a:cs typeface="华文楷体" panose="02010600040101010101" pitchFamily="2" charset="-122"/>
                      </a:rPr>
                      <m:t>+2</m:t>
                    </m:r>
                    <m:r>
                      <a:rPr lang="zh-CN" altLang="en-US" sz="2400">
                        <a:latin typeface="Cambria Math"/>
                        <a:ea typeface="华文楷体" panose="02010600040101010101" pitchFamily="2" charset="-122"/>
                        <a:cs typeface="华文楷体" panose="02010600040101010101" pitchFamily="2" charset="-122"/>
                      </a:rPr>
                      <m:t>𝑦</m:t>
                    </m:r>
                    <m:r>
                      <a:rPr lang="zh-CN" altLang="en-US" sz="2400">
                        <a:latin typeface="Cambria Math"/>
                        <a:ea typeface="华文楷体" panose="02010600040101010101" pitchFamily="2" charset="-122"/>
                        <a:cs typeface="华文楷体" panose="02010600040101010101" pitchFamily="2" charset="-122"/>
                      </a:rPr>
                      <m:t>+2</m:t>
                    </m:r>
                    <m:r>
                      <a:rPr lang="zh-CN" altLang="en-US" sz="2400">
                        <a:latin typeface="Cambria Math"/>
                        <a:ea typeface="华文楷体" panose="02010600040101010101" pitchFamily="2" charset="-122"/>
                        <a:cs typeface="华文楷体" panose="02010600040101010101" pitchFamily="2" charset="-122"/>
                      </a:rPr>
                      <m:t>𝑧</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rPr>
                  <a:t>整体值，故不需求出每个未知数的值，可试着在上式中“分离</a:t>
                </a: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”出</a:t>
                </a:r>
                <a14:m>
                  <m:oMath xmlns:m="http://schemas.openxmlformats.org/officeDocument/2006/math">
                    <m:r>
                      <a:rPr lang="zh-CN" altLang="en-US" sz="2400">
                        <a:latin typeface="Cambria Math"/>
                        <a:ea typeface="华文楷体" panose="02010600040101010101" pitchFamily="2" charset="-122"/>
                        <a:cs typeface="华文楷体" panose="02010600040101010101" pitchFamily="2" charset="-122"/>
                      </a:rPr>
                      <m:t>𝑥</m:t>
                    </m:r>
                    <m:r>
                      <a:rPr lang="zh-CN" altLang="en-US" sz="2400">
                        <a:latin typeface="Cambria Math"/>
                        <a:ea typeface="华文楷体" panose="02010600040101010101" pitchFamily="2" charset="-122"/>
                        <a:cs typeface="华文楷体" panose="02010600040101010101" pitchFamily="2" charset="-122"/>
                      </a:rPr>
                      <m:t>+</m:t>
                    </m:r>
                    <m:r>
                      <a:rPr lang="zh-CN" altLang="en-US" sz="2400">
                        <a:latin typeface="Cambria Math"/>
                        <a:ea typeface="华文楷体" panose="02010600040101010101" pitchFamily="2" charset="-122"/>
                        <a:cs typeface="华文楷体" panose="02010600040101010101" pitchFamily="2" charset="-122"/>
                      </a:rPr>
                      <m:t>𝑦</m:t>
                    </m:r>
                    <m:r>
                      <a:rPr lang="zh-CN" altLang="en-US" sz="2400">
                        <a:latin typeface="Cambria Math"/>
                        <a:ea typeface="华文楷体" panose="02010600040101010101" pitchFamily="2" charset="-122"/>
                        <a:cs typeface="华文楷体" panose="02010600040101010101" pitchFamily="2" charset="-122"/>
                      </a:rPr>
                      <m:t>+</m:t>
                    </m:r>
                    <m:r>
                      <a:rPr lang="zh-CN" altLang="en-US" sz="2400">
                        <a:latin typeface="Cambria Math"/>
                        <a:ea typeface="华文楷体" panose="02010600040101010101" pitchFamily="2" charset="-122"/>
                        <a:cs typeface="华文楷体" panose="02010600040101010101" pitchFamily="2" charset="-122"/>
                      </a:rPr>
                      <m:t>𝑧</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a:t>
                </a:r>
              </a:p>
            </p:txBody>
          </p:sp>
        </mc:Choice>
        <mc:Fallback xmlns="">
          <p:sp>
            <p:nvSpPr>
              <p:cNvPr id="3" name="文本框 2"/>
              <p:cNvSpPr txBox="1">
                <a:spLocks noRot="1" noChangeAspect="1" noMove="1" noResize="1" noEditPoints="1" noAdjustHandles="1" noChangeArrowheads="1" noChangeShapeType="1" noTextEdit="1"/>
              </p:cNvSpPr>
              <p:nvPr/>
            </p:nvSpPr>
            <p:spPr>
              <a:xfrm>
                <a:off x="917575" y="1801495"/>
                <a:ext cx="5178425" cy="4148455"/>
              </a:xfrm>
              <a:prstGeom prst="rect">
                <a:avLst/>
              </a:prstGeom>
              <a:blipFill rotWithShape="1">
                <a:blip r:embed="rId6"/>
                <a:stretch>
                  <a:fillRect b="-674"/>
                </a:stretch>
              </a:blipFill>
            </p:spPr>
            <p:txBody>
              <a:bodyPr/>
              <a:lstStyle/>
              <a:p>
                <a:r>
                  <a:rPr lang="zh-CN" altLang="en-US">
                    <a:noFill/>
                  </a:rPr>
                  <a:t> </a:t>
                </a:r>
              </a:p>
            </p:txBody>
          </p:sp>
        </mc:Fallback>
      </mc:AlternateContent>
      <p:sp>
        <p:nvSpPr>
          <p:cNvPr id="6" name="矩形 5"/>
          <p:cNvSpPr/>
          <p:nvPr/>
        </p:nvSpPr>
        <p:spPr>
          <a:xfrm>
            <a:off x="753110" y="1801495"/>
            <a:ext cx="5539105" cy="4321810"/>
          </a:xfrm>
          <a:prstGeom prst="rect">
            <a:avLst/>
          </a:prstGeom>
          <a:noFill/>
          <a:ln w="28575">
            <a:solidFill>
              <a:schemeClr val="accent4">
                <a:lumMod val="75000"/>
              </a:schemeClr>
            </a:solidFill>
            <a:prstDash val="lg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7" name="文本框 6"/>
              <p:cNvSpPr txBox="1"/>
              <p:nvPr/>
            </p:nvSpPr>
            <p:spPr>
              <a:xfrm>
                <a:off x="6938645" y="1900555"/>
                <a:ext cx="4603750" cy="460375"/>
              </a:xfrm>
              <a:prstGeom prst="rect">
                <a:avLst/>
              </a:prstGeom>
              <a:noFill/>
            </p:spPr>
            <p:txBody>
              <a:bodyPr wrap="square" rtlCol="0">
                <a:spAutoFit/>
              </a:bodyPr>
              <a:lstStyle/>
              <a:p>
                <a:r>
                  <a:rPr lang="zh-CN" altLang="en-US" sz="2400">
                    <a:latin typeface="华文楷体" panose="02010600040101010101" pitchFamily="2" charset="-122"/>
                    <a:ea typeface="华文楷体" panose="02010600040101010101" pitchFamily="2" charset="-122"/>
                    <a:cs typeface="华文楷体" panose="02010600040101010101" pitchFamily="2" charset="-122"/>
                  </a:rPr>
                  <a:t>请同学们试着分离出</a:t>
                </a:r>
                <a14:m>
                  <m:oMath xmlns:m="http://schemas.openxmlformats.org/officeDocument/2006/math">
                    <m:r>
                      <a:rPr lang="zh-CN" altLang="en-US" sz="2400">
                        <a:latin typeface="Cambria Math" panose="02040503050406030204" charset="0"/>
                        <a:ea typeface="华文楷体" panose="02010600040101010101" pitchFamily="2" charset="-122"/>
                        <a:cs typeface="Cambria Math" panose="02040503050406030204" charset="0"/>
                      </a:rPr>
                      <m:t>𝑥</m:t>
                    </m:r>
                    <m:r>
                      <a:rPr lang="zh-CN" altLang="en-US" sz="2400">
                        <a:latin typeface="Cambria Math" panose="02040503050406030204" charset="0"/>
                        <a:ea typeface="MS Mincho" charset="0"/>
                        <a:cs typeface="Cambria Math" panose="02040503050406030204" charset="0"/>
                      </a:rPr>
                      <m:t>+</m:t>
                    </m:r>
                    <m:r>
                      <a:rPr lang="zh-CN" altLang="en-US" sz="2400">
                        <a:latin typeface="Cambria Math" panose="02040503050406030204" charset="0"/>
                        <a:ea typeface="华文楷体" panose="02010600040101010101" pitchFamily="2" charset="-122"/>
                        <a:cs typeface="Cambria Math" panose="02040503050406030204" charset="0"/>
                      </a:rPr>
                      <m:t>𝑦</m:t>
                    </m:r>
                    <m:r>
                      <a:rPr lang="zh-CN" altLang="en-US" sz="2400">
                        <a:latin typeface="Cambria Math" panose="02040503050406030204" charset="0"/>
                        <a:ea typeface="MS Mincho" charset="0"/>
                        <a:cs typeface="Cambria Math" panose="02040503050406030204" charset="0"/>
                      </a:rPr>
                      <m:t>+</m:t>
                    </m:r>
                    <m:r>
                      <a:rPr lang="zh-CN" altLang="en-US" sz="2400">
                        <a:latin typeface="Cambria Math" panose="02040503050406030204" charset="0"/>
                        <a:ea typeface="华文楷体" panose="02010600040101010101" pitchFamily="2" charset="-122"/>
                        <a:cs typeface="Cambria Math" panose="02040503050406030204" charset="0"/>
                      </a:rPr>
                      <m:t>𝑧</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rPr>
                  <a:t>。</a:t>
                </a:r>
              </a:p>
            </p:txBody>
          </p:sp>
        </mc:Choice>
        <mc:Fallback xmlns="">
          <p:sp>
            <p:nvSpPr>
              <p:cNvPr id="7" name="文本框 6"/>
              <p:cNvSpPr txBox="1">
                <a:spLocks noRot="1" noChangeAspect="1" noMove="1" noResize="1" noEditPoints="1" noAdjustHandles="1" noChangeArrowheads="1" noChangeShapeType="1" noTextEdit="1"/>
              </p:cNvSpPr>
              <p:nvPr/>
            </p:nvSpPr>
            <p:spPr>
              <a:xfrm>
                <a:off x="6938645" y="1900555"/>
                <a:ext cx="4603750" cy="460375"/>
              </a:xfrm>
              <a:prstGeom prst="rect">
                <a:avLst/>
              </a:prstGeom>
              <a:blipFill rotWithShape="1">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文本框 10"/>
              <p:cNvSpPr txBox="1"/>
              <p:nvPr/>
            </p:nvSpPr>
            <p:spPr>
              <a:xfrm>
                <a:off x="6536690" y="2949575"/>
                <a:ext cx="5253355" cy="1043940"/>
              </a:xfrm>
              <a:prstGeom prst="rect">
                <a:avLst/>
              </a:prstGeom>
              <a:noFill/>
            </p:spPr>
            <p:txBody>
              <a:bodyPr wrap="none" rtlCol="0" anchor="t">
                <a:noAutofit/>
              </a:bodyPr>
              <a:lstStyle/>
              <a:p>
                <a:pPr algn="l"/>
                <a14:m>
                  <m:oMathPara xmlns:m="http://schemas.openxmlformats.org/officeDocument/2006/math">
                    <m:oMathParaPr>
                      <m:jc m:val="centerGroup"/>
                    </m:oMathParaPr>
                    <m:oMath xmlns:m="http://schemas.openxmlformats.org/officeDocument/2006/math">
                      <m:d>
                        <m:dPr>
                          <m:begChr m:val="{"/>
                          <m:endChr m:val=""/>
                          <m:ctrlPr>
                            <a:rPr lang="en-US" altLang="zh-CN" sz="2400" i="1">
                              <a:latin typeface="Cambria Math"/>
                              <a:cs typeface="Cambria Math" panose="02040503050406030204" charset="0"/>
                            </a:rPr>
                          </m:ctrlPr>
                        </m:dPr>
                        <m:e>
                          <m:eqArr>
                            <m:eqArrPr>
                              <m:ctrlPr>
                                <a:rPr lang="en-US" altLang="zh-CN" sz="2400" i="1">
                                  <a:latin typeface="Cambria Math"/>
                                  <a:cs typeface="Cambria Math" panose="02040503050406030204" charset="0"/>
                                </a:rPr>
                              </m:ctrlPr>
                            </m:eqArrPr>
                            <m:e>
                              <m:r>
                                <a:rPr lang="en-US" altLang="zh-CN" sz="2400" i="1">
                                  <a:latin typeface="Cambria Math" panose="02040503050406030204" charset="0"/>
                                  <a:cs typeface="Cambria Math" panose="02040503050406030204" charset="0"/>
                                </a:rPr>
                                <m:t>2(</m:t>
                              </m:r>
                              <m:r>
                                <a:rPr lang="en-US" altLang="zh-CN" sz="2400" i="1">
                                  <a:latin typeface="Cambria Math" panose="02040503050406030204" charset="0"/>
                                  <a:cs typeface="Cambria Math" panose="02040503050406030204" charset="0"/>
                                </a:rPr>
                                <m:t>𝑥</m:t>
                              </m:r>
                              <m:r>
                                <a:rPr lang="en-US" altLang="zh-CN" sz="2400" i="1">
                                  <a:latin typeface="Cambria Math" panose="02040503050406030204" charset="0"/>
                                  <a:cs typeface="Cambria Math" panose="02040503050406030204" charset="0"/>
                                </a:rPr>
                                <m:t>+3</m:t>
                              </m:r>
                              <m:r>
                                <a:rPr lang="en-US" altLang="zh-CN" sz="2400" i="1">
                                  <a:latin typeface="Cambria Math" panose="02040503050406030204" charset="0"/>
                                  <a:cs typeface="Cambria Math" panose="02040503050406030204" charset="0"/>
                                </a:rPr>
                                <m:t>𝑦</m:t>
                              </m:r>
                              <m:r>
                                <a:rPr lang="en-US" altLang="zh-CN" sz="2400" i="1">
                                  <a:latin typeface="Cambria Math" panose="02040503050406030204" charset="0"/>
                                  <a:cs typeface="Cambria Math" panose="02040503050406030204" charset="0"/>
                                </a:rPr>
                                <m:t>)+(</m:t>
                              </m:r>
                              <m:r>
                                <a:rPr lang="en-US" altLang="zh-CN" sz="2400" i="1">
                                  <a:latin typeface="Cambria Math" panose="02040503050406030204" charset="0"/>
                                  <a:cs typeface="Cambria Math" panose="02040503050406030204" charset="0"/>
                                </a:rPr>
                                <m:t>𝑥</m:t>
                              </m:r>
                              <m:r>
                                <a:rPr lang="en-US" altLang="zh-CN" sz="2400" i="1">
                                  <a:latin typeface="Cambria Math" panose="02040503050406030204" charset="0"/>
                                  <a:cs typeface="Cambria Math" panose="02040503050406030204" charset="0"/>
                                </a:rPr>
                                <m:t>+</m:t>
                              </m:r>
                              <m:r>
                                <a:rPr lang="en-US" altLang="zh-CN" sz="2400" i="1">
                                  <a:latin typeface="Cambria Math" panose="02040503050406030204" charset="0"/>
                                  <a:cs typeface="Cambria Math" panose="02040503050406030204" charset="0"/>
                                </a:rPr>
                                <m:t>𝑦</m:t>
                              </m:r>
                              <m:r>
                                <a:rPr lang="en-US" altLang="zh-CN" sz="2400" i="1">
                                  <a:latin typeface="Cambria Math" panose="02040503050406030204" charset="0"/>
                                  <a:cs typeface="Cambria Math" panose="02040503050406030204" charset="0"/>
                                </a:rPr>
                                <m:t>+</m:t>
                              </m:r>
                              <m:r>
                                <a:rPr lang="en-US" altLang="zh-CN" sz="2400" i="1">
                                  <a:latin typeface="Cambria Math" panose="02040503050406030204" charset="0"/>
                                  <a:cs typeface="Cambria Math" panose="02040503050406030204" charset="0"/>
                                </a:rPr>
                                <m:t>𝑧</m:t>
                              </m:r>
                              <m:r>
                                <a:rPr lang="en-US" altLang="zh-CN" sz="2400" i="1">
                                  <a:latin typeface="Cambria Math" panose="02040503050406030204" charset="0"/>
                                  <a:cs typeface="Cambria Math" panose="02040503050406030204" charset="0"/>
                                </a:rPr>
                                <m:t>)=28    </m:t>
                              </m:r>
                              <m:r>
                                <a:rPr lang="en-US" altLang="zh-CN" sz="2400" i="1">
                                  <a:latin typeface="Cambria Math" panose="02040503050406030204" charset="0"/>
                                  <a:ea typeface="MS Mincho" charset="0"/>
                                  <a:cs typeface="Cambria Math" panose="02040503050406030204" charset="0"/>
                                </a:rPr>
                                <m:t>④</m:t>
                              </m:r>
                            </m:e>
                            <m:e>
                              <m:r>
                                <a:rPr lang="en-US" altLang="zh-CN" sz="2400" i="1">
                                  <a:latin typeface="Cambria Math" panose="02040503050406030204" charset="0"/>
                                  <a:cs typeface="Cambria Math" panose="02040503050406030204" charset="0"/>
                                </a:rPr>
                                <m:t>3(</m:t>
                              </m:r>
                              <m:r>
                                <a:rPr lang="en-US" altLang="zh-CN" sz="2400" i="1">
                                  <a:latin typeface="Cambria Math" panose="02040503050406030204" charset="0"/>
                                  <a:cs typeface="Cambria Math" panose="02040503050406030204" charset="0"/>
                                </a:rPr>
                                <m:t>𝑥</m:t>
                              </m:r>
                              <m:r>
                                <a:rPr lang="en-US" altLang="zh-CN" sz="2400" i="1">
                                  <a:latin typeface="Cambria Math" panose="02040503050406030204" charset="0"/>
                                  <a:cs typeface="Cambria Math" panose="02040503050406030204" charset="0"/>
                                </a:rPr>
                                <m:t>+3</m:t>
                              </m:r>
                              <m:r>
                                <a:rPr lang="en-US" altLang="zh-CN" sz="2400" i="1">
                                  <a:latin typeface="Cambria Math" panose="02040503050406030204" charset="0"/>
                                  <a:cs typeface="Cambria Math" panose="02040503050406030204" charset="0"/>
                                </a:rPr>
                                <m:t>𝑦</m:t>
                              </m:r>
                              <m:r>
                                <a:rPr lang="en-US" altLang="zh-CN" sz="2400" i="1">
                                  <a:latin typeface="Cambria Math" panose="02040503050406030204" charset="0"/>
                                  <a:cs typeface="Cambria Math" panose="02040503050406030204" charset="0"/>
                                </a:rPr>
                                <m:t>)+(</m:t>
                              </m:r>
                              <m:r>
                                <a:rPr lang="en-US" altLang="zh-CN" sz="2400" i="1">
                                  <a:latin typeface="Cambria Math" panose="02040503050406030204" charset="0"/>
                                  <a:cs typeface="Cambria Math" panose="02040503050406030204" charset="0"/>
                                </a:rPr>
                                <m:t>𝑥</m:t>
                              </m:r>
                              <m:r>
                                <a:rPr lang="en-US" altLang="zh-CN" sz="2400" i="1">
                                  <a:latin typeface="Cambria Math" panose="02040503050406030204" charset="0"/>
                                  <a:cs typeface="Cambria Math" panose="02040503050406030204" charset="0"/>
                                </a:rPr>
                                <m:t>+</m:t>
                              </m:r>
                              <m:r>
                                <a:rPr lang="en-US" altLang="zh-CN" sz="2400" i="1">
                                  <a:latin typeface="Cambria Math" panose="02040503050406030204" charset="0"/>
                                  <a:cs typeface="Cambria Math" panose="02040503050406030204" charset="0"/>
                                </a:rPr>
                                <m:t>𝑦</m:t>
                              </m:r>
                              <m:r>
                                <a:rPr lang="en-US" altLang="zh-CN" sz="2400" i="1">
                                  <a:latin typeface="Cambria Math" panose="02040503050406030204" charset="0"/>
                                  <a:cs typeface="Cambria Math" panose="02040503050406030204" charset="0"/>
                                </a:rPr>
                                <m:t>+</m:t>
                              </m:r>
                              <m:r>
                                <a:rPr lang="en-US" altLang="zh-CN" sz="2400" i="1">
                                  <a:latin typeface="Cambria Math" panose="02040503050406030204" charset="0"/>
                                  <a:cs typeface="Cambria Math" panose="02040503050406030204" charset="0"/>
                                </a:rPr>
                                <m:t>𝑧</m:t>
                              </m:r>
                              <m:r>
                                <a:rPr lang="en-US" altLang="zh-CN" sz="2400" i="1">
                                  <a:latin typeface="Cambria Math" panose="02040503050406030204" charset="0"/>
                                  <a:cs typeface="Cambria Math" panose="02040503050406030204" charset="0"/>
                                </a:rPr>
                                <m:t>)=32    </m:t>
                              </m:r>
                              <m:r>
                                <a:rPr lang="en-US" altLang="zh-CN" sz="2400" i="1">
                                  <a:latin typeface="Cambria Math" panose="02040503050406030204" charset="0"/>
                                  <a:ea typeface="MS Mincho" charset="0"/>
                                  <a:cs typeface="Cambria Math" panose="02040503050406030204" charset="0"/>
                                </a:rPr>
                                <m:t>⑤</m:t>
                              </m:r>
                            </m:e>
                          </m:eqArr>
                        </m:e>
                      </m:d>
                    </m:oMath>
                  </m:oMathPara>
                </a14:m>
                <a:endParaRPr lang="zh-CN" altLang="en-US" sz="2400"/>
              </a:p>
            </p:txBody>
          </p:sp>
        </mc:Choice>
        <mc:Fallback xmlns="">
          <p:sp>
            <p:nvSpPr>
              <p:cNvPr id="11" name="文本框 10"/>
              <p:cNvSpPr txBox="1">
                <a:spLocks noRot="1" noChangeAspect="1" noMove="1" noResize="1" noEditPoints="1" noAdjustHandles="1" noChangeArrowheads="1" noChangeShapeType="1" noTextEdit="1"/>
              </p:cNvSpPr>
              <p:nvPr/>
            </p:nvSpPr>
            <p:spPr>
              <a:xfrm>
                <a:off x="6536690" y="2949575"/>
                <a:ext cx="5253355" cy="1043940"/>
              </a:xfrm>
              <a:prstGeom prst="rect">
                <a:avLst/>
              </a:prstGeom>
              <a:blipFill rotWithShape="1">
                <a:blip r:embed="rId8"/>
                <a:stretch>
                  <a:fillRect/>
                </a:stretch>
              </a:blipFill>
            </p:spPr>
            <p:txBody>
              <a:bodyPr/>
              <a:lstStyle/>
              <a:p>
                <a:r>
                  <a:rPr lang="zh-CN" altLang="en-US">
                    <a:noFill/>
                  </a:rPr>
                  <a:t> </a:t>
                </a:r>
              </a:p>
            </p:txBody>
          </p:sp>
        </mc:Fallback>
      </mc:AlternateContent>
      <p:sp>
        <p:nvSpPr>
          <p:cNvPr id="12" name="文本框 11"/>
          <p:cNvSpPr txBox="1"/>
          <p:nvPr/>
        </p:nvSpPr>
        <p:spPr>
          <a:xfrm>
            <a:off x="8872855" y="4725035"/>
            <a:ext cx="2453005" cy="1198880"/>
          </a:xfrm>
          <a:prstGeom prst="rect">
            <a:avLst/>
          </a:prstGeom>
          <a:noFill/>
        </p:spPr>
        <p:txBody>
          <a:bodyPr wrap="square" rtlCol="0">
            <a:spAutoFit/>
          </a:bodyPr>
          <a:lstStyle/>
          <a:p>
            <a:pPr indent="0"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rPr>
              <a:t>观察以上方程，你有什么想法？</a:t>
            </a:r>
          </a:p>
        </p:txBody>
      </p:sp>
      <p:pic>
        <p:nvPicPr>
          <p:cNvPr id="23" name="图片 22" descr="千库网_电灯泡思考主意想法灵感拟人_GIF编号92655 (1)"/>
          <p:cNvPicPr>
            <a:picLocks noChangeAspect="1"/>
          </p:cNvPicPr>
          <p:nvPr/>
        </p:nvPicPr>
        <p:blipFill>
          <a:blip r:embed="rId9"/>
          <a:stretch>
            <a:fillRect/>
          </a:stretch>
        </p:blipFill>
        <p:spPr>
          <a:xfrm>
            <a:off x="6506845" y="4375785"/>
            <a:ext cx="1887855" cy="1887855"/>
          </a:xfrm>
          <a:prstGeom prst="rect">
            <a:avLst/>
          </a:prstGeom>
        </p:spPr>
      </p:pic>
      <p:sp>
        <p:nvSpPr>
          <p:cNvPr id="25" name="矩形 24"/>
          <p:cNvSpPr/>
          <p:nvPr/>
        </p:nvSpPr>
        <p:spPr>
          <a:xfrm>
            <a:off x="7168515" y="2969260"/>
            <a:ext cx="1130300" cy="915035"/>
          </a:xfrm>
          <a:prstGeom prst="rect">
            <a:avLst/>
          </a:prstGeom>
          <a:noFill/>
          <a:ln w="190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6" name="文本框 25"/>
          <p:cNvSpPr txBox="1"/>
          <p:nvPr/>
        </p:nvSpPr>
        <p:spPr>
          <a:xfrm>
            <a:off x="6878955" y="3915410"/>
            <a:ext cx="1784350" cy="398780"/>
          </a:xfrm>
          <a:prstGeom prst="rect">
            <a:avLst/>
          </a:prstGeom>
          <a:noFill/>
        </p:spPr>
        <p:txBody>
          <a:bodyPr wrap="square" rtlCol="0">
            <a:spAutoFit/>
          </a:bodyPr>
          <a:lstStyle/>
          <a:p>
            <a:r>
              <a:rPr lang="zh-CN" altLang="en-US" sz="2000">
                <a:solidFill>
                  <a:srgbClr val="FF0000"/>
                </a:solidFill>
                <a:latin typeface="华文楷体" panose="02010600040101010101" pitchFamily="2" charset="-122"/>
                <a:ea typeface="华文楷体" panose="02010600040101010101" pitchFamily="2" charset="-122"/>
              </a:rPr>
              <a:t>看做一个整体</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par>
                                <p:cTn id="43" presetID="22" presetClass="entr" presetSubtype="8"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Effect transition="in" filter="fade">
                                      <p:cBhvr>
                                        <p:cTn id="57" dur="500"/>
                                        <p:tgtEl>
                                          <p:spTgt spid="23"/>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Effect transition="in" filter="fade">
                                      <p:cBhvr>
                                        <p:cTn id="62" dur="500"/>
                                        <p:tgtEl>
                                          <p:spTgt spid="12"/>
                                        </p:tgtEl>
                                      </p:cBhvr>
                                    </p:animEffect>
                                  </p:childTnLst>
                                </p:cTn>
                              </p:par>
                              <p:par>
                                <p:cTn id="63" presetID="53" presetClass="entr" presetSubtype="16" fill="hold" nodeType="with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1000"/>
                                        <p:tgtEl>
                                          <p:spTgt spid="26"/>
                                        </p:tgtEl>
                                      </p:cBhvr>
                                    </p:animEffect>
                                    <p:anim calcmode="lin" valueType="num">
                                      <p:cBhvr>
                                        <p:cTn id="80" dur="1000" fill="hold"/>
                                        <p:tgtEl>
                                          <p:spTgt spid="26"/>
                                        </p:tgtEl>
                                        <p:attrNameLst>
                                          <p:attrName>ppt_x</p:attrName>
                                        </p:attrNameLst>
                                      </p:cBhvr>
                                      <p:tavLst>
                                        <p:tav tm="0">
                                          <p:val>
                                            <p:strVal val="#ppt_x"/>
                                          </p:val>
                                        </p:tav>
                                        <p:tav tm="100000">
                                          <p:val>
                                            <p:strVal val="#ppt_x"/>
                                          </p:val>
                                        </p:tav>
                                      </p:tavLst>
                                    </p:anim>
                                    <p:anim calcmode="lin" valueType="num">
                                      <p:cBhvr>
                                        <p:cTn id="8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p:bldP spid="6" grpId="0" animBg="1"/>
      <p:bldP spid="6" grpId="1" animBg="1"/>
      <p:bldP spid="7" grpId="0"/>
      <p:bldP spid="7" grpId="1"/>
      <p:bldP spid="11" grpId="0"/>
      <p:bldP spid="11" grpId="1"/>
      <p:bldP spid="12" grpId="0"/>
      <p:bldP spid="12" grpId="1"/>
      <p:bldP spid="25" grpId="0" animBg="1"/>
      <p:bldP spid="25" grpId="1" animBg="1"/>
      <p:bldP spid="26" grpId="0"/>
      <p:bldP spid="26"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文本框 3"/>
              <p:cNvSpPr txBox="1"/>
              <p:nvPr/>
            </p:nvSpPr>
            <p:spPr>
              <a:xfrm>
                <a:off x="814070" y="570865"/>
                <a:ext cx="10808970" cy="833120"/>
              </a:xfrm>
              <a:prstGeom prst="rect">
                <a:avLst/>
              </a:prstGeom>
              <a:noFill/>
            </p:spPr>
            <p:txBody>
              <a:bodyPr wrap="square" rtlCol="0">
                <a:noAutofit/>
              </a:bodyPr>
              <a:lstStyle/>
              <a:p>
                <a:pPr/>
                <a14:m>
                  <m:oMathPara xmlns:m="http://schemas.openxmlformats.org/officeDocument/2006/math">
                    <m:oMathParaPr>
                      <m:jc m:val="left"/>
                    </m:oMathParaPr>
                    <m:oMath xmlns:m="http://schemas.openxmlformats.org/officeDocument/2006/math">
                      <m:d>
                        <m:dPr>
                          <m:begChr m:val="{"/>
                          <m:endChr m:val=""/>
                          <m:ctrlPr>
                            <a:rPr lang="en-US" altLang="zh-CN" sz="2000" i="1">
                              <a:solidFill>
                                <a:schemeClr val="tx1"/>
                              </a:solidFill>
                              <a:latin typeface="Cambria Math"/>
                              <a:ea typeface="华文楷体" panose="02010600040101010101" pitchFamily="2" charset="-122"/>
                              <a:cs typeface="Cambria Math" panose="02040503050406030204" charset="0"/>
                            </a:rPr>
                          </m:ctrlPr>
                        </m:dPr>
                        <m:e>
                          <m:eqArr>
                            <m:eqArrPr>
                              <m:ctrlPr>
                                <a:rPr lang="en-US" altLang="zh-CN" sz="2000" i="1">
                                  <a:solidFill>
                                    <a:schemeClr val="tx1"/>
                                  </a:solidFill>
                                  <a:latin typeface="Cambria Math"/>
                                  <a:ea typeface="华文楷体" panose="02010600040101010101" pitchFamily="2" charset="-122"/>
                                  <a:cs typeface="Cambria Math" panose="02040503050406030204" charset="0"/>
                                </a:rPr>
                              </m:ctrlPr>
                            </m:eqArrPr>
                            <m:e>
                              <m:r>
                                <a:rPr lang="en-US" altLang="zh-CN" sz="2000" i="1">
                                  <a:solidFill>
                                    <a:schemeClr val="tx1"/>
                                  </a:solidFill>
                                  <a:latin typeface="Cambria Math" panose="02040503050406030204" charset="0"/>
                                  <a:ea typeface="MS Mincho" charset="0"/>
                                  <a:cs typeface="Cambria Math" panose="02040503050406030204" charset="0"/>
                                </a:rPr>
                                <m:t>3</m:t>
                              </m:r>
                              <m:r>
                                <a:rPr lang="en-US" altLang="zh-CN" sz="2000" i="1">
                                  <a:solidFill>
                                    <a:schemeClr val="tx1"/>
                                  </a:solidFill>
                                  <a:latin typeface="Cambria Math" panose="02040503050406030204" charset="0"/>
                                  <a:ea typeface="华文楷体" panose="02010600040101010101" pitchFamily="2" charset="-122"/>
                                  <a:cs typeface="Cambria Math" panose="02040503050406030204" charset="0"/>
                                </a:rPr>
                                <m:t>𝑥</m:t>
                              </m:r>
                              <m:r>
                                <a:rPr lang="en-US" altLang="zh-CN" sz="2000" i="1">
                                  <a:solidFill>
                                    <a:schemeClr val="tx1"/>
                                  </a:solidFill>
                                  <a:latin typeface="Cambria Math" panose="02040503050406030204" charset="0"/>
                                  <a:ea typeface="MS Mincho" charset="0"/>
                                  <a:cs typeface="Cambria Math" panose="02040503050406030204" charset="0"/>
                                </a:rPr>
                                <m:t>+7</m:t>
                              </m:r>
                              <m:r>
                                <a:rPr lang="en-US" altLang="zh-CN" sz="2000" i="1">
                                  <a:solidFill>
                                    <a:schemeClr val="tx1"/>
                                  </a:solidFill>
                                  <a:latin typeface="Cambria Math" panose="02040503050406030204" charset="0"/>
                                  <a:ea typeface="华文楷体" panose="02010600040101010101" pitchFamily="2" charset="-122"/>
                                  <a:cs typeface="Cambria Math" panose="02040503050406030204" charset="0"/>
                                </a:rPr>
                                <m:t>𝑦</m:t>
                              </m:r>
                              <m:r>
                                <a:rPr lang="en-US" altLang="zh-CN" sz="2000" i="1">
                                  <a:solidFill>
                                    <a:schemeClr val="tx1"/>
                                  </a:solidFill>
                                  <a:latin typeface="Cambria Math" panose="02040503050406030204" charset="0"/>
                                  <a:ea typeface="MS Mincho" charset="0"/>
                                  <a:cs typeface="Cambria Math" panose="02040503050406030204" charset="0"/>
                                </a:rPr>
                                <m:t>+</m:t>
                              </m:r>
                              <m:r>
                                <a:rPr lang="en-US" altLang="zh-CN" sz="2000" i="1">
                                  <a:solidFill>
                                    <a:schemeClr val="tx1"/>
                                  </a:solidFill>
                                  <a:latin typeface="Cambria Math" panose="02040503050406030204" charset="0"/>
                                  <a:ea typeface="华文楷体" panose="02010600040101010101" pitchFamily="2" charset="-122"/>
                                  <a:cs typeface="Cambria Math" panose="02040503050406030204" charset="0"/>
                                </a:rPr>
                                <m:t>𝑧</m:t>
                              </m:r>
                              <m:r>
                                <a:rPr lang="en-US" altLang="zh-CN" sz="2000" i="1">
                                  <a:solidFill>
                                    <a:schemeClr val="tx1"/>
                                  </a:solidFill>
                                  <a:latin typeface="Cambria Math" panose="02040503050406030204" charset="0"/>
                                  <a:ea typeface="MS Mincho" charset="0"/>
                                  <a:cs typeface="Cambria Math" panose="02040503050406030204" charset="0"/>
                                </a:rPr>
                                <m:t>=28    </m:t>
                              </m:r>
                              <m:r>
                                <a:rPr lang="en-US" altLang="zh-CN" sz="2000" i="1">
                                  <a:solidFill>
                                    <a:schemeClr val="tx1"/>
                                  </a:solidFill>
                                  <a:latin typeface="Cambria Math" panose="02040503050406030204" charset="0"/>
                                  <a:ea typeface="MS Mincho" charset="0"/>
                                  <a:cs typeface="Cambria Math" panose="02040503050406030204" charset="0"/>
                                </a:rPr>
                                <m:t>①</m:t>
                              </m:r>
                            </m:e>
                            <m:e>
                              <m:r>
                                <a:rPr lang="en-US" altLang="zh-CN" sz="2000" i="1">
                                  <a:solidFill>
                                    <a:schemeClr val="tx1"/>
                                  </a:solidFill>
                                  <a:latin typeface="Cambria Math" panose="02040503050406030204" charset="0"/>
                                  <a:ea typeface="MS Mincho" charset="0"/>
                                  <a:cs typeface="Cambria Math" panose="02040503050406030204" charset="0"/>
                                </a:rPr>
                                <m:t>4</m:t>
                              </m:r>
                              <m:r>
                                <a:rPr lang="en-US" altLang="zh-CN" sz="2000" i="1">
                                  <a:solidFill>
                                    <a:schemeClr val="tx1"/>
                                  </a:solidFill>
                                  <a:latin typeface="Cambria Math" panose="02040503050406030204" charset="0"/>
                                  <a:ea typeface="华文楷体" panose="02010600040101010101" pitchFamily="2" charset="-122"/>
                                  <a:cs typeface="Cambria Math" panose="02040503050406030204" charset="0"/>
                                </a:rPr>
                                <m:t>𝑥</m:t>
                              </m:r>
                              <m:r>
                                <a:rPr lang="en-US" altLang="zh-CN" sz="2000" i="1">
                                  <a:solidFill>
                                    <a:schemeClr val="tx1"/>
                                  </a:solidFill>
                                  <a:latin typeface="Cambria Math" panose="02040503050406030204" charset="0"/>
                                  <a:ea typeface="MS Mincho" charset="0"/>
                                  <a:cs typeface="Cambria Math" panose="02040503050406030204" charset="0"/>
                                </a:rPr>
                                <m:t>+10</m:t>
                              </m:r>
                              <m:r>
                                <a:rPr lang="en-US" altLang="zh-CN" sz="2000" i="1">
                                  <a:solidFill>
                                    <a:schemeClr val="tx1"/>
                                  </a:solidFill>
                                  <a:latin typeface="Cambria Math" panose="02040503050406030204" charset="0"/>
                                  <a:ea typeface="华文楷体" panose="02010600040101010101" pitchFamily="2" charset="-122"/>
                                  <a:cs typeface="Cambria Math" panose="02040503050406030204" charset="0"/>
                                </a:rPr>
                                <m:t>𝑦</m:t>
                              </m:r>
                              <m:r>
                                <a:rPr lang="en-US" altLang="zh-CN" sz="2000" i="1">
                                  <a:solidFill>
                                    <a:schemeClr val="tx1"/>
                                  </a:solidFill>
                                  <a:latin typeface="Cambria Math" panose="02040503050406030204" charset="0"/>
                                  <a:ea typeface="MS Mincho" charset="0"/>
                                  <a:cs typeface="Cambria Math" panose="02040503050406030204" charset="0"/>
                                </a:rPr>
                                <m:t>+</m:t>
                              </m:r>
                              <m:r>
                                <a:rPr lang="en-US" altLang="zh-CN" sz="2000" i="1">
                                  <a:solidFill>
                                    <a:schemeClr val="tx1"/>
                                  </a:solidFill>
                                  <a:latin typeface="Cambria Math" panose="02040503050406030204" charset="0"/>
                                  <a:ea typeface="华文楷体" panose="02010600040101010101" pitchFamily="2" charset="-122"/>
                                  <a:cs typeface="Cambria Math" panose="02040503050406030204" charset="0"/>
                                </a:rPr>
                                <m:t>𝑧</m:t>
                              </m:r>
                              <m:r>
                                <a:rPr lang="en-US" altLang="zh-CN" sz="2000" i="1">
                                  <a:solidFill>
                                    <a:schemeClr val="tx1"/>
                                  </a:solidFill>
                                  <a:latin typeface="Cambria Math" panose="02040503050406030204" charset="0"/>
                                  <a:ea typeface="MS Mincho" charset="0"/>
                                  <a:cs typeface="Cambria Math" panose="02040503050406030204" charset="0"/>
                                </a:rPr>
                                <m:t>=32 </m:t>
                              </m:r>
                              <m:r>
                                <a:rPr lang="en-US" altLang="zh-CN" sz="2000" i="1">
                                  <a:solidFill>
                                    <a:schemeClr val="tx1"/>
                                  </a:solidFill>
                                  <a:latin typeface="Cambria Math" panose="02040503050406030204" charset="0"/>
                                  <a:ea typeface="MS Mincho" charset="0"/>
                                  <a:cs typeface="Cambria Math" panose="02040503050406030204" charset="0"/>
                                </a:rPr>
                                <m:t>②</m:t>
                              </m:r>
                            </m:e>
                          </m:eqArr>
                        </m:e>
                      </m:d>
                      <m:r>
                        <a:rPr lang="en-US" altLang="zh-CN" sz="2000" i="1">
                          <a:solidFill>
                            <a:schemeClr val="tx1"/>
                          </a:solidFill>
                          <a:latin typeface="Cambria Math" panose="02040503050406030204" charset="0"/>
                          <a:ea typeface="华文楷体" panose="02010600040101010101" pitchFamily="2" charset="-122"/>
                          <a:cs typeface="Cambria Math" panose="02040503050406030204" charset="0"/>
                        </a:rPr>
                        <m:t>                </m:t>
                      </m:r>
                      <m:r>
                        <a:rPr lang="en-US" altLang="zh-CN" sz="2000" i="1">
                          <a:solidFill>
                            <a:schemeClr val="tx1"/>
                          </a:solidFill>
                          <a:latin typeface="Cambria Math" panose="02040503050406030204" charset="0"/>
                          <a:ea typeface="华文楷体" panose="02010600040101010101" pitchFamily="2" charset="-122"/>
                          <a:cs typeface="Cambria Math" panose="02040503050406030204" charset="0"/>
                        </a:rPr>
                        <m:t>𝑥</m:t>
                      </m:r>
                      <m:r>
                        <a:rPr lang="en-US" altLang="zh-CN" sz="2000" i="1">
                          <a:solidFill>
                            <a:schemeClr val="tx1"/>
                          </a:solidFill>
                          <a:latin typeface="Cambria Math" panose="02040503050406030204" charset="0"/>
                          <a:ea typeface="MS Mincho" charset="0"/>
                          <a:cs typeface="Cambria Math" panose="02040503050406030204" charset="0"/>
                        </a:rPr>
                        <m:t>+3</m:t>
                      </m:r>
                      <m:r>
                        <a:rPr lang="en-US" altLang="zh-CN" sz="2000" i="1">
                          <a:solidFill>
                            <a:schemeClr val="tx1"/>
                          </a:solidFill>
                          <a:latin typeface="Cambria Math" panose="02040503050406030204" charset="0"/>
                          <a:ea typeface="华文楷体" panose="02010600040101010101" pitchFamily="2" charset="-122"/>
                          <a:cs typeface="Cambria Math" panose="02040503050406030204" charset="0"/>
                        </a:rPr>
                        <m:t>𝑦</m:t>
                      </m:r>
                      <m:r>
                        <a:rPr lang="en-US" altLang="zh-CN" sz="2000" i="1">
                          <a:solidFill>
                            <a:schemeClr val="tx1"/>
                          </a:solidFill>
                          <a:latin typeface="Cambria Math" panose="02040503050406030204" charset="0"/>
                          <a:ea typeface="MS Mincho" charset="0"/>
                          <a:cs typeface="Cambria Math" panose="02040503050406030204" charset="0"/>
                        </a:rPr>
                        <m:t>=4  </m:t>
                      </m:r>
                      <m:r>
                        <a:rPr lang="en-US" altLang="zh-CN" sz="2000" i="1">
                          <a:solidFill>
                            <a:schemeClr val="tx1"/>
                          </a:solidFill>
                          <a:latin typeface="Cambria Math" panose="02040503050406030204" charset="0"/>
                          <a:ea typeface="MS Mincho" charset="0"/>
                          <a:cs typeface="Cambria Math" panose="02040503050406030204" charset="0"/>
                        </a:rPr>
                        <m:t>③</m:t>
                      </m:r>
                      <m:r>
                        <a:rPr lang="en-US" altLang="zh-CN" sz="2000" i="1">
                          <a:solidFill>
                            <a:schemeClr val="tx1"/>
                          </a:solidFill>
                          <a:latin typeface="Cambria Math" panose="02040503050406030204" charset="0"/>
                          <a:ea typeface="MS Mincho" charset="0"/>
                          <a:cs typeface="Cambria Math" panose="02040503050406030204" charset="0"/>
                        </a:rPr>
                        <m:t>                       </m:t>
                      </m:r>
                      <m:d>
                        <m:dPr>
                          <m:begChr m:val="{"/>
                          <m:endChr m:val=""/>
                          <m:ctrlPr>
                            <a:rPr lang="en-US" altLang="zh-CN" sz="2000" i="1">
                              <a:latin typeface="Cambria Math"/>
                              <a:cs typeface="Cambria Math" panose="02040503050406030204" charset="0"/>
                            </a:rPr>
                          </m:ctrlPr>
                        </m:dPr>
                        <m:e>
                          <m:eqArr>
                            <m:eqArrPr>
                              <m:ctrlPr>
                                <a:rPr lang="en-US" altLang="zh-CN" sz="2000" i="1">
                                  <a:latin typeface="Cambria Math"/>
                                  <a:cs typeface="Cambria Math" panose="02040503050406030204" charset="0"/>
                                </a:rPr>
                              </m:ctrlPr>
                            </m:eqArrPr>
                            <m:e>
                              <m:r>
                                <a:rPr lang="en-US" altLang="zh-CN" sz="2000" i="1">
                                  <a:latin typeface="Cambria Math" panose="02040503050406030204" charset="0"/>
                                  <a:cs typeface="Cambria Math" panose="02040503050406030204" charset="0"/>
                                </a:rPr>
                                <m:t>2(</m:t>
                              </m:r>
                              <m:r>
                                <a:rPr lang="en-US" altLang="zh-CN" sz="2000" i="1">
                                  <a:latin typeface="Cambria Math" panose="02040503050406030204" charset="0"/>
                                  <a:cs typeface="Cambria Math" panose="02040503050406030204" charset="0"/>
                                </a:rPr>
                                <m:t>𝑥</m:t>
                              </m:r>
                              <m:r>
                                <a:rPr lang="en-US" altLang="zh-CN" sz="2000" i="1">
                                  <a:latin typeface="Cambria Math" panose="02040503050406030204" charset="0"/>
                                  <a:cs typeface="Cambria Math" panose="02040503050406030204" charset="0"/>
                                </a:rPr>
                                <m:t>+3</m:t>
                              </m:r>
                              <m:r>
                                <a:rPr lang="en-US" altLang="zh-CN" sz="2000" i="1">
                                  <a:latin typeface="Cambria Math" panose="02040503050406030204" charset="0"/>
                                  <a:cs typeface="Cambria Math" panose="02040503050406030204" charset="0"/>
                                </a:rPr>
                                <m:t>𝑦</m:t>
                              </m:r>
                              <m:r>
                                <a:rPr lang="en-US" altLang="zh-CN" sz="2000" i="1">
                                  <a:latin typeface="Cambria Math" panose="02040503050406030204" charset="0"/>
                                  <a:cs typeface="Cambria Math" panose="02040503050406030204" charset="0"/>
                                </a:rPr>
                                <m:t>)+(</m:t>
                              </m:r>
                              <m:r>
                                <a:rPr lang="en-US" altLang="zh-CN" sz="2000" i="1">
                                  <a:latin typeface="Cambria Math" panose="02040503050406030204" charset="0"/>
                                  <a:cs typeface="Cambria Math" panose="02040503050406030204" charset="0"/>
                                </a:rPr>
                                <m:t>𝑥</m:t>
                              </m:r>
                              <m:r>
                                <a:rPr lang="en-US" altLang="zh-CN" sz="2000" i="1">
                                  <a:latin typeface="Cambria Math" panose="02040503050406030204" charset="0"/>
                                  <a:cs typeface="Cambria Math" panose="02040503050406030204" charset="0"/>
                                </a:rPr>
                                <m:t>+</m:t>
                              </m:r>
                              <m:r>
                                <a:rPr lang="en-US" altLang="zh-CN" sz="2000" i="1">
                                  <a:latin typeface="Cambria Math" panose="02040503050406030204" charset="0"/>
                                  <a:cs typeface="Cambria Math" panose="02040503050406030204" charset="0"/>
                                </a:rPr>
                                <m:t>𝑦</m:t>
                              </m:r>
                              <m:r>
                                <a:rPr lang="en-US" altLang="zh-CN" sz="2000" i="1">
                                  <a:latin typeface="Cambria Math" panose="02040503050406030204" charset="0"/>
                                  <a:cs typeface="Cambria Math" panose="02040503050406030204" charset="0"/>
                                </a:rPr>
                                <m:t>+</m:t>
                              </m:r>
                              <m:r>
                                <a:rPr lang="en-US" altLang="zh-CN" sz="2000" i="1">
                                  <a:latin typeface="Cambria Math" panose="02040503050406030204" charset="0"/>
                                  <a:cs typeface="Cambria Math" panose="02040503050406030204" charset="0"/>
                                </a:rPr>
                                <m:t>𝑧</m:t>
                              </m:r>
                              <m:r>
                                <a:rPr lang="en-US" altLang="zh-CN" sz="2000" i="1">
                                  <a:latin typeface="Cambria Math" panose="02040503050406030204" charset="0"/>
                                  <a:cs typeface="Cambria Math" panose="02040503050406030204" charset="0"/>
                                </a:rPr>
                                <m:t>)=28    </m:t>
                              </m:r>
                              <m:r>
                                <a:rPr lang="en-US" altLang="zh-CN" sz="2000" i="1">
                                  <a:latin typeface="Cambria Math" panose="02040503050406030204" charset="0"/>
                                  <a:ea typeface="MS Mincho" charset="0"/>
                                  <a:cs typeface="Cambria Math" panose="02040503050406030204" charset="0"/>
                                </a:rPr>
                                <m:t>④</m:t>
                              </m:r>
                            </m:e>
                            <m:e>
                              <m:r>
                                <a:rPr lang="en-US" altLang="zh-CN" sz="2000" i="1">
                                  <a:latin typeface="Cambria Math" panose="02040503050406030204" charset="0"/>
                                  <a:cs typeface="Cambria Math" panose="02040503050406030204" charset="0"/>
                                </a:rPr>
                                <m:t>3(</m:t>
                              </m:r>
                              <m:r>
                                <a:rPr lang="en-US" altLang="zh-CN" sz="2000" i="1">
                                  <a:latin typeface="Cambria Math" panose="02040503050406030204" charset="0"/>
                                  <a:cs typeface="Cambria Math" panose="02040503050406030204" charset="0"/>
                                </a:rPr>
                                <m:t>𝑥</m:t>
                              </m:r>
                              <m:r>
                                <a:rPr lang="en-US" altLang="zh-CN" sz="2000" i="1">
                                  <a:latin typeface="Cambria Math" panose="02040503050406030204" charset="0"/>
                                  <a:cs typeface="Cambria Math" panose="02040503050406030204" charset="0"/>
                                </a:rPr>
                                <m:t>+3</m:t>
                              </m:r>
                              <m:r>
                                <a:rPr lang="en-US" altLang="zh-CN" sz="2000" i="1">
                                  <a:latin typeface="Cambria Math" panose="02040503050406030204" charset="0"/>
                                  <a:cs typeface="Cambria Math" panose="02040503050406030204" charset="0"/>
                                </a:rPr>
                                <m:t>𝑦</m:t>
                              </m:r>
                              <m:r>
                                <a:rPr lang="en-US" altLang="zh-CN" sz="2000" i="1">
                                  <a:latin typeface="Cambria Math" panose="02040503050406030204" charset="0"/>
                                  <a:cs typeface="Cambria Math" panose="02040503050406030204" charset="0"/>
                                </a:rPr>
                                <m:t>)+(</m:t>
                              </m:r>
                              <m:r>
                                <a:rPr lang="en-US" altLang="zh-CN" sz="2000" i="1">
                                  <a:latin typeface="Cambria Math" panose="02040503050406030204" charset="0"/>
                                  <a:cs typeface="Cambria Math" panose="02040503050406030204" charset="0"/>
                                </a:rPr>
                                <m:t>𝑥</m:t>
                              </m:r>
                              <m:r>
                                <a:rPr lang="en-US" altLang="zh-CN" sz="2000" i="1">
                                  <a:latin typeface="Cambria Math" panose="02040503050406030204" charset="0"/>
                                  <a:cs typeface="Cambria Math" panose="02040503050406030204" charset="0"/>
                                </a:rPr>
                                <m:t>+</m:t>
                              </m:r>
                              <m:r>
                                <a:rPr lang="en-US" altLang="zh-CN" sz="2000" i="1">
                                  <a:latin typeface="Cambria Math" panose="02040503050406030204" charset="0"/>
                                  <a:cs typeface="Cambria Math" panose="02040503050406030204" charset="0"/>
                                </a:rPr>
                                <m:t>𝑦</m:t>
                              </m:r>
                              <m:r>
                                <a:rPr lang="en-US" altLang="zh-CN" sz="2000" i="1">
                                  <a:latin typeface="Cambria Math" panose="02040503050406030204" charset="0"/>
                                  <a:cs typeface="Cambria Math" panose="02040503050406030204" charset="0"/>
                                </a:rPr>
                                <m:t>+</m:t>
                              </m:r>
                              <m:r>
                                <a:rPr lang="en-US" altLang="zh-CN" sz="2000" i="1">
                                  <a:latin typeface="Cambria Math" panose="02040503050406030204" charset="0"/>
                                  <a:cs typeface="Cambria Math" panose="02040503050406030204" charset="0"/>
                                </a:rPr>
                                <m:t>𝑧</m:t>
                              </m:r>
                              <m:r>
                                <a:rPr lang="en-US" altLang="zh-CN" sz="2000" i="1">
                                  <a:latin typeface="Cambria Math" panose="02040503050406030204" charset="0"/>
                                  <a:cs typeface="Cambria Math" panose="02040503050406030204" charset="0"/>
                                </a:rPr>
                                <m:t>)=32    </m:t>
                              </m:r>
                              <m:r>
                                <a:rPr lang="en-US" altLang="zh-CN" sz="2000" i="1">
                                  <a:latin typeface="Cambria Math" panose="02040503050406030204" charset="0"/>
                                  <a:ea typeface="MS Mincho" charset="0"/>
                                  <a:cs typeface="Cambria Math" panose="02040503050406030204" charset="0"/>
                                </a:rPr>
                                <m:t>⑤</m:t>
                              </m:r>
                            </m:e>
                          </m:eqArr>
                        </m:e>
                      </m:d>
                      <m:r>
                        <a:rPr lang="en-US" altLang="zh-CN" sz="2000" i="1">
                          <a:solidFill>
                            <a:schemeClr val="tx1"/>
                          </a:solidFill>
                          <a:latin typeface="Cambria Math" panose="02040503050406030204" charset="0"/>
                          <a:ea typeface="MS Mincho" charset="0"/>
                          <a:cs typeface="Cambria Math" panose="02040503050406030204" charset="0"/>
                        </a:rPr>
                        <m:t>    </m:t>
                      </m:r>
                    </m:oMath>
                  </m:oMathPara>
                </a14:m>
                <a:endParaRPr lang="en-US" altLang="zh-CN" sz="2000" i="1">
                  <a:solidFill>
                    <a:schemeClr val="tx1"/>
                  </a:solidFill>
                  <a:latin typeface="Cambria Math" panose="02040503050406030204" charset="0"/>
                  <a:ea typeface="MS Mincho" charset="0"/>
                  <a:cs typeface="Cambria Math" panose="02040503050406030204" charset="0"/>
                </a:endParaRPr>
              </a:p>
              <a:p>
                <a:endParaRPr lang="en-US" altLang="zh-CN" sz="2000" i="1">
                  <a:solidFill>
                    <a:schemeClr val="tx1"/>
                  </a:solidFill>
                  <a:latin typeface="Cambria Math" panose="02040503050406030204" charset="0"/>
                  <a:ea typeface="MS Mincho" charset="0"/>
                  <a:cs typeface="Cambria Math" panose="02040503050406030204" charset="0"/>
                </a:endParaRPr>
              </a:p>
            </p:txBody>
          </p:sp>
        </mc:Choice>
        <mc:Fallback xmlns="">
          <p:sp>
            <p:nvSpPr>
              <p:cNvPr id="4" name="文本框 3"/>
              <p:cNvSpPr txBox="1">
                <a:spLocks noRot="1" noChangeAspect="1" noMove="1" noResize="1" noEditPoints="1" noAdjustHandles="1" noChangeArrowheads="1" noChangeShapeType="1" noTextEdit="1"/>
              </p:cNvSpPr>
              <p:nvPr/>
            </p:nvSpPr>
            <p:spPr>
              <a:xfrm>
                <a:off x="814070" y="570865"/>
                <a:ext cx="10808970" cy="833120"/>
              </a:xfrm>
              <a:prstGeom prst="rect">
                <a:avLst/>
              </a:prstGeom>
              <a:blipFill rotWithShape="1">
                <a:blip r:embed="rId6"/>
                <a:stretch>
                  <a:fillRect b="-23247"/>
                </a:stretch>
              </a:blipFill>
            </p:spPr>
            <p:txBody>
              <a:bodyPr/>
              <a:lstStyle/>
              <a:p>
                <a:r>
                  <a:rPr lang="zh-CN" altLang="en-US">
                    <a:noFill/>
                  </a:rPr>
                  <a:t> </a:t>
                </a:r>
              </a:p>
            </p:txBody>
          </p:sp>
        </mc:Fallback>
      </mc:AlternateContent>
      <p:pic>
        <p:nvPicPr>
          <p:cNvPr id="5" name="图片 4" descr="千库网_微信公众号新媒体文本框_元素编号12887872 (1)"/>
          <p:cNvPicPr>
            <a:picLocks noChangeAspect="1"/>
          </p:cNvPicPr>
          <p:nvPr>
            <p:custDataLst>
              <p:tags r:id="rId1"/>
            </p:custDataLst>
          </p:nvPr>
        </p:nvPicPr>
        <p:blipFill>
          <a:blip r:embed="rId7"/>
          <a:srcRect b="56574"/>
          <a:stretch>
            <a:fillRect/>
          </a:stretch>
        </p:blipFill>
        <p:spPr>
          <a:xfrm>
            <a:off x="713740" y="913765"/>
            <a:ext cx="5381625" cy="5598795"/>
          </a:xfrm>
          <a:prstGeom prst="rect">
            <a:avLst/>
          </a:prstGeom>
        </p:spPr>
      </p:pic>
      <mc:AlternateContent xmlns:mc="http://schemas.openxmlformats.org/markup-compatibility/2006" xmlns:a14="http://schemas.microsoft.com/office/drawing/2010/main">
        <mc:Choice Requires="a14">
          <p:sp>
            <p:nvSpPr>
              <p:cNvPr id="6" name="文本框 5"/>
              <p:cNvSpPr txBox="1"/>
              <p:nvPr>
                <p:custDataLst>
                  <p:tags r:id="rId2"/>
                </p:custDataLst>
              </p:nvPr>
            </p:nvSpPr>
            <p:spPr>
              <a:xfrm>
                <a:off x="1315085" y="1743075"/>
                <a:ext cx="4313555" cy="4311650"/>
              </a:xfrm>
              <a:prstGeom prst="rect">
                <a:avLst/>
              </a:prstGeom>
              <a:noFill/>
              <a:effectLst>
                <a:outerShdw blurRad="63500" sx="102000" sy="102000" algn="ctr" rotWithShape="0">
                  <a:prstClr val="black">
                    <a:alpha val="40000"/>
                  </a:prstClr>
                </a:outerShdw>
              </a:effectLst>
            </p:spPr>
            <p:txBody>
              <a:bodyPr wrap="square" rtlCol="0">
                <a:spAutoFit/>
              </a:bodyPr>
              <a:lstStyle/>
              <a:p>
                <a:pPr indent="0" algn="ctr" fontAlgn="auto">
                  <a:lnSpc>
                    <a:spcPct val="140000"/>
                  </a:lnSpc>
                </a:pPr>
                <a:r>
                  <a:rPr lang="zh-CN" altLang="en-US" sz="2800" b="1">
                    <a:effectLst>
                      <a:outerShdw blurRad="63500" sx="102000" sy="102000" algn="ctr" rotWithShape="0">
                        <a:prstClr val="black">
                          <a:alpha val="40000"/>
                        </a:prstClr>
                      </a:outerShdw>
                    </a:effectLst>
                    <a:latin typeface="华文楷体" panose="02010600040101010101" pitchFamily="2" charset="-122"/>
                    <a:ea typeface="华文楷体" panose="02010600040101010101" pitchFamily="2" charset="-122"/>
                    <a:cs typeface="华文楷体" panose="02010600040101010101" pitchFamily="2" charset="-122"/>
                  </a:rPr>
                  <a:t>方法一</a:t>
                </a:r>
              </a:p>
              <a:p>
                <a:pPr indent="0" fontAlgn="auto">
                  <a:lnSpc>
                    <a:spcPct val="14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rPr>
                  <a:t>可将④×</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3-⑤</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2</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，消去</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多余部分</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，即</a:t>
                </a:r>
                <a14:m>
                  <m:oMath xmlns:m="http://schemas.openxmlformats.org/officeDocument/2006/math">
                    <m:r>
                      <a:rPr lang="en-US" altLang="zh-CN" sz="2400" i="1">
                        <a:solidFill>
                          <a:schemeClr val="tx1"/>
                        </a:solidFill>
                        <a:latin typeface="Cambria Math" panose="02040503050406030204" charset="0"/>
                        <a:ea typeface="华文楷体" panose="02010600040101010101" pitchFamily="2" charset="-122"/>
                        <a:cs typeface="Cambria Math" panose="02040503050406030204" charset="0"/>
                      </a:rPr>
                      <m:t>𝑥</m:t>
                    </m:r>
                    <m:r>
                      <a:rPr lang="en-US" altLang="zh-CN" sz="2400" i="1">
                        <a:solidFill>
                          <a:schemeClr val="tx1"/>
                        </a:solidFill>
                        <a:latin typeface="Cambria Math" panose="02040503050406030204" charset="0"/>
                        <a:ea typeface="MS Mincho" charset="0"/>
                        <a:cs typeface="Cambria Math" panose="02040503050406030204" charset="0"/>
                      </a:rPr>
                      <m:t>+3</m:t>
                    </m:r>
                    <m:r>
                      <a:rPr lang="en-US" altLang="zh-CN" sz="2400" i="1">
                        <a:solidFill>
                          <a:schemeClr val="tx1"/>
                        </a:solidFill>
                        <a:latin typeface="Cambria Math" panose="02040503050406030204" charset="0"/>
                        <a:ea typeface="华文楷体" panose="02010600040101010101" pitchFamily="2" charset="-122"/>
                        <a:cs typeface="Cambria Math" panose="02040503050406030204" charset="0"/>
                      </a:rPr>
                      <m:t>𝑦</m:t>
                    </m:r>
                  </m:oMath>
                </a14:m>
                <a:r>
                  <a:rPr lang="zh-CN" altLang="en-US" sz="2400">
                    <a:solidFill>
                      <a:schemeClr val="tx1"/>
                    </a:solidFill>
                    <a:latin typeface="华文楷体" panose="02010600040101010101" pitchFamily="2" charset="-122"/>
                    <a:ea typeface="华文楷体" panose="02010600040101010101" pitchFamily="2" charset="-122"/>
                    <a:cs typeface="华文楷体" panose="02010600040101010101" pitchFamily="2" charset="-122"/>
                  </a:rPr>
                  <a:t>，得到</a:t>
                </a:r>
              </a:p>
              <a:p>
                <a:pPr indent="0" algn="ctr" fontAlgn="auto">
                  <a:lnSpc>
                    <a:spcPct val="140000"/>
                  </a:lnSpc>
                </a:pP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𝑧</m:t>
                    </m:r>
                  </m:oMath>
                </a14:m>
                <a:r>
                  <a:rPr lang="en-US" altLang="zh-CN" sz="2400">
                    <a:solidFill>
                      <a:schemeClr val="tx1"/>
                    </a:solidFill>
                    <a:latin typeface="华文楷体" panose="02010600040101010101" pitchFamily="2" charset="-122"/>
                    <a:ea typeface="华文楷体" panose="02010600040101010101" pitchFamily="2" charset="-122"/>
                    <a:cs typeface="华文楷体" panose="02010600040101010101" pitchFamily="2" charset="-122"/>
                  </a:rPr>
                  <a:t>=20</a:t>
                </a:r>
              </a:p>
              <a:p>
                <a:pPr indent="0" algn="l" fontAlgn="auto">
                  <a:lnSpc>
                    <a:spcPct val="140000"/>
                  </a:lnSpc>
                </a:pPr>
                <a:r>
                  <a:rPr lang="zh-CN" altLang="en-US" sz="2400">
                    <a:solidFill>
                      <a:schemeClr val="tx1"/>
                    </a:solidFill>
                    <a:latin typeface="华文楷体" panose="02010600040101010101" pitchFamily="2" charset="-122"/>
                    <a:ea typeface="华文楷体" panose="02010600040101010101" pitchFamily="2" charset="-122"/>
                    <a:cs typeface="华文楷体" panose="02010600040101010101" pitchFamily="2" charset="-122"/>
                  </a:rPr>
                  <a:t>则</a:t>
                </a: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𝑧</m:t>
                    </m:r>
                    <m:r>
                      <a:rPr lang="en-US" altLang="zh-CN" sz="2400" i="1">
                        <a:latin typeface="Cambria Math" panose="02040503050406030204" charset="0"/>
                        <a:ea typeface="华文楷体" panose="02010600040101010101" pitchFamily="2" charset="-122"/>
                        <a:cs typeface="Cambria Math" panose="02040503050406030204" charset="0"/>
                      </a:rPr>
                      <m:t>=40</m:t>
                    </m:r>
                  </m:oMath>
                </a14:m>
                <a:r>
                  <a:rPr lang="zh-CN" altLang="en-US" sz="2400">
                    <a:latin typeface="Cambria Math" panose="02040503050406030204" charset="0"/>
                    <a:ea typeface="华文楷体" panose="02010600040101010101" pitchFamily="2" charset="-122"/>
                    <a:cs typeface="Cambria Math" panose="02040503050406030204" charset="0"/>
                  </a:rPr>
                  <a:t>，小莹要付</a:t>
                </a:r>
                <a:r>
                  <a:rPr lang="en-US" altLang="zh-CN" sz="2400">
                    <a:latin typeface="Cambria Math" panose="02040503050406030204" charset="0"/>
                    <a:ea typeface="华文楷体" panose="02010600040101010101" pitchFamily="2" charset="-122"/>
                    <a:cs typeface="Cambria Math" panose="02040503050406030204" charset="0"/>
                  </a:rPr>
                  <a:t>40</a:t>
                </a:r>
                <a:r>
                  <a:rPr lang="zh-CN" altLang="en-US" sz="2400">
                    <a:latin typeface="Cambria Math" panose="02040503050406030204" charset="0"/>
                    <a:ea typeface="华文楷体" panose="02010600040101010101" pitchFamily="2" charset="-122"/>
                    <a:cs typeface="Cambria Math" panose="02040503050406030204" charset="0"/>
                  </a:rPr>
                  <a:t>元。</a:t>
                </a:r>
              </a:p>
              <a:p>
                <a:pPr indent="0" algn="l" fontAlgn="auto">
                  <a:lnSpc>
                    <a:spcPct val="140000"/>
                  </a:lnSpc>
                </a:pPr>
                <a:r>
                  <a:rPr lang="zh-CN" altLang="en-US" sz="2400">
                    <a:solidFill>
                      <a:schemeClr val="tx1"/>
                    </a:solidFill>
                    <a:latin typeface="华文楷体" panose="02010600040101010101" pitchFamily="2" charset="-122"/>
                    <a:ea typeface="华文楷体" panose="02010600040101010101" pitchFamily="2" charset="-122"/>
                    <a:cs typeface="华文楷体" panose="02010600040101010101" pitchFamily="2" charset="-122"/>
                  </a:rPr>
                  <a:t>★用到的是</a:t>
                </a:r>
                <a:r>
                  <a:rPr lang="zh-CN" altLang="en-US" sz="240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多元方程的消元、转化</a:t>
                </a:r>
                <a:r>
                  <a:rPr lang="zh-CN" altLang="en-US" sz="2400">
                    <a:solidFill>
                      <a:schemeClr val="tx1"/>
                    </a:solidFill>
                    <a:latin typeface="华文楷体" panose="02010600040101010101" pitchFamily="2" charset="-122"/>
                    <a:ea typeface="华文楷体" panose="02010600040101010101" pitchFamily="2" charset="-122"/>
                    <a:cs typeface="华文楷体" panose="02010600040101010101" pitchFamily="2" charset="-122"/>
                  </a:rPr>
                  <a:t>的思想方法。</a:t>
                </a:r>
              </a:p>
            </p:txBody>
          </p:sp>
        </mc:Choice>
        <mc:Fallback xmlns="">
          <p:sp>
            <p:nvSpPr>
              <p:cNvPr id="6" name="文本框 5"/>
              <p:cNvSpPr txBox="1">
                <a:spLocks noRot="1" noChangeAspect="1" noMove="1" noResize="1" noEditPoints="1" noAdjustHandles="1" noChangeArrowheads="1" noChangeShapeType="1" noTextEdit="1"/>
              </p:cNvSpPr>
              <p:nvPr>
                <p:custDataLst>
                  <p:tags r:id="rId8"/>
                </p:custDataLst>
              </p:nvPr>
            </p:nvSpPr>
            <p:spPr>
              <a:xfrm>
                <a:off x="1315085" y="1743075"/>
                <a:ext cx="4313555" cy="4311650"/>
              </a:xfrm>
              <a:prstGeom prst="rect">
                <a:avLst/>
              </a:prstGeom>
              <a:blipFill rotWithShape="1">
                <a:blip r:embed="rId9"/>
                <a:stretch>
                  <a:fillRect l="-2252" t="-2253" r="-2238" b="-2239"/>
                </a:stretch>
              </a:blipFill>
              <a:effectLst>
                <a:outerShdw blurRad="63500" sx="102000" sy="102000" algn="ctr" rotWithShape="0">
                  <a:prstClr val="black">
                    <a:alpha val="40000"/>
                  </a:prstClr>
                </a:outerShdw>
              </a:effectLst>
            </p:spPr>
            <p:txBody>
              <a:bodyPr/>
              <a:lstStyle/>
              <a:p>
                <a:r>
                  <a:rPr lang="zh-CN" altLang="en-US">
                    <a:noFill/>
                  </a:rPr>
                  <a:t> </a:t>
                </a:r>
              </a:p>
            </p:txBody>
          </p:sp>
        </mc:Fallback>
      </mc:AlternateContent>
      <p:pic>
        <p:nvPicPr>
          <p:cNvPr id="7" name="图片 6" descr="千库网_微信公众号新媒体文本框_元素编号12887872 (1)"/>
          <p:cNvPicPr>
            <a:picLocks noChangeAspect="1"/>
          </p:cNvPicPr>
          <p:nvPr>
            <p:custDataLst>
              <p:tags r:id="rId3"/>
            </p:custDataLst>
          </p:nvPr>
        </p:nvPicPr>
        <p:blipFill>
          <a:blip r:embed="rId7"/>
          <a:srcRect t="50842" b="5732"/>
          <a:stretch>
            <a:fillRect/>
          </a:stretch>
        </p:blipFill>
        <p:spPr>
          <a:xfrm>
            <a:off x="5993765" y="913765"/>
            <a:ext cx="5476875" cy="5598795"/>
          </a:xfrm>
          <a:prstGeom prst="rect">
            <a:avLst/>
          </a:prstGeom>
        </p:spPr>
      </p:pic>
      <mc:AlternateContent xmlns:mc="http://schemas.openxmlformats.org/markup-compatibility/2006" xmlns:a14="http://schemas.microsoft.com/office/drawing/2010/main">
        <mc:Choice Requires="a14">
          <p:sp>
            <p:nvSpPr>
              <p:cNvPr id="8" name="文本框 7"/>
              <p:cNvSpPr txBox="1"/>
              <p:nvPr>
                <p:custDataLst>
                  <p:tags r:id="rId4"/>
                </p:custDataLst>
              </p:nvPr>
            </p:nvSpPr>
            <p:spPr>
              <a:xfrm>
                <a:off x="6778625" y="1743075"/>
                <a:ext cx="4064000" cy="4061460"/>
              </a:xfrm>
              <a:prstGeom prst="rect">
                <a:avLst/>
              </a:prstGeom>
              <a:noFill/>
              <a:effectLst>
                <a:outerShdw blurRad="63500" sx="102000" sy="102000" algn="ctr" rotWithShape="0">
                  <a:prstClr val="black">
                    <a:alpha val="40000"/>
                  </a:prstClr>
                </a:outerShdw>
              </a:effectLst>
            </p:spPr>
            <p:txBody>
              <a:bodyPr wrap="square" rtlCol="0">
                <a:spAutoFit/>
              </a:bodyPr>
              <a:lstStyle/>
              <a:p>
                <a:pPr indent="0" algn="ctr" fontAlgn="auto">
                  <a:lnSpc>
                    <a:spcPct val="150000"/>
                  </a:lnSpc>
                </a:pPr>
                <a:r>
                  <a:rPr lang="zh-CN" altLang="en-US" sz="2800" b="1">
                    <a:effectLst>
                      <a:outerShdw blurRad="63500" sx="102000" sy="102000" algn="ctr" rotWithShape="0">
                        <a:prstClr val="black">
                          <a:alpha val="40000"/>
                        </a:prstClr>
                      </a:outerShdw>
                    </a:effectLst>
                    <a:latin typeface="华文楷体" panose="02010600040101010101" pitchFamily="2" charset="-122"/>
                    <a:ea typeface="华文楷体" panose="02010600040101010101" pitchFamily="2" charset="-122"/>
                    <a:cs typeface="华文楷体" panose="02010600040101010101" pitchFamily="2" charset="-122"/>
                  </a:rPr>
                  <a:t>方法二</a:t>
                </a:r>
              </a:p>
              <a:p>
                <a:pPr indent="0"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rPr>
                  <a:t>可将③代入④⑤两式中的任意一式，得到</a:t>
                </a:r>
                <a:endParaRPr lang="zh-CN" altLang="en-US" sz="240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a:p>
                <a:pPr indent="0" algn="ctr" fontAlgn="auto">
                  <a:lnSpc>
                    <a:spcPct val="150000"/>
                  </a:lnSpc>
                </a:pP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𝑧</m:t>
                    </m:r>
                  </m:oMath>
                </a14:m>
                <a:r>
                  <a:rPr lang="en-US" altLang="zh-CN" sz="2400">
                    <a:solidFill>
                      <a:schemeClr val="tx1"/>
                    </a:solidFill>
                    <a:latin typeface="华文楷体" panose="02010600040101010101" pitchFamily="2" charset="-122"/>
                    <a:ea typeface="华文楷体" panose="02010600040101010101" pitchFamily="2" charset="-122"/>
                    <a:cs typeface="华文楷体" panose="02010600040101010101" pitchFamily="2" charset="-122"/>
                  </a:rPr>
                  <a:t>=20</a:t>
                </a:r>
              </a:p>
              <a:p>
                <a:pPr indent="0" algn="l" fontAlgn="auto">
                  <a:lnSpc>
                    <a:spcPct val="150000"/>
                  </a:lnSpc>
                </a:pPr>
                <a:r>
                  <a:rPr lang="zh-CN" altLang="en-US" sz="2400">
                    <a:solidFill>
                      <a:schemeClr val="tx1"/>
                    </a:solidFill>
                    <a:latin typeface="华文楷体" panose="02010600040101010101" pitchFamily="2" charset="-122"/>
                    <a:ea typeface="华文楷体" panose="02010600040101010101" pitchFamily="2" charset="-122"/>
                    <a:cs typeface="华文楷体" panose="02010600040101010101" pitchFamily="2" charset="-122"/>
                  </a:rPr>
                  <a:t>则</a:t>
                </a: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𝑧</m:t>
                    </m:r>
                    <m:r>
                      <a:rPr lang="en-US" altLang="zh-CN" sz="2400" i="1">
                        <a:latin typeface="Cambria Math" panose="02040503050406030204" charset="0"/>
                        <a:ea typeface="华文楷体" panose="02010600040101010101" pitchFamily="2" charset="-122"/>
                        <a:cs typeface="Cambria Math" panose="02040503050406030204" charset="0"/>
                      </a:rPr>
                      <m:t>=40</m:t>
                    </m:r>
                  </m:oMath>
                </a14:m>
                <a:r>
                  <a:rPr lang="zh-CN" altLang="en-US" sz="2400">
                    <a:latin typeface="Cambria Math" panose="02040503050406030204" charset="0"/>
                    <a:ea typeface="华文楷体" panose="02010600040101010101" pitchFamily="2" charset="-122"/>
                    <a:cs typeface="Cambria Math" panose="02040503050406030204" charset="0"/>
                  </a:rPr>
                  <a:t>，小莹要付</a:t>
                </a:r>
                <a:r>
                  <a:rPr lang="en-US" altLang="zh-CN" sz="2400">
                    <a:latin typeface="Cambria Math" panose="02040503050406030204" charset="0"/>
                    <a:ea typeface="华文楷体" panose="02010600040101010101" pitchFamily="2" charset="-122"/>
                    <a:cs typeface="Cambria Math" panose="02040503050406030204" charset="0"/>
                  </a:rPr>
                  <a:t>40</a:t>
                </a:r>
                <a:r>
                  <a:rPr lang="zh-CN" altLang="en-US" sz="2400">
                    <a:latin typeface="Cambria Math" panose="02040503050406030204" charset="0"/>
                    <a:ea typeface="华文楷体" panose="02010600040101010101" pitchFamily="2" charset="-122"/>
                    <a:cs typeface="Cambria Math" panose="02040503050406030204" charset="0"/>
                  </a:rPr>
                  <a:t>元。</a:t>
                </a:r>
              </a:p>
              <a:p>
                <a:pPr indent="0" algn="l"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★消去的是一个</a:t>
                </a:r>
                <a:r>
                  <a:rPr lang="zh-CN" altLang="en-US" sz="240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rPr>
                  <a:t>代数式整体</a:t>
                </a: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a:t>
                </a:r>
                <a:endParaRPr lang="zh-CN" altLang="en-US" sz="2400">
                  <a:solidFill>
                    <a:schemeClr val="tx1"/>
                  </a:solidFill>
                  <a:latin typeface="Cambria Math" panose="02040503050406030204" charset="0"/>
                  <a:ea typeface="华文楷体" panose="02010600040101010101" pitchFamily="2" charset="-122"/>
                  <a:cs typeface="Cambria Math" panose="02040503050406030204" charset="0"/>
                </a:endParaRPr>
              </a:p>
            </p:txBody>
          </p:sp>
        </mc:Choice>
        <mc:Fallback xmlns="">
          <p:sp>
            <p:nvSpPr>
              <p:cNvPr id="8" name="文本框 7"/>
              <p:cNvSpPr txBox="1">
                <a:spLocks noRot="1" noChangeAspect="1" noMove="1" noResize="1" noEditPoints="1" noAdjustHandles="1" noChangeArrowheads="1" noChangeShapeType="1" noTextEdit="1"/>
              </p:cNvSpPr>
              <p:nvPr>
                <p:custDataLst>
                  <p:tags r:id="rId10"/>
                </p:custDataLst>
              </p:nvPr>
            </p:nvSpPr>
            <p:spPr>
              <a:xfrm>
                <a:off x="6778625" y="1743075"/>
                <a:ext cx="4064000" cy="4061460"/>
              </a:xfrm>
              <a:prstGeom prst="rect">
                <a:avLst/>
              </a:prstGeom>
              <a:blipFill rotWithShape="1">
                <a:blip r:embed="rId11"/>
                <a:stretch>
                  <a:fillRect l="-2328" t="-2330" r="-2312" b="-2314"/>
                </a:stretch>
              </a:blipFill>
              <a:effectLst>
                <a:outerShdw blurRad="63500" sx="102000" sy="102000" algn="ctr" rotWithShape="0">
                  <a:prstClr val="black">
                    <a:alpha val="40000"/>
                  </a:prstClr>
                </a:outerShdw>
              </a:effectLst>
            </p:spPr>
            <p:txBody>
              <a:bodyPr/>
              <a:lstStyle/>
              <a:p>
                <a:r>
                  <a:rPr lang="zh-CN" alt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bg/>
                                          </p:spTgt>
                                        </p:tgtEl>
                                        <p:attrNameLst>
                                          <p:attrName>style.visibility</p:attrName>
                                        </p:attrNameLst>
                                      </p:cBhvr>
                                      <p:to>
                                        <p:strVal val="visible"/>
                                      </p:to>
                                    </p:set>
                                    <p:animEffect transition="in" filter="fade">
                                      <p:cBhvr>
                                        <p:cTn id="12" dur="500"/>
                                        <p:tgtEl>
                                          <p:spTgt spid="6">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5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fade">
                                      <p:cBhvr>
                                        <p:cTn id="32" dur="500"/>
                                        <p:tgtEl>
                                          <p:spTgt spid="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fade">
                                      <p:cBhvr>
                                        <p:cTn id="37" dur="5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bg/>
                                          </p:spTgt>
                                        </p:tgtEl>
                                        <p:attrNameLst>
                                          <p:attrName>style.visibility</p:attrName>
                                        </p:attrNameLst>
                                      </p:cBhvr>
                                      <p:to>
                                        <p:strVal val="visible"/>
                                      </p:to>
                                    </p:set>
                                    <p:animEffect transition="in" filter="fade">
                                      <p:cBhvr>
                                        <p:cTn id="47" dur="500"/>
                                        <p:tgtEl>
                                          <p:spTgt spid="8">
                                            <p:bg/>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0" end="0"/>
                                            </p:txEl>
                                          </p:spTgt>
                                        </p:tgtEl>
                                        <p:attrNameLst>
                                          <p:attrName>style.visibility</p:attrName>
                                        </p:attrNameLst>
                                      </p:cBhvr>
                                      <p:to>
                                        <p:strVal val="visible"/>
                                      </p:to>
                                    </p:set>
                                    <p:animEffect transition="in" filter="fade">
                                      <p:cBhvr>
                                        <p:cTn id="52" dur="500"/>
                                        <p:tgtEl>
                                          <p:spTgt spid="8">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8">
                                            <p:txEl>
                                              <p:pRg st="1" end="1"/>
                                            </p:txEl>
                                          </p:spTgt>
                                        </p:tgtEl>
                                        <p:attrNameLst>
                                          <p:attrName>style.visibility</p:attrName>
                                        </p:attrNameLst>
                                      </p:cBhvr>
                                      <p:to>
                                        <p:strVal val="visible"/>
                                      </p:to>
                                    </p:set>
                                    <p:animEffect transition="in" filter="fade">
                                      <p:cBhvr>
                                        <p:cTn id="57" dur="500"/>
                                        <p:tgtEl>
                                          <p:spTgt spid="8">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8">
                                            <p:txEl>
                                              <p:pRg st="2" end="2"/>
                                            </p:txEl>
                                          </p:spTgt>
                                        </p:tgtEl>
                                        <p:attrNameLst>
                                          <p:attrName>style.visibility</p:attrName>
                                        </p:attrNameLst>
                                      </p:cBhvr>
                                      <p:to>
                                        <p:strVal val="visible"/>
                                      </p:to>
                                    </p:set>
                                    <p:animEffect transition="in" filter="fade">
                                      <p:cBhvr>
                                        <p:cTn id="62" dur="500"/>
                                        <p:tgtEl>
                                          <p:spTgt spid="8">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8">
                                            <p:txEl>
                                              <p:pRg st="3" end="3"/>
                                            </p:txEl>
                                          </p:spTgt>
                                        </p:tgtEl>
                                        <p:attrNameLst>
                                          <p:attrName>style.visibility</p:attrName>
                                        </p:attrNameLst>
                                      </p:cBhvr>
                                      <p:to>
                                        <p:strVal val="visible"/>
                                      </p:to>
                                    </p:set>
                                    <p:animEffect transition="in" filter="fade">
                                      <p:cBhvr>
                                        <p:cTn id="67" dur="500"/>
                                        <p:tgtEl>
                                          <p:spTgt spid="8">
                                            <p:txEl>
                                              <p:p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8">
                                            <p:txEl>
                                              <p:pRg st="4" end="4"/>
                                            </p:txEl>
                                          </p:spTgt>
                                        </p:tgtEl>
                                        <p:attrNameLst>
                                          <p:attrName>style.visibility</p:attrName>
                                        </p:attrNameLst>
                                      </p:cBhvr>
                                      <p:to>
                                        <p:strVal val="visible"/>
                                      </p:to>
                                    </p:set>
                                    <p:animEffect transition="in" filter="fade">
                                      <p:cBhvr>
                                        <p:cTn id="72"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6" grpId="1" animBg="1"/>
      <p:bldP spid="8" grpId="0" build="p" animBg="1"/>
      <p:bldP spid="8"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748665" y="2310765"/>
            <a:ext cx="10710545" cy="3799840"/>
          </a:xfrm>
          <a:prstGeom prst="roundRect">
            <a:avLst/>
          </a:prstGeom>
          <a:solidFill>
            <a:schemeClr val="accent1">
              <a:lumMod val="20000"/>
              <a:lumOff val="80000"/>
            </a:schemeClr>
          </a:solidFill>
          <a:ln>
            <a:solidFill>
              <a:schemeClr val="accent1">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文本框 7"/>
          <p:cNvSpPr txBox="1"/>
          <p:nvPr/>
        </p:nvSpPr>
        <p:spPr>
          <a:xfrm>
            <a:off x="563880" y="448945"/>
            <a:ext cx="11064240" cy="1754505"/>
          </a:xfrm>
          <a:prstGeom prst="rect">
            <a:avLst/>
          </a:prstGeom>
          <a:noFill/>
        </p:spPr>
        <p:txBody>
          <a:bodyPr wrap="square" rtlCol="0">
            <a:noAutofit/>
          </a:bodyPr>
          <a:lstStyle/>
          <a:p>
            <a:pPr indent="0" fontAlgn="auto">
              <a:lnSpc>
                <a:spcPct val="150000"/>
              </a:lnSpc>
            </a:pPr>
            <a:r>
              <a:rPr lang="en-US" altLang="zh-CN" sz="2400">
                <a:latin typeface="华文楷体" panose="02010600040101010101" pitchFamily="2" charset="-122"/>
                <a:ea typeface="华文楷体" panose="02010600040101010101" pitchFamily="2" charset="-122"/>
              </a:rPr>
              <a:t>        </a:t>
            </a:r>
            <a:r>
              <a:rPr lang="zh-CN" altLang="en-US" sz="2400">
                <a:latin typeface="华文楷体" panose="02010600040101010101" pitchFamily="2" charset="-122"/>
                <a:ea typeface="华文楷体" panose="02010600040101010101" pitchFamily="2" charset="-122"/>
              </a:rPr>
              <a:t>小红、小莉去花店买花。小红买了3枝玫瑰、7枝康乃馨、1枝百合，花了28元；小莉买了4枝玫瑰、10枝康乃馨、1枝百合，花了32元。小莹看到后表示自己准备三种花各买2枝，则她要付多少钱？</a:t>
            </a:r>
          </a:p>
        </p:txBody>
      </p:sp>
      <mc:AlternateContent xmlns:mc="http://schemas.openxmlformats.org/markup-compatibility/2006" xmlns:a14="http://schemas.microsoft.com/office/drawing/2010/main">
        <mc:Choice Requires="a14">
          <p:sp>
            <p:nvSpPr>
              <p:cNvPr id="2" name="文本框 1"/>
              <p:cNvSpPr txBox="1"/>
              <p:nvPr/>
            </p:nvSpPr>
            <p:spPr>
              <a:xfrm>
                <a:off x="1121410" y="2327275"/>
                <a:ext cx="4730750" cy="3943350"/>
              </a:xfrm>
              <a:prstGeom prst="rect">
                <a:avLst/>
              </a:prstGeom>
              <a:noFill/>
            </p:spPr>
            <p:txBody>
              <a:bodyPr wrap="square" rtlCol="0">
                <a:noAutofit/>
              </a:bodyPr>
              <a:lstStyle/>
              <a:p>
                <a:pPr indent="0" algn="l"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rPr>
                  <a:t>解：设</a:t>
                </a: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玫瑰、康乃馨、百合的单价分别为</a:t>
                </a: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𝑥</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元、</a:t>
                </a: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𝑦</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元、</a:t>
                </a: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𝑧</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元，则列出方程为</a:t>
                </a:r>
              </a:p>
              <a:p>
                <a:pPr indent="0" algn="l" fontAlgn="auto">
                  <a:lnSpc>
                    <a:spcPct val="100000"/>
                  </a:lnSpc>
                </a:pPr>
                <a14:m>
                  <m:oMathPara xmlns:m="http://schemas.openxmlformats.org/officeDocument/2006/math">
                    <m:oMathParaPr>
                      <m:jc m:val="centerGroup"/>
                    </m:oMathParaPr>
                    <m:oMath xmlns:m="http://schemas.openxmlformats.org/officeDocument/2006/math">
                      <m:d>
                        <m:dPr>
                          <m:begChr m:val="{"/>
                          <m:endChr m:val=""/>
                          <m:ctrlPr>
                            <a:rPr lang="en-US" altLang="zh-CN" sz="2400" i="1">
                              <a:solidFill>
                                <a:schemeClr val="tx1"/>
                              </a:solidFill>
                              <a:latin typeface="Cambria Math"/>
                              <a:ea typeface="华文楷体" panose="02010600040101010101" pitchFamily="2" charset="-122"/>
                              <a:cs typeface="Cambria Math" panose="02040503050406030204" charset="0"/>
                            </a:rPr>
                          </m:ctrlPr>
                        </m:dPr>
                        <m:e>
                          <m:eqArr>
                            <m:eqArrPr>
                              <m:ctrlPr>
                                <a:rPr lang="en-US" altLang="zh-CN" sz="2400" i="1">
                                  <a:solidFill>
                                    <a:schemeClr val="tx1"/>
                                  </a:solidFill>
                                  <a:latin typeface="Cambria Math"/>
                                  <a:ea typeface="华文楷体" panose="02010600040101010101" pitchFamily="2" charset="-122"/>
                                  <a:cs typeface="Cambria Math" panose="02040503050406030204" charset="0"/>
                                </a:rPr>
                              </m:ctrlPr>
                            </m:eqArrPr>
                            <m:e>
                              <m:r>
                                <a:rPr lang="en-US" altLang="zh-CN" sz="2400" i="1">
                                  <a:solidFill>
                                    <a:schemeClr val="tx1"/>
                                  </a:solidFill>
                                  <a:latin typeface="Cambria Math" panose="02040503050406030204" charset="0"/>
                                  <a:ea typeface="MS Mincho" charset="0"/>
                                  <a:cs typeface="Cambria Math" panose="02040503050406030204" charset="0"/>
                                </a:rPr>
                                <m:t>3</m:t>
                              </m:r>
                              <m:r>
                                <a:rPr lang="en-US" altLang="zh-CN" sz="2400" i="1">
                                  <a:solidFill>
                                    <a:schemeClr val="tx1"/>
                                  </a:solidFill>
                                  <a:latin typeface="Cambria Math" panose="02040503050406030204" charset="0"/>
                                  <a:ea typeface="华文楷体" panose="02010600040101010101" pitchFamily="2" charset="-122"/>
                                  <a:cs typeface="Cambria Math" panose="02040503050406030204" charset="0"/>
                                </a:rPr>
                                <m:t>𝑥</m:t>
                              </m:r>
                              <m:r>
                                <a:rPr lang="en-US" altLang="zh-CN" sz="2400" i="1">
                                  <a:solidFill>
                                    <a:schemeClr val="tx1"/>
                                  </a:solidFill>
                                  <a:latin typeface="Cambria Math" panose="02040503050406030204" charset="0"/>
                                  <a:ea typeface="MS Mincho" charset="0"/>
                                  <a:cs typeface="Cambria Math" panose="02040503050406030204" charset="0"/>
                                </a:rPr>
                                <m:t>+7</m:t>
                              </m:r>
                              <m:r>
                                <a:rPr lang="en-US" altLang="zh-CN" sz="2400" i="1">
                                  <a:solidFill>
                                    <a:schemeClr val="tx1"/>
                                  </a:solidFill>
                                  <a:latin typeface="Cambria Math" panose="02040503050406030204" charset="0"/>
                                  <a:ea typeface="华文楷体" panose="02010600040101010101" pitchFamily="2" charset="-122"/>
                                  <a:cs typeface="Cambria Math" panose="02040503050406030204" charset="0"/>
                                </a:rPr>
                                <m:t>𝑦</m:t>
                              </m:r>
                              <m:r>
                                <a:rPr lang="en-US" altLang="zh-CN" sz="2400" i="1">
                                  <a:solidFill>
                                    <a:schemeClr val="tx1"/>
                                  </a:solidFill>
                                  <a:latin typeface="Cambria Math" panose="02040503050406030204" charset="0"/>
                                  <a:ea typeface="MS Mincho" charset="0"/>
                                  <a:cs typeface="Cambria Math" panose="02040503050406030204" charset="0"/>
                                </a:rPr>
                                <m:t>+</m:t>
                              </m:r>
                              <m:r>
                                <a:rPr lang="en-US" altLang="zh-CN" sz="2400" i="1">
                                  <a:solidFill>
                                    <a:schemeClr val="tx1"/>
                                  </a:solidFill>
                                  <a:latin typeface="Cambria Math" panose="02040503050406030204" charset="0"/>
                                  <a:ea typeface="华文楷体" panose="02010600040101010101" pitchFamily="2" charset="-122"/>
                                  <a:cs typeface="Cambria Math" panose="02040503050406030204" charset="0"/>
                                </a:rPr>
                                <m:t>𝑧</m:t>
                              </m:r>
                              <m:r>
                                <a:rPr lang="en-US" altLang="zh-CN" sz="2400" i="1">
                                  <a:solidFill>
                                    <a:schemeClr val="tx1"/>
                                  </a:solidFill>
                                  <a:latin typeface="Cambria Math" panose="02040503050406030204" charset="0"/>
                                  <a:ea typeface="MS Mincho" charset="0"/>
                                  <a:cs typeface="Cambria Math" panose="02040503050406030204" charset="0"/>
                                </a:rPr>
                                <m:t>=28    </m:t>
                              </m:r>
                              <m:r>
                                <a:rPr lang="en-US" altLang="zh-CN" sz="2400" i="1">
                                  <a:solidFill>
                                    <a:schemeClr val="tx1"/>
                                  </a:solidFill>
                                  <a:latin typeface="Cambria Math" panose="02040503050406030204" charset="0"/>
                                  <a:ea typeface="MS Mincho" charset="0"/>
                                  <a:cs typeface="Cambria Math" panose="02040503050406030204" charset="0"/>
                                </a:rPr>
                                <m:t>①</m:t>
                              </m:r>
                            </m:e>
                            <m:e>
                              <m:r>
                                <a:rPr lang="en-US" altLang="zh-CN" sz="2400" i="1">
                                  <a:solidFill>
                                    <a:schemeClr val="tx1"/>
                                  </a:solidFill>
                                  <a:latin typeface="Cambria Math" panose="02040503050406030204" charset="0"/>
                                  <a:ea typeface="MS Mincho" charset="0"/>
                                  <a:cs typeface="Cambria Math" panose="02040503050406030204" charset="0"/>
                                </a:rPr>
                                <m:t>4</m:t>
                              </m:r>
                              <m:r>
                                <a:rPr lang="en-US" altLang="zh-CN" sz="2400" i="1">
                                  <a:solidFill>
                                    <a:schemeClr val="tx1"/>
                                  </a:solidFill>
                                  <a:latin typeface="Cambria Math" panose="02040503050406030204" charset="0"/>
                                  <a:ea typeface="华文楷体" panose="02010600040101010101" pitchFamily="2" charset="-122"/>
                                  <a:cs typeface="Cambria Math" panose="02040503050406030204" charset="0"/>
                                </a:rPr>
                                <m:t>𝑥</m:t>
                              </m:r>
                              <m:r>
                                <a:rPr lang="en-US" altLang="zh-CN" sz="2400" i="1">
                                  <a:solidFill>
                                    <a:schemeClr val="tx1"/>
                                  </a:solidFill>
                                  <a:latin typeface="Cambria Math" panose="02040503050406030204" charset="0"/>
                                  <a:ea typeface="MS Mincho" charset="0"/>
                                  <a:cs typeface="Cambria Math" panose="02040503050406030204" charset="0"/>
                                </a:rPr>
                                <m:t>+10</m:t>
                              </m:r>
                              <m:r>
                                <a:rPr lang="en-US" altLang="zh-CN" sz="2400" i="1">
                                  <a:solidFill>
                                    <a:schemeClr val="tx1"/>
                                  </a:solidFill>
                                  <a:latin typeface="Cambria Math" panose="02040503050406030204" charset="0"/>
                                  <a:ea typeface="华文楷体" panose="02010600040101010101" pitchFamily="2" charset="-122"/>
                                  <a:cs typeface="Cambria Math" panose="02040503050406030204" charset="0"/>
                                </a:rPr>
                                <m:t>𝑦</m:t>
                              </m:r>
                              <m:r>
                                <a:rPr lang="en-US" altLang="zh-CN" sz="2400" i="1">
                                  <a:solidFill>
                                    <a:schemeClr val="tx1"/>
                                  </a:solidFill>
                                  <a:latin typeface="Cambria Math" panose="02040503050406030204" charset="0"/>
                                  <a:ea typeface="MS Mincho" charset="0"/>
                                  <a:cs typeface="Cambria Math" panose="02040503050406030204" charset="0"/>
                                </a:rPr>
                                <m:t>+</m:t>
                              </m:r>
                              <m:r>
                                <a:rPr lang="en-US" altLang="zh-CN" sz="2400" i="1">
                                  <a:solidFill>
                                    <a:schemeClr val="tx1"/>
                                  </a:solidFill>
                                  <a:latin typeface="Cambria Math" panose="02040503050406030204" charset="0"/>
                                  <a:ea typeface="华文楷体" panose="02010600040101010101" pitchFamily="2" charset="-122"/>
                                  <a:cs typeface="Cambria Math" panose="02040503050406030204" charset="0"/>
                                </a:rPr>
                                <m:t>𝑧</m:t>
                              </m:r>
                              <m:r>
                                <a:rPr lang="en-US" altLang="zh-CN" sz="2400" i="1">
                                  <a:solidFill>
                                    <a:schemeClr val="tx1"/>
                                  </a:solidFill>
                                  <a:latin typeface="Cambria Math" panose="02040503050406030204" charset="0"/>
                                  <a:ea typeface="MS Mincho" charset="0"/>
                                  <a:cs typeface="Cambria Math" panose="02040503050406030204" charset="0"/>
                                </a:rPr>
                                <m:t>=32 </m:t>
                              </m:r>
                              <m:r>
                                <a:rPr lang="en-US" altLang="zh-CN" sz="2400" i="1">
                                  <a:solidFill>
                                    <a:schemeClr val="tx1"/>
                                  </a:solidFill>
                                  <a:latin typeface="Cambria Math" panose="02040503050406030204" charset="0"/>
                                  <a:ea typeface="MS Mincho" charset="0"/>
                                  <a:cs typeface="Cambria Math" panose="02040503050406030204" charset="0"/>
                                </a:rPr>
                                <m:t>②</m:t>
                              </m:r>
                            </m:e>
                          </m:eqArr>
                        </m:e>
                      </m:d>
                    </m:oMath>
                  </m:oMathPara>
                </a14:m>
                <a:endParaRPr lang="en-US" altLang="zh-CN" sz="2400" i="1">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a:p>
                <a:pPr indent="0"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②</a:t>
                </a:r>
                <a:r>
                  <a:rPr lang="en-US" altLang="zh-CN" sz="2400">
                    <a:latin typeface="华文楷体" panose="02010600040101010101" pitchFamily="2" charset="-122"/>
                    <a:ea typeface="华文楷体" panose="02010600040101010101" pitchFamily="2" charset="-122"/>
                    <a:cs typeface="华文楷体" panose="02010600040101010101" pitchFamily="2" charset="-122"/>
                    <a:sym typeface="+mn-ea"/>
                  </a:rPr>
                  <a:t>-①</a:t>
                </a: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消去</a:t>
                </a: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𝑧</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，可得</a:t>
                </a:r>
                <a:endParaRPr lang="zh-CN" altLang="en-US" sz="2400">
                  <a:latin typeface="华文楷体" panose="02010600040101010101" pitchFamily="2" charset="-122"/>
                  <a:ea typeface="华文楷体" panose="02010600040101010101" pitchFamily="2" charset="-122"/>
                  <a:cs typeface="华文楷体" panose="02010600040101010101" pitchFamily="2" charset="-122"/>
                </a:endParaRPr>
              </a:p>
              <a:p>
                <a:pPr indent="0" algn="l" fontAlgn="auto">
                  <a:lnSpc>
                    <a:spcPct val="100000"/>
                  </a:lnSpc>
                </a:pPr>
                <a14:m>
                  <m:oMathPara xmlns:m="http://schemas.openxmlformats.org/officeDocument/2006/math">
                    <m:oMathParaPr>
                      <m:jc m:val="centerGroup"/>
                    </m:oMathParaPr>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+3</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=4  </m:t>
                      </m:r>
                      <m:r>
                        <a:rPr lang="en-US" altLang="zh-CN" sz="2400" i="1">
                          <a:latin typeface="Cambria Math" panose="02040503050406030204" charset="0"/>
                          <a:ea typeface="MS Mincho" charset="0"/>
                          <a:cs typeface="Cambria Math" panose="02040503050406030204" charset="0"/>
                        </a:rPr>
                        <m:t>③</m:t>
                      </m:r>
                    </m:oMath>
                  </m:oMathPara>
                </a14:m>
                <a:endParaRPr lang="en-US" altLang="zh-CN" sz="2400" i="1">
                  <a:latin typeface="华文楷体" panose="02010600040101010101" pitchFamily="2" charset="-122"/>
                  <a:ea typeface="华文楷体" panose="02010600040101010101" pitchFamily="2" charset="-122"/>
                  <a:cs typeface="华文楷体" panose="02010600040101010101" pitchFamily="2" charset="-122"/>
                </a:endParaRPr>
              </a:p>
              <a:p>
                <a:pPr indent="0" algn="l" fontAlgn="auto">
                  <a:lnSpc>
                    <a:spcPct val="150000"/>
                  </a:lnSpc>
                </a:pPr>
                <a:endParaRPr lang="en-US" altLang="zh-CN" sz="2400" i="1">
                  <a:latin typeface="华文楷体" panose="02010600040101010101" pitchFamily="2" charset="-122"/>
                  <a:ea typeface="华文楷体" panose="02010600040101010101" pitchFamily="2" charset="-122"/>
                  <a:cs typeface="华文楷体" panose="02010600040101010101" pitchFamily="2" charset="-122"/>
                </a:endParaRPr>
              </a:p>
              <a:p>
                <a:pPr algn="l"/>
                <a:endParaRPr lang="zh-CN" altLang="en-US" sz="2400">
                  <a:latin typeface="华文楷体" panose="02010600040101010101" pitchFamily="2" charset="-122"/>
                  <a:ea typeface="华文楷体" panose="02010600040101010101" pitchFamily="2" charset="-122"/>
                  <a:cs typeface="华文楷体" panose="02010600040101010101" pitchFamily="2" charset="-122"/>
                </a:endParaRPr>
              </a:p>
            </p:txBody>
          </p:sp>
        </mc:Choice>
        <mc:Fallback xmlns="">
          <p:sp>
            <p:nvSpPr>
              <p:cNvPr id="2" name="文本框 1"/>
              <p:cNvSpPr txBox="1">
                <a:spLocks noRot="1" noChangeAspect="1" noMove="1" noResize="1" noEditPoints="1" noAdjustHandles="1" noChangeArrowheads="1" noChangeShapeType="1" noTextEdit="1"/>
              </p:cNvSpPr>
              <p:nvPr/>
            </p:nvSpPr>
            <p:spPr>
              <a:xfrm>
                <a:off x="1121410" y="2327275"/>
                <a:ext cx="4730750" cy="3943350"/>
              </a:xfrm>
              <a:prstGeom prst="rect">
                <a:avLst/>
              </a:prstGeom>
              <a:blipFill rotWithShape="1">
                <a:blip r:embed="rId2"/>
                <a:stretch>
                  <a:fillRect b="-1006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文本框 2"/>
              <p:cNvSpPr txBox="1"/>
              <p:nvPr/>
            </p:nvSpPr>
            <p:spPr>
              <a:xfrm>
                <a:off x="5930900" y="2327275"/>
                <a:ext cx="5240655" cy="4048760"/>
              </a:xfrm>
              <a:prstGeom prst="rect">
                <a:avLst/>
              </a:prstGeom>
              <a:noFill/>
            </p:spPr>
            <p:txBody>
              <a:bodyPr wrap="square" rtlCol="0" anchor="t">
                <a:spAutoFit/>
              </a:bodyPr>
              <a:lstStyle/>
              <a:p>
                <a:pPr indent="0" algn="l"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原方程可化为</a:t>
                </a:r>
                <a:endParaRPr lang="zh-CN" altLang="en-US" sz="2400">
                  <a:latin typeface="华文楷体" panose="02010600040101010101" pitchFamily="2" charset="-122"/>
                  <a:ea typeface="华文楷体" panose="02010600040101010101" pitchFamily="2" charset="-122"/>
                  <a:cs typeface="华文楷体" panose="02010600040101010101" pitchFamily="2" charset="-122"/>
                </a:endParaRPr>
              </a:p>
              <a:p>
                <a:pPr indent="0" algn="l" fontAlgn="auto">
                  <a:lnSpc>
                    <a:spcPct val="100000"/>
                  </a:lnSpc>
                </a:pPr>
                <a14:m>
                  <m:oMathPara xmlns:m="http://schemas.openxmlformats.org/officeDocument/2006/math">
                    <m:oMathParaPr>
                      <m:jc m:val="centerGroup"/>
                    </m:oMathParaPr>
                    <m:oMath xmlns:m="http://schemas.openxmlformats.org/officeDocument/2006/math">
                      <m:d>
                        <m:dPr>
                          <m:begChr m:val="{"/>
                          <m:endChr m:val=""/>
                          <m:ctrlPr>
                            <a:rPr lang="en-US" altLang="zh-CN" sz="2400" i="1">
                              <a:latin typeface="Cambria Math"/>
                              <a:ea typeface="华文楷体" panose="02010600040101010101" pitchFamily="2" charset="-122"/>
                              <a:cs typeface="Cambria Math" panose="02040503050406030204" charset="0"/>
                            </a:rPr>
                          </m:ctrlPr>
                        </m:dPr>
                        <m:e>
                          <m:eqArr>
                            <m:eqArrPr>
                              <m:ctrlPr>
                                <a:rPr lang="en-US" altLang="zh-CN" sz="2400" i="1">
                                  <a:latin typeface="Cambria Math"/>
                                  <a:ea typeface="华文楷体" panose="02010600040101010101" pitchFamily="2" charset="-122"/>
                                  <a:cs typeface="Cambria Math" panose="02040503050406030204" charset="0"/>
                                </a:rPr>
                              </m:ctrlPr>
                            </m:eqArrPr>
                            <m:e>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+3</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𝑧</m:t>
                              </m:r>
                              <m:r>
                                <a:rPr lang="en-US" altLang="zh-CN" sz="2400" i="1">
                                  <a:latin typeface="Cambria Math" panose="02040503050406030204" charset="0"/>
                                  <a:ea typeface="MS Mincho" charset="0"/>
                                  <a:cs typeface="Cambria Math" panose="02040503050406030204" charset="0"/>
                                </a:rPr>
                                <m:t>)=28    </m:t>
                              </m:r>
                              <m:r>
                                <a:rPr lang="en-US" altLang="zh-CN" sz="2400" i="1">
                                  <a:latin typeface="Cambria Math" panose="02040503050406030204" charset="0"/>
                                  <a:ea typeface="MS Mincho" charset="0"/>
                                  <a:cs typeface="Cambria Math" panose="02040503050406030204" charset="0"/>
                                </a:rPr>
                                <m:t>④</m:t>
                              </m:r>
                            </m:e>
                            <m:e>
                              <m:r>
                                <a:rPr lang="en-US" altLang="zh-CN" sz="2400" i="1">
                                  <a:latin typeface="Cambria Math" panose="02040503050406030204" charset="0"/>
                                  <a:ea typeface="MS Mincho" charset="0"/>
                                  <a:cs typeface="Cambria Math" panose="02040503050406030204" charset="0"/>
                                </a:rPr>
                                <m:t>3(</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+3</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𝑧</m:t>
                              </m:r>
                              <m:r>
                                <a:rPr lang="en-US" altLang="zh-CN" sz="2400" i="1">
                                  <a:latin typeface="Cambria Math" panose="02040503050406030204" charset="0"/>
                                  <a:ea typeface="MS Mincho" charset="0"/>
                                  <a:cs typeface="Cambria Math" panose="02040503050406030204" charset="0"/>
                                </a:rPr>
                                <m:t>)=32    </m:t>
                              </m:r>
                              <m:r>
                                <a:rPr lang="en-US" altLang="zh-CN" sz="2400" i="1">
                                  <a:latin typeface="Cambria Math" panose="02040503050406030204" charset="0"/>
                                  <a:ea typeface="MS Mincho" charset="0"/>
                                  <a:cs typeface="Cambria Math" panose="02040503050406030204" charset="0"/>
                                </a:rPr>
                                <m:t>⑤</m:t>
                              </m:r>
                            </m:e>
                          </m:eqArr>
                        </m:e>
                      </m:d>
                    </m:oMath>
                  </m:oMathPara>
                </a14:m>
                <a:endParaRPr lang="en-US" altLang="zh-CN" sz="2400" i="1">
                  <a:latin typeface="华文楷体" panose="02010600040101010101" pitchFamily="2" charset="-122"/>
                  <a:ea typeface="华文楷体" panose="02010600040101010101" pitchFamily="2" charset="-122"/>
                  <a:cs typeface="华文楷体" panose="02010600040101010101" pitchFamily="2" charset="-122"/>
                </a:endParaRPr>
              </a:p>
              <a:p>
                <a:pPr indent="0"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将③代入④⑤两式中的任意一式，可得</a:t>
                </a:r>
                <a:endParaRPr lang="zh-CN" altLang="en-US" sz="240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a:p>
                <a:pPr indent="0" algn="ctr" fontAlgn="auto">
                  <a:lnSpc>
                    <a:spcPct val="100000"/>
                  </a:lnSpc>
                </a:pP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𝑧</m:t>
                    </m:r>
                  </m:oMath>
                </a14:m>
                <a:r>
                  <a:rPr lang="en-US" altLang="zh-CN" sz="2400">
                    <a:latin typeface="华文楷体" panose="02010600040101010101" pitchFamily="2" charset="-122"/>
                    <a:ea typeface="华文楷体" panose="02010600040101010101" pitchFamily="2" charset="-122"/>
                    <a:cs typeface="华文楷体" panose="02010600040101010101" pitchFamily="2" charset="-122"/>
                    <a:sym typeface="+mn-ea"/>
                  </a:rPr>
                  <a:t>=20</a:t>
                </a:r>
                <a:endParaRPr lang="en-US" altLang="zh-CN" sz="2400">
                  <a:solidFill>
                    <a:schemeClr val="tx1"/>
                  </a:solidFill>
                  <a:latin typeface="华文楷体" panose="02010600040101010101" pitchFamily="2" charset="-122"/>
                  <a:ea typeface="华文楷体" panose="02010600040101010101" pitchFamily="2" charset="-122"/>
                  <a:cs typeface="华文楷体" panose="02010600040101010101" pitchFamily="2" charset="-122"/>
                </a:endParaRPr>
              </a:p>
              <a:p>
                <a:pPr indent="0" algn="l"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则</a:t>
                </a:r>
                <a14:m>
                  <m:oMath xmlns:m="http://schemas.openxmlformats.org/officeDocument/2006/math">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𝑧</m:t>
                    </m:r>
                    <m:r>
                      <a:rPr lang="en-US" altLang="zh-CN" sz="2400" i="1">
                        <a:latin typeface="Cambria Math" panose="02040503050406030204" charset="0"/>
                        <a:ea typeface="MS Mincho" charset="0"/>
                        <a:cs typeface="Cambria Math" panose="02040503050406030204" charset="0"/>
                      </a:rPr>
                      <m:t>=40</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，小莹要付</a:t>
                </a:r>
                <a:r>
                  <a:rPr lang="en-US" altLang="zh-CN" sz="2400">
                    <a:latin typeface="华文楷体" panose="02010600040101010101" pitchFamily="2" charset="-122"/>
                    <a:ea typeface="华文楷体" panose="02010600040101010101" pitchFamily="2" charset="-122"/>
                    <a:cs typeface="华文楷体" panose="02010600040101010101" pitchFamily="2" charset="-122"/>
                    <a:sym typeface="+mn-ea"/>
                  </a:rPr>
                  <a:t>40</a:t>
                </a: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元。</a:t>
                </a:r>
                <a:endParaRPr lang="zh-CN" altLang="en-US" sz="2400">
                  <a:latin typeface="华文楷体" panose="02010600040101010101" pitchFamily="2" charset="-122"/>
                  <a:ea typeface="华文楷体" panose="02010600040101010101" pitchFamily="2" charset="-122"/>
                  <a:cs typeface="华文楷体" panose="02010600040101010101" pitchFamily="2" charset="-122"/>
                </a:endParaRPr>
              </a:p>
              <a:p>
                <a:pPr indent="0" algn="l" fontAlgn="auto">
                  <a:lnSpc>
                    <a:spcPct val="150000"/>
                  </a:lnSpc>
                </a:pPr>
                <a:endParaRPr lang="zh-CN" altLang="en-US" sz="2400">
                  <a:latin typeface="华文楷体" panose="02010600040101010101" pitchFamily="2" charset="-122"/>
                  <a:ea typeface="华文楷体" panose="02010600040101010101" pitchFamily="2" charset="-122"/>
                  <a:cs typeface="华文楷体" panose="02010600040101010101" pitchFamily="2" charset="-122"/>
                </a:endParaRPr>
              </a:p>
            </p:txBody>
          </p:sp>
        </mc:Choice>
        <mc:Fallback xmlns="">
          <p:sp>
            <p:nvSpPr>
              <p:cNvPr id="3" name="文本框 2"/>
              <p:cNvSpPr txBox="1">
                <a:spLocks noRot="1" noChangeAspect="1" noMove="1" noResize="1" noEditPoints="1" noAdjustHandles="1" noChangeArrowheads="1" noChangeShapeType="1" noTextEdit="1"/>
              </p:cNvSpPr>
              <p:nvPr/>
            </p:nvSpPr>
            <p:spPr>
              <a:xfrm>
                <a:off x="5930900" y="2327275"/>
                <a:ext cx="5240655" cy="4048760"/>
              </a:xfrm>
              <a:prstGeom prst="rect">
                <a:avLst/>
              </a:prstGeom>
              <a:blipFill rotWithShape="1">
                <a:blip r:embed="rId3"/>
                <a:stretch>
                  <a:fillRect r="-1890"/>
                </a:stretch>
              </a:blipFill>
            </p:spPr>
            <p:txBody>
              <a:bodyPr/>
              <a:lstStyle/>
              <a:p>
                <a:r>
                  <a:rPr lang="zh-CN" altLang="en-US">
                    <a:noFill/>
                  </a:rPr>
                  <a:t> </a:t>
                </a:r>
              </a:p>
            </p:txBody>
          </p:sp>
        </mc:Fallback>
      </mc:AlternateContent>
      <p:cxnSp>
        <p:nvCxnSpPr>
          <p:cNvPr id="5" name="直接连接符 4"/>
          <p:cNvCxnSpPr/>
          <p:nvPr/>
        </p:nvCxnSpPr>
        <p:spPr>
          <a:xfrm flipH="1">
            <a:off x="5819140" y="2419985"/>
            <a:ext cx="8890" cy="3616325"/>
          </a:xfrm>
          <a:prstGeom prst="line">
            <a:avLst/>
          </a:prstGeom>
          <a:ln w="19050">
            <a:solidFill>
              <a:schemeClr val="accent1">
                <a:lumMod val="75000"/>
              </a:schemeClr>
            </a:solidFill>
            <a:prstDash val="dash"/>
          </a:ln>
        </p:spPr>
        <p:style>
          <a:lnRef idx="2">
            <a:schemeClr val="accent1"/>
          </a:lnRef>
          <a:fillRef idx="0">
            <a:srgbClr val="FFFFFF"/>
          </a:fillRef>
          <a:effectRef idx="0">
            <a:srgbClr val="FFFFFF"/>
          </a:effectRef>
          <a:fontRef idx="minor">
            <a:schemeClr val="tx1"/>
          </a:fontRef>
        </p:style>
      </p:cxnSp>
      <p:pic>
        <p:nvPicPr>
          <p:cNvPr id="11" name="图片 10" descr="千库网_标记符号 红色箭头素材_元素编号14647634 (1)"/>
          <p:cNvPicPr>
            <a:picLocks noChangeAspect="1"/>
          </p:cNvPicPr>
          <p:nvPr/>
        </p:nvPicPr>
        <p:blipFill>
          <a:blip r:embed="rId4"/>
          <a:stretch>
            <a:fillRect/>
          </a:stretch>
        </p:blipFill>
        <p:spPr>
          <a:xfrm>
            <a:off x="5212080" y="3526790"/>
            <a:ext cx="883920" cy="7067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Effect transition="in" filter="fade">
                                      <p:cBhvr>
                                        <p:cTn id="37" dur="500"/>
                                        <p:tgtEl>
                                          <p:spTgt spid="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1" end="1"/>
                                            </p:txEl>
                                          </p:spTgt>
                                        </p:tgtEl>
                                        <p:attrNameLst>
                                          <p:attrName>style.visibility</p:attrName>
                                        </p:attrNameLst>
                                      </p:cBhvr>
                                      <p:to>
                                        <p:strVal val="visible"/>
                                      </p:to>
                                    </p:set>
                                    <p:animEffect transition="in" filter="fade">
                                      <p:cBhvr>
                                        <p:cTn id="42" dur="500"/>
                                        <p:tgtEl>
                                          <p:spTgt spid="3">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animEffect transition="in" filter="fade">
                                      <p:cBhvr>
                                        <p:cTn id="47" dur="500"/>
                                        <p:tgtEl>
                                          <p:spTgt spid="3">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3" end="3"/>
                                            </p:txEl>
                                          </p:spTgt>
                                        </p:tgtEl>
                                        <p:attrNameLst>
                                          <p:attrName>style.visibility</p:attrName>
                                        </p:attrNameLst>
                                      </p:cBhvr>
                                      <p:to>
                                        <p:strVal val="visible"/>
                                      </p:to>
                                    </p:set>
                                    <p:animEffect transition="in" filter="fade">
                                      <p:cBhvr>
                                        <p:cTn id="52" dur="500"/>
                                        <p:tgtEl>
                                          <p:spTgt spid="3">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animEffect transition="in" filter="fade">
                                      <p:cBhvr>
                                        <p:cTn id="57" dur="500"/>
                                        <p:tgtEl>
                                          <p:spTgt spid="3">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 grpId="0" build="p"/>
      <p:bldP spid="2" grpId="1"/>
      <p:bldP spid="3" grpId="0" build="p"/>
      <p:bldP spid="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矩形 23"/>
          <p:cNvSpPr/>
          <p:nvPr>
            <p:custDataLst>
              <p:tags r:id="rId1"/>
            </p:custDataLst>
          </p:nvPr>
        </p:nvSpPr>
        <p:spPr>
          <a:xfrm>
            <a:off x="554355" y="750570"/>
            <a:ext cx="5430520" cy="890905"/>
          </a:xfrm>
          <a:prstGeom prst="rect">
            <a:avLst/>
          </a:prstGeom>
        </p:spPr>
        <p:txBody>
          <a:bodyPr wrap="square">
            <a:noAutofit/>
            <a:scene3d>
              <a:camera prst="orthographicFront"/>
              <a:lightRig rig="threePt" dir="t"/>
            </a:scene3d>
          </a:bodyPr>
          <a:lstStyle/>
          <a:p>
            <a:pPr algn="ctr"/>
            <a:r>
              <a:rPr lang="zh-CN" altLang="en-US" sz="3600" b="1" spc="300" dirty="0">
                <a:ln w="12700">
                  <a:solidFill>
                    <a:schemeClr val="tx1"/>
                  </a:solidFill>
                </a:ln>
                <a:solidFill>
                  <a:srgbClr val="C00000"/>
                </a:solidFill>
                <a:effectLst>
                  <a:reflection blurRad="6350" stA="53000" endA="300" endPos="35500" dir="5400000" sy="-90000" algn="bl" rotWithShape="0"/>
                </a:effectLst>
                <a:latin typeface="黑体" panose="02010609060101010101" charset="-122"/>
                <a:ea typeface="黑体" panose="02010609060101010101" charset="-122"/>
                <a:cs typeface="+mj-cs"/>
              </a:rPr>
              <a:t>解题方法提炼</a:t>
            </a:r>
          </a:p>
        </p:txBody>
      </p:sp>
      <p:sp>
        <p:nvSpPr>
          <p:cNvPr id="2" name="文本框 1"/>
          <p:cNvSpPr txBox="1"/>
          <p:nvPr/>
        </p:nvSpPr>
        <p:spPr>
          <a:xfrm>
            <a:off x="1560830" y="1450975"/>
            <a:ext cx="8157845" cy="3820795"/>
          </a:xfrm>
          <a:prstGeom prst="rect">
            <a:avLst/>
          </a:prstGeom>
        </p:spPr>
        <p:txBody>
          <a:bodyPr>
            <a:noAutofit/>
          </a:bodyPr>
          <a:lstStyle/>
          <a:p>
            <a:pPr marL="0" indent="0" defTabSz="266700" hangingPunct="0">
              <a:lnSpc>
                <a:spcPct val="150000"/>
              </a:lnSpc>
              <a:spcBef>
                <a:spcPct val="0"/>
              </a:spcBef>
              <a:spcAft>
                <a:spcPct val="0"/>
              </a:spcAft>
              <a:tabLst>
                <a:tab pos="1332230" algn="l"/>
                <a:tab pos="2667635" algn="l"/>
                <a:tab pos="3999865" algn="l"/>
              </a:tabLst>
            </a:pPr>
            <a:r>
              <a:rPr lang="zh-CN" altLang="en-US" sz="2800" b="1">
                <a:solidFill>
                  <a:srgbClr val="000000"/>
                </a:solidFill>
                <a:latin typeface="楷体" panose="02010609060101010101" charset="-122"/>
                <a:ea typeface="楷体" panose="02010609060101010101" charset="-122"/>
              </a:rPr>
              <a:t>用整体思想解题</a:t>
            </a:r>
            <a:r>
              <a:rPr lang="zh-CN" altLang="en-US" sz="2800" b="1">
                <a:solidFill>
                  <a:srgbClr val="000000"/>
                </a:solidFill>
                <a:latin typeface="宋体" panose="02010600030101010101" pitchFamily="2" charset="-122"/>
                <a:ea typeface="宋体" panose="02010600030101010101" pitchFamily="2" charset="-122"/>
              </a:rPr>
              <a:t>，</a:t>
            </a:r>
            <a:r>
              <a:rPr lang="zh-CN" altLang="en-US" sz="2800" b="1">
                <a:solidFill>
                  <a:srgbClr val="000000"/>
                </a:solidFill>
                <a:latin typeface="楷体" panose="02010609060101010101" charset="-122"/>
                <a:ea typeface="楷体" panose="02010609060101010101" charset="-122"/>
              </a:rPr>
              <a:t>是指将题目中的某些条件或结论看作一个整体</a:t>
            </a:r>
            <a:r>
              <a:rPr lang="zh-CN" altLang="en-US" sz="2800" b="1">
                <a:solidFill>
                  <a:srgbClr val="000000"/>
                </a:solidFill>
                <a:latin typeface="宋体" panose="02010600030101010101" pitchFamily="2" charset="-122"/>
                <a:ea typeface="宋体" panose="02010600030101010101" pitchFamily="2" charset="-122"/>
              </a:rPr>
              <a:t>，</a:t>
            </a:r>
            <a:r>
              <a:rPr lang="zh-CN" altLang="en-US" sz="2800" b="1">
                <a:solidFill>
                  <a:srgbClr val="000000"/>
                </a:solidFill>
                <a:latin typeface="楷体" panose="02010609060101010101" charset="-122"/>
                <a:ea typeface="楷体" panose="02010609060101010101" charset="-122"/>
              </a:rPr>
              <a:t>使问题转化为对这个整体的研究</a:t>
            </a:r>
            <a:r>
              <a:rPr lang="zh-CN" altLang="en-US" sz="2800" b="1">
                <a:solidFill>
                  <a:srgbClr val="000000"/>
                </a:solidFill>
                <a:latin typeface="宋体" panose="02010600030101010101" pitchFamily="2" charset="-122"/>
                <a:ea typeface="宋体" panose="02010600030101010101" pitchFamily="2" charset="-122"/>
              </a:rPr>
              <a:t>，</a:t>
            </a:r>
            <a:r>
              <a:rPr lang="zh-CN" altLang="en-US" sz="2800" b="1">
                <a:solidFill>
                  <a:srgbClr val="000000"/>
                </a:solidFill>
                <a:latin typeface="楷体" panose="02010609060101010101" charset="-122"/>
                <a:ea typeface="楷体" panose="02010609060101010101" charset="-122"/>
              </a:rPr>
              <a:t>这样做</a:t>
            </a:r>
            <a:r>
              <a:rPr lang="zh-CN" altLang="en-US" sz="2800" b="1">
                <a:solidFill>
                  <a:srgbClr val="000000"/>
                </a:solidFill>
                <a:latin typeface="宋体" panose="02010600030101010101" pitchFamily="2" charset="-122"/>
                <a:ea typeface="宋体" panose="02010600030101010101" pitchFamily="2" charset="-122"/>
              </a:rPr>
              <a:t>，</a:t>
            </a:r>
            <a:r>
              <a:rPr lang="zh-CN" altLang="en-US" sz="2800" b="1">
                <a:solidFill>
                  <a:srgbClr val="000000"/>
                </a:solidFill>
                <a:latin typeface="楷体" panose="02010609060101010101" charset="-122"/>
                <a:ea typeface="楷体" panose="02010609060101010101" charset="-122"/>
              </a:rPr>
              <a:t>不仅可以摆脱固定模式的束缚</a:t>
            </a:r>
            <a:r>
              <a:rPr lang="zh-CN" altLang="en-US" sz="2800" b="1">
                <a:solidFill>
                  <a:srgbClr val="000000"/>
                </a:solidFill>
                <a:latin typeface="宋体" panose="02010600030101010101" pitchFamily="2" charset="-122"/>
                <a:ea typeface="宋体" panose="02010600030101010101" pitchFamily="2" charset="-122"/>
              </a:rPr>
              <a:t>，</a:t>
            </a:r>
            <a:r>
              <a:rPr lang="zh-CN" altLang="en-US" sz="2800" b="1">
                <a:solidFill>
                  <a:srgbClr val="000000"/>
                </a:solidFill>
                <a:latin typeface="楷体" panose="02010609060101010101" charset="-122"/>
                <a:ea typeface="楷体" panose="02010609060101010101" charset="-122"/>
              </a:rPr>
              <a:t>使复杂的问题变得简单</a:t>
            </a:r>
            <a:r>
              <a:rPr lang="zh-CN" altLang="en-US" sz="2800" b="1">
                <a:solidFill>
                  <a:srgbClr val="000000"/>
                </a:solidFill>
                <a:latin typeface="宋体" panose="02010600030101010101" pitchFamily="2" charset="-122"/>
                <a:ea typeface="宋体" panose="02010600030101010101" pitchFamily="2" charset="-122"/>
              </a:rPr>
              <a:t>，</a:t>
            </a:r>
            <a:r>
              <a:rPr lang="zh-CN" altLang="en-US" sz="2800" b="1">
                <a:solidFill>
                  <a:srgbClr val="000000"/>
                </a:solidFill>
                <a:latin typeface="楷体" panose="02010609060101010101" charset="-122"/>
                <a:ea typeface="楷体" panose="02010609060101010101" charset="-122"/>
              </a:rPr>
              <a:t>陌生的问题变得熟悉</a:t>
            </a:r>
            <a:r>
              <a:rPr lang="zh-CN" altLang="en-US" sz="2800" b="1">
                <a:solidFill>
                  <a:srgbClr val="000000"/>
                </a:solidFill>
                <a:latin typeface="宋体" panose="02010600030101010101" pitchFamily="2" charset="-122"/>
                <a:ea typeface="宋体" panose="02010600030101010101" pitchFamily="2" charset="-122"/>
              </a:rPr>
              <a:t>，</a:t>
            </a:r>
            <a:r>
              <a:rPr lang="zh-CN" altLang="en-US" sz="2800" b="1">
                <a:solidFill>
                  <a:srgbClr val="000000"/>
                </a:solidFill>
                <a:latin typeface="楷体" panose="02010609060101010101" charset="-122"/>
                <a:ea typeface="楷体" panose="02010609060101010101" charset="-122"/>
              </a:rPr>
              <a:t>还可以解决一些按常规方法解决不了的问题</a:t>
            </a:r>
            <a:r>
              <a:rPr lang="zh-CN" altLang="en-US" sz="2800" b="1">
                <a:solidFill>
                  <a:srgbClr val="000000"/>
                </a:solidFill>
                <a:latin typeface="宋体" panose="02010600030101010101" pitchFamily="2" charset="-122"/>
                <a:ea typeface="宋体" panose="02010600030101010101" pitchFamily="2" charset="-122"/>
              </a:rPr>
              <a:t>，</a:t>
            </a:r>
            <a:r>
              <a:rPr lang="zh-CN" altLang="en-US" sz="2800" b="1">
                <a:solidFill>
                  <a:srgbClr val="000000"/>
                </a:solidFill>
                <a:latin typeface="楷体" panose="02010609060101010101" charset="-122"/>
                <a:ea typeface="楷体" panose="02010609060101010101" charset="-122"/>
              </a:rPr>
              <a:t>从而起到化繁为简的目的</a:t>
            </a:r>
            <a:r>
              <a:rPr lang="en-US" altLang="zh-CN" sz="2800" b="1">
                <a:solidFill>
                  <a:srgbClr val="000000"/>
                </a:solidFill>
                <a:latin typeface="宋体" panose="02010600030101010101" pitchFamily="2" charset="-122"/>
                <a:ea typeface="宋体" panose="02010600030101010101" pitchFamily="2" charset="-122"/>
              </a:rPr>
              <a:t>.</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2099310" y="3415665"/>
            <a:ext cx="8124190" cy="2813050"/>
          </a:xfrm>
          <a:prstGeom prst="rect">
            <a:avLst/>
          </a:prstGeom>
          <a:solidFill>
            <a:schemeClr val="accent4">
              <a:lumMod val="20000"/>
              <a:lumOff val="80000"/>
            </a:schemeClr>
          </a:solidFill>
          <a:ln w="19050">
            <a:solidFill>
              <a:schemeClr val="accent4">
                <a:lumMod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2" name="组合 1"/>
          <p:cNvGrpSpPr/>
          <p:nvPr/>
        </p:nvGrpSpPr>
        <p:grpSpPr>
          <a:xfrm>
            <a:off x="483870" y="402590"/>
            <a:ext cx="589915" cy="453390"/>
            <a:chOff x="762" y="634"/>
            <a:chExt cx="929" cy="714"/>
          </a:xfrm>
        </p:grpSpPr>
        <p:sp>
          <p:nvSpPr>
            <p:cNvPr id="5" name="椭圆 4"/>
            <p:cNvSpPr/>
            <p:nvPr/>
          </p:nvSpPr>
          <p:spPr>
            <a:xfrm>
              <a:off x="762" y="634"/>
              <a:ext cx="715" cy="715"/>
            </a:xfrm>
            <a:prstGeom prst="ellipse">
              <a:avLst/>
            </a:prstGeom>
            <a:solidFill>
              <a:srgbClr val="8CB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63" y="809"/>
              <a:ext cx="428" cy="428"/>
            </a:xfrm>
            <a:prstGeom prst="ellipse">
              <a:avLst/>
            </a:prstGeom>
            <a:solidFill>
              <a:srgbClr val="FAD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 name="直接连接符 2"/>
          <p:cNvCxnSpPr/>
          <p:nvPr/>
        </p:nvCxnSpPr>
        <p:spPr>
          <a:xfrm flipV="1">
            <a:off x="1130935" y="931545"/>
            <a:ext cx="3277235" cy="12700"/>
          </a:xfrm>
          <a:prstGeom prst="line">
            <a:avLst/>
          </a:prstGeom>
          <a:ln w="19050">
            <a:solidFill>
              <a:schemeClr val="accent3">
                <a:lumMod val="75000"/>
              </a:schemeClr>
            </a:solidFill>
            <a:prstDash val="lgDash"/>
          </a:ln>
        </p:spPr>
        <p:style>
          <a:lnRef idx="2">
            <a:schemeClr val="accent1"/>
          </a:lnRef>
          <a:fillRef idx="0">
            <a:srgbClr val="FFFFFF"/>
          </a:fillRef>
          <a:effectRef idx="0">
            <a:srgbClr val="FFFFFF"/>
          </a:effectRef>
          <a:fontRef idx="minor">
            <a:schemeClr val="tx1"/>
          </a:fontRef>
        </p:style>
      </p:cxnSp>
      <p:sp>
        <p:nvSpPr>
          <p:cNvPr id="4" name="文本框 3"/>
          <p:cNvSpPr txBox="1"/>
          <p:nvPr/>
        </p:nvSpPr>
        <p:spPr>
          <a:xfrm>
            <a:off x="1073785" y="403225"/>
            <a:ext cx="3441065" cy="521970"/>
          </a:xfrm>
          <a:prstGeom prst="rect">
            <a:avLst/>
          </a:prstGeom>
          <a:noFill/>
        </p:spPr>
        <p:txBody>
          <a:bodyPr wrap="square" rtlCol="0">
            <a:spAutoFit/>
          </a:bodyPr>
          <a:lstStyle/>
          <a:p>
            <a:r>
              <a:rPr lang="zh-CN" altLang="en-US" sz="2800" b="1">
                <a:solidFill>
                  <a:srgbClr val="FF0000"/>
                </a:solidFill>
                <a:latin typeface="华文楷体" panose="02010600040101010101" pitchFamily="2" charset="-122"/>
                <a:ea typeface="华文楷体" panose="02010600040101010101" pitchFamily="2" charset="-122"/>
              </a:rPr>
              <a:t>课堂练习，巩固提升</a:t>
            </a:r>
          </a:p>
        </p:txBody>
      </p:sp>
      <mc:AlternateContent xmlns:mc="http://schemas.openxmlformats.org/markup-compatibility/2006" xmlns:a14="http://schemas.microsoft.com/office/drawing/2010/main">
        <mc:Choice Requires="a14">
          <p:sp>
            <p:nvSpPr>
              <p:cNvPr id="8" name="文本框 7"/>
              <p:cNvSpPr txBox="1"/>
              <p:nvPr/>
            </p:nvSpPr>
            <p:spPr>
              <a:xfrm>
                <a:off x="1073785" y="1120140"/>
                <a:ext cx="10962005" cy="773430"/>
              </a:xfrm>
              <a:prstGeom prst="rect">
                <a:avLst/>
              </a:prstGeom>
              <a:noFill/>
            </p:spPr>
            <p:txBody>
              <a:bodyPr wrap="square" rtlCol="0">
                <a:spAutoFit/>
              </a:bodyPr>
              <a:lstStyle/>
              <a:p>
                <a:r>
                  <a:rPr lang="en-US" altLang="zh-CN" sz="2400">
                    <a:latin typeface="华文楷体" panose="02010600040101010101" pitchFamily="2" charset="-122"/>
                    <a:ea typeface="华文楷体" panose="02010600040101010101" pitchFamily="2" charset="-122"/>
                    <a:cs typeface="华文楷体" panose="02010600040101010101" pitchFamily="2" charset="-122"/>
                  </a:rPr>
                  <a:t>1</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、已知二元一次方程组</a:t>
                </a:r>
                <a14:m>
                  <m:oMath xmlns:m="http://schemas.openxmlformats.org/officeDocument/2006/math">
                    <m:d>
                      <m:dPr>
                        <m:begChr m:val="{"/>
                        <m:endChr m:val=""/>
                        <m:ctrlPr>
                          <a:rPr lang="en-US" altLang="zh-CN" sz="2400" i="1">
                            <a:latin typeface="Cambria Math"/>
                            <a:ea typeface="华文楷体" panose="02010600040101010101" pitchFamily="2" charset="-122"/>
                            <a:cs typeface="Cambria Math" panose="02040503050406030204" charset="0"/>
                          </a:rPr>
                        </m:ctrlPr>
                      </m:dPr>
                      <m:e>
                        <m:eqArr>
                          <m:eqArrPr>
                            <m:ctrlPr>
                              <a:rPr lang="en-US" altLang="zh-CN" sz="2400" i="1">
                                <a:latin typeface="Cambria Math"/>
                                <a:ea typeface="MS Mincho" charset="0"/>
                                <a:cs typeface="Cambria Math" panose="02040503050406030204" charset="0"/>
                              </a:rPr>
                            </m:ctrlPr>
                          </m:eqArrPr>
                          <m:e>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=7</m:t>
                            </m:r>
                          </m:e>
                          <m:e>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=8</m:t>
                            </m:r>
                          </m:e>
                        </m:eqArr>
                      </m:e>
                    </m:d>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rPr>
                  <a:t>，则</a:t>
                </a: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华文楷体" panose="02010600040101010101" pitchFamily="2" charset="-122"/>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oMath>
                </a14:m>
                <a:r>
                  <a:rPr lang="en-US" altLang="zh-CN" sz="2400">
                    <a:latin typeface="华文楷体" panose="02010600040101010101" pitchFamily="2" charset="-122"/>
                    <a:ea typeface="华文楷体" panose="02010600040101010101" pitchFamily="2" charset="-122"/>
                    <a:cs typeface="华文楷体" panose="02010600040101010101" pitchFamily="2" charset="-122"/>
                  </a:rPr>
                  <a:t>______</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a:t>
                </a: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oMath>
                </a14:m>
                <a:r>
                  <a:rPr lang="en-US" altLang="zh-CN" sz="2400">
                    <a:latin typeface="华文楷体" panose="02010600040101010101" pitchFamily="2" charset="-122"/>
                    <a:ea typeface="华文楷体" panose="02010600040101010101" pitchFamily="2" charset="-122"/>
                    <a:cs typeface="华文楷体" panose="02010600040101010101" pitchFamily="2" charset="-122"/>
                  </a:rPr>
                  <a:t>______</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a:t>
                </a:r>
              </a:p>
            </p:txBody>
          </p:sp>
        </mc:Choice>
        <mc:Fallback xmlns="">
          <p:sp>
            <p:nvSpPr>
              <p:cNvPr id="8" name="文本框 7"/>
              <p:cNvSpPr txBox="1">
                <a:spLocks noRot="1" noChangeAspect="1" noMove="1" noResize="1" noEditPoints="1" noAdjustHandles="1" noChangeArrowheads="1" noChangeShapeType="1" noTextEdit="1"/>
              </p:cNvSpPr>
              <p:nvPr/>
            </p:nvSpPr>
            <p:spPr>
              <a:xfrm>
                <a:off x="1073785" y="1120140"/>
                <a:ext cx="10962005" cy="773430"/>
              </a:xfrm>
              <a:prstGeom prst="rect">
                <a:avLst/>
              </a:prstGeom>
              <a:blipFill rotWithShape="1">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p:cNvSpPr txBox="1"/>
              <p:nvPr/>
            </p:nvSpPr>
            <p:spPr>
              <a:xfrm>
                <a:off x="1130935" y="1844675"/>
                <a:ext cx="10198735" cy="1378585"/>
              </a:xfrm>
              <a:prstGeom prst="rect">
                <a:avLst/>
              </a:prstGeom>
              <a:noFill/>
            </p:spPr>
            <p:txBody>
              <a:bodyPr wrap="square" rtlCol="0">
                <a:spAutoFit/>
              </a:bodyPr>
              <a:lstStyle/>
              <a:p>
                <a:pPr indent="0" fontAlgn="auto">
                  <a:lnSpc>
                    <a:spcPct val="150000"/>
                  </a:lnSpc>
                </a:pPr>
                <a:r>
                  <a:rPr lang="zh-CN" altLang="en-US" sz="2400">
                    <a:solidFill>
                      <a:schemeClr val="accent1"/>
                    </a:solidFill>
                    <a:latin typeface="华文楷体" panose="02010600040101010101" pitchFamily="2" charset="-122"/>
                    <a:ea typeface="华文楷体" panose="02010600040101010101" pitchFamily="2" charset="-122"/>
                    <a:cs typeface="华文楷体" panose="02010600040101010101" pitchFamily="2" charset="-122"/>
                  </a:rPr>
                  <a:t>方法：</a:t>
                </a:r>
                <a:r>
                  <a:rPr lang="en-US" altLang="zh-CN" sz="2400">
                    <a:solidFill>
                      <a:schemeClr val="accent1"/>
                    </a:solidFill>
                    <a:latin typeface="华文楷体" panose="02010600040101010101" pitchFamily="2" charset="-122"/>
                    <a:ea typeface="华文楷体" panose="02010600040101010101" pitchFamily="2" charset="-122"/>
                    <a:cs typeface="华文楷体" panose="02010600040101010101" pitchFamily="2" charset="-122"/>
                  </a:rPr>
                  <a:t>1.</a:t>
                </a:r>
                <a:r>
                  <a:rPr lang="zh-CN" altLang="en-US" sz="2400">
                    <a:solidFill>
                      <a:schemeClr val="accent1"/>
                    </a:solidFill>
                    <a:latin typeface="华文楷体" panose="02010600040101010101" pitchFamily="2" charset="-122"/>
                    <a:ea typeface="华文楷体" panose="02010600040101010101" pitchFamily="2" charset="-122"/>
                    <a:cs typeface="华文楷体" panose="02010600040101010101" pitchFamily="2" charset="-122"/>
                  </a:rPr>
                  <a:t>利用第一个方程减去第二个方程，再乘</a:t>
                </a:r>
                <a:r>
                  <a:rPr lang="en-US" altLang="zh-CN" sz="2400">
                    <a:solidFill>
                      <a:schemeClr val="accent1"/>
                    </a:solidFill>
                    <a:latin typeface="华文楷体" panose="02010600040101010101" pitchFamily="2" charset="-122"/>
                    <a:ea typeface="华文楷体" panose="02010600040101010101" pitchFamily="2" charset="-122"/>
                    <a:cs typeface="华文楷体" panose="02010600040101010101" pitchFamily="2" charset="-122"/>
                  </a:rPr>
                  <a:t>2</a:t>
                </a:r>
                <a:r>
                  <a:rPr lang="zh-CN" altLang="en-US" sz="2400">
                    <a:solidFill>
                      <a:schemeClr val="accent1"/>
                    </a:solidFill>
                    <a:latin typeface="华文楷体" panose="02010600040101010101" pitchFamily="2" charset="-122"/>
                    <a:ea typeface="华文楷体" panose="02010600040101010101" pitchFamily="2" charset="-122"/>
                    <a:cs typeface="华文楷体" panose="02010600040101010101" pitchFamily="2" charset="-122"/>
                  </a:rPr>
                  <a:t>，即可得出</a:t>
                </a:r>
                <a14:m>
                  <m:oMath xmlns:m="http://schemas.openxmlformats.org/officeDocument/2006/math">
                    <m:r>
                      <a:rPr lang="zh-CN" altLang="en-US" sz="2400">
                        <a:solidFill>
                          <a:schemeClr val="accent1"/>
                        </a:solidFill>
                        <a:latin typeface="Cambria Math"/>
                        <a:ea typeface="华文楷体" panose="02010600040101010101" pitchFamily="2" charset="-122"/>
                        <a:cs typeface="华文楷体" panose="02010600040101010101" pitchFamily="2" charset="-122"/>
                      </a:rPr>
                      <m:t>2</m:t>
                    </m:r>
                    <m:r>
                      <a:rPr lang="zh-CN" altLang="en-US" sz="2400">
                        <a:solidFill>
                          <a:schemeClr val="accent1"/>
                        </a:solidFill>
                        <a:latin typeface="Cambria Math"/>
                        <a:ea typeface="华文楷体" panose="02010600040101010101" pitchFamily="2" charset="-122"/>
                        <a:cs typeface="华文楷体" panose="02010600040101010101" pitchFamily="2" charset="-122"/>
                      </a:rPr>
                      <m:t>𝑥</m:t>
                    </m:r>
                    <m:r>
                      <a:rPr lang="zh-CN" altLang="en-US" sz="2400">
                        <a:solidFill>
                          <a:schemeClr val="accent1"/>
                        </a:solidFill>
                        <a:latin typeface="Cambria Math"/>
                        <a:ea typeface="华文楷体" panose="02010600040101010101" pitchFamily="2" charset="-122"/>
                        <a:cs typeface="华文楷体" panose="02010600040101010101" pitchFamily="2" charset="-122"/>
                      </a:rPr>
                      <m:t>−2</m:t>
                    </m:r>
                    <m:r>
                      <a:rPr lang="zh-CN" altLang="en-US" sz="2400">
                        <a:solidFill>
                          <a:schemeClr val="accent1"/>
                        </a:solidFill>
                        <a:latin typeface="Cambria Math"/>
                        <a:ea typeface="华文楷体" panose="02010600040101010101" pitchFamily="2" charset="-122"/>
                        <a:cs typeface="华文楷体" panose="02010600040101010101" pitchFamily="2" charset="-122"/>
                      </a:rPr>
                      <m:t>𝑦</m:t>
                    </m:r>
                  </m:oMath>
                </a14:m>
                <a:r>
                  <a:rPr lang="zh-CN" altLang="en-US" sz="2400">
                    <a:solidFill>
                      <a:schemeClr val="accent1"/>
                    </a:solidFill>
                    <a:latin typeface="华文楷体" panose="02010600040101010101" pitchFamily="2" charset="-122"/>
                    <a:ea typeface="华文楷体" panose="02010600040101010101" pitchFamily="2" charset="-122"/>
                    <a:cs typeface="华文楷体" panose="02010600040101010101" pitchFamily="2" charset="-122"/>
                  </a:rPr>
                  <a:t>；2.先将两个方程相加可得</a:t>
                </a:r>
                <a14:m>
                  <m:oMath xmlns:m="http://schemas.openxmlformats.org/officeDocument/2006/math">
                    <m:r>
                      <a:rPr lang="zh-CN" altLang="en-US" sz="2400">
                        <a:solidFill>
                          <a:schemeClr val="accent1"/>
                        </a:solidFill>
                        <a:latin typeface="Cambria Math"/>
                        <a:ea typeface="华文楷体" panose="02010600040101010101" pitchFamily="2" charset="-122"/>
                        <a:cs typeface="华文楷体" panose="02010600040101010101" pitchFamily="2" charset="-122"/>
                      </a:rPr>
                      <m:t>3</m:t>
                    </m:r>
                    <m:r>
                      <a:rPr lang="zh-CN" altLang="en-US" sz="2400">
                        <a:solidFill>
                          <a:schemeClr val="accent1"/>
                        </a:solidFill>
                        <a:latin typeface="Cambria Math"/>
                        <a:ea typeface="华文楷体" panose="02010600040101010101" pitchFamily="2" charset="-122"/>
                        <a:cs typeface="华文楷体" panose="02010600040101010101" pitchFamily="2" charset="-122"/>
                      </a:rPr>
                      <m:t>𝑥</m:t>
                    </m:r>
                    <m:r>
                      <a:rPr lang="zh-CN" altLang="en-US" sz="2400">
                        <a:solidFill>
                          <a:schemeClr val="accent1"/>
                        </a:solidFill>
                        <a:latin typeface="Cambria Math"/>
                        <a:ea typeface="华文楷体" panose="02010600040101010101" pitchFamily="2" charset="-122"/>
                        <a:cs typeface="华文楷体" panose="02010600040101010101" pitchFamily="2" charset="-122"/>
                      </a:rPr>
                      <m:t>+3</m:t>
                    </m:r>
                    <m:r>
                      <a:rPr lang="zh-CN" altLang="en-US" sz="2400">
                        <a:solidFill>
                          <a:schemeClr val="accent1"/>
                        </a:solidFill>
                        <a:latin typeface="Cambria Math"/>
                        <a:ea typeface="华文楷体" panose="02010600040101010101" pitchFamily="2" charset="-122"/>
                        <a:cs typeface="华文楷体" panose="02010600040101010101" pitchFamily="2" charset="-122"/>
                      </a:rPr>
                      <m:t>𝑦</m:t>
                    </m:r>
                  </m:oMath>
                </a14:m>
                <a:r>
                  <a:rPr lang="zh-CN" altLang="en-US" sz="2400">
                    <a:solidFill>
                      <a:schemeClr val="accent1"/>
                    </a:solidFill>
                    <a:latin typeface="华文楷体" panose="02010600040101010101" pitchFamily="2" charset="-122"/>
                    <a:ea typeface="华文楷体" panose="02010600040101010101" pitchFamily="2" charset="-122"/>
                    <a:cs typeface="华文楷体" panose="02010600040101010101" pitchFamily="2" charset="-122"/>
                  </a:rPr>
                  <a:t>的值，再两边同除以3即可得。</a:t>
                </a:r>
              </a:p>
            </p:txBody>
          </p:sp>
        </mc:Choice>
        <mc:Fallback xmlns="">
          <p:sp>
            <p:nvSpPr>
              <p:cNvPr id="9" name="文本框 8"/>
              <p:cNvSpPr txBox="1">
                <a:spLocks noRot="1" noChangeAspect="1" noMove="1" noResize="1" noEditPoints="1" noAdjustHandles="1" noChangeArrowheads="1" noChangeShapeType="1" noTextEdit="1"/>
              </p:cNvSpPr>
              <p:nvPr/>
            </p:nvSpPr>
            <p:spPr>
              <a:xfrm>
                <a:off x="1130935" y="1844675"/>
                <a:ext cx="10198735" cy="1378585"/>
              </a:xfrm>
              <a:prstGeom prst="rect">
                <a:avLst/>
              </a:prstGeom>
              <a:blipFill rotWithShape="1">
                <a:blip r:embed="rId3"/>
                <a:stretch>
                  <a:fillRect b="-1220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文本框 10"/>
              <p:cNvSpPr txBox="1"/>
              <p:nvPr/>
            </p:nvSpPr>
            <p:spPr>
              <a:xfrm>
                <a:off x="2621280" y="3371850"/>
                <a:ext cx="3970020" cy="2858770"/>
              </a:xfrm>
              <a:prstGeom prst="rect">
                <a:avLst/>
              </a:prstGeom>
              <a:noFill/>
            </p:spPr>
            <p:txBody>
              <a:bodyPr wrap="square" rtlCol="0">
                <a:noAutofit/>
              </a:bodyPr>
              <a:lstStyle/>
              <a:p>
                <a:pPr indent="0"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rPr>
                  <a:t>解：</a:t>
                </a:r>
              </a:p>
              <a:p>
                <a:pPr indent="0" fontAlgn="auto">
                  <a:lnSpc>
                    <a:spcPct val="100000"/>
                  </a:lnSpc>
                </a:pPr>
                <a14:m>
                  <m:oMath xmlns:m="http://schemas.openxmlformats.org/officeDocument/2006/math">
                    <m:d>
                      <m:dPr>
                        <m:begChr m:val="{"/>
                        <m:endChr m:val=""/>
                        <m:ctrlPr>
                          <a:rPr lang="en-US" altLang="zh-CN" sz="2400" i="1">
                            <a:latin typeface="Cambria Math"/>
                            <a:ea typeface="华文楷体" panose="02010600040101010101" pitchFamily="2" charset="-122"/>
                            <a:cs typeface="Cambria Math" panose="02040503050406030204" charset="0"/>
                          </a:rPr>
                        </m:ctrlPr>
                      </m:dPr>
                      <m:e>
                        <m:eqArr>
                          <m:eqArrPr>
                            <m:ctrlPr>
                              <a:rPr lang="en-US" altLang="zh-CN" sz="2400" i="1">
                                <a:latin typeface="Cambria Math"/>
                                <a:ea typeface="华文楷体" panose="02010600040101010101" pitchFamily="2" charset="-122"/>
                                <a:cs typeface="Cambria Math" panose="02040503050406030204" charset="0"/>
                              </a:rPr>
                            </m:ctrlPr>
                          </m:eqArrPr>
                          <m:e>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=7  </m:t>
                            </m:r>
                            <m:r>
                              <a:rPr lang="en-US" altLang="zh-CN" sz="2400" i="1">
                                <a:latin typeface="Cambria Math" panose="02040503050406030204" charset="0"/>
                                <a:ea typeface="MS Mincho" charset="0"/>
                                <a:cs typeface="Cambria Math" panose="02040503050406030204" charset="0"/>
                              </a:rPr>
                              <m:t>①</m:t>
                            </m:r>
                          </m:e>
                          <m:e>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=8  </m:t>
                            </m:r>
                            <m:r>
                              <a:rPr lang="en-US" altLang="zh-CN" sz="2400" i="1">
                                <a:latin typeface="Cambria Math" panose="02040503050406030204" charset="0"/>
                                <a:ea typeface="MS Mincho" charset="0"/>
                                <a:cs typeface="Cambria Math" panose="02040503050406030204" charset="0"/>
                              </a:rPr>
                              <m:t>②</m:t>
                            </m:r>
                          </m:e>
                        </m:eqArr>
                      </m:e>
                    </m:d>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rPr>
                  <a:t>，</a:t>
                </a:r>
              </a:p>
              <a:p>
                <a:pPr indent="0" fontAlgn="auto">
                  <a:lnSpc>
                    <a:spcPct val="150000"/>
                  </a:lnSpc>
                </a:pPr>
                <a:r>
                  <a:rPr lang="en-US" altLang="zh-CN" sz="2400">
                    <a:latin typeface="华文楷体" panose="02010600040101010101" pitchFamily="2" charset="-122"/>
                    <a:ea typeface="华文楷体" panose="02010600040101010101" pitchFamily="2" charset="-122"/>
                    <a:cs typeface="华文楷体" panose="02010600040101010101" pitchFamily="2" charset="-122"/>
                  </a:rPr>
                  <a:t>①-②</a:t>
                </a:r>
                <a:r>
                  <a:rPr lang="en-US" altLang="zh-CN" sz="2400" i="1">
                    <a:latin typeface="华文楷体" panose="02010600040101010101" pitchFamily="2" charset="-122"/>
                    <a:ea typeface="华文楷体" panose="02010600040101010101" pitchFamily="2" charset="-122"/>
                    <a:cs typeface="华文楷体" panose="02010600040101010101" pitchFamily="2" charset="-122"/>
                  </a:rPr>
                  <a:t>=</a:t>
                </a: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m:t>
                    </m:r>
                    <m:r>
                      <a:rPr lang="en-US" altLang="zh-CN" sz="2400" i="1">
                        <a:latin typeface="Cambria Math" panose="02040503050406030204" charset="0"/>
                        <a:ea typeface="MS Mincho" charset="0"/>
                        <a:cs typeface="Cambria Math" panose="02040503050406030204" charset="0"/>
                      </a:rPr>
                      <m:t>1</m:t>
                    </m:r>
                  </m:oMath>
                </a14:m>
                <a:endParaRPr lang="en-US" altLang="zh-CN" sz="2400" i="1">
                  <a:latin typeface="华文楷体" panose="02010600040101010101" pitchFamily="2" charset="-122"/>
                  <a:ea typeface="华文楷体" panose="02010600040101010101" pitchFamily="2" charset="-122"/>
                  <a:cs typeface="华文楷体" panose="02010600040101010101" pitchFamily="2" charset="-122"/>
                </a:endParaRPr>
              </a:p>
              <a:p>
                <a:pPr indent="0" fontAlgn="auto">
                  <a:lnSpc>
                    <a:spcPct val="150000"/>
                  </a:lnSpc>
                </a:pPr>
                <a14:m>
                  <m:oMathPara xmlns:m="http://schemas.openxmlformats.org/officeDocument/2006/math">
                    <m:oMathParaPr>
                      <m:jc m:val="left"/>
                    </m:oMathParaPr>
                    <m:oMath xmlns:m="http://schemas.openxmlformats.org/officeDocument/2006/math">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华文楷体" panose="02010600040101010101" pitchFamily="2" charset="-122"/>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m:t>
                      </m:r>
                      <m:r>
                        <a:rPr lang="en-US" altLang="zh-CN" sz="2400" i="1">
                          <a:latin typeface="Cambria Math" panose="02040503050406030204" charset="0"/>
                          <a:ea typeface="MS Mincho" charset="0"/>
                          <a:cs typeface="Cambria Math" panose="02040503050406030204" charset="0"/>
                        </a:rPr>
                        <m:t>2</m:t>
                      </m:r>
                    </m:oMath>
                  </m:oMathPara>
                </a14:m>
                <a:endParaRPr lang="en-US" altLang="zh-CN" sz="2400" i="1">
                  <a:latin typeface="华文楷体" panose="02010600040101010101" pitchFamily="2" charset="-122"/>
                  <a:ea typeface="华文楷体" panose="02010600040101010101" pitchFamily="2" charset="-122"/>
                  <a:cs typeface="华文楷体" panose="02010600040101010101" pitchFamily="2" charset="-122"/>
                </a:endParaRPr>
              </a:p>
            </p:txBody>
          </p:sp>
        </mc:Choice>
        <mc:Fallback xmlns="">
          <p:sp>
            <p:nvSpPr>
              <p:cNvPr id="11" name="文本框 10"/>
              <p:cNvSpPr txBox="1">
                <a:spLocks noRot="1" noChangeAspect="1" noMove="1" noResize="1" noEditPoints="1" noAdjustHandles="1" noChangeArrowheads="1" noChangeShapeType="1" noTextEdit="1"/>
              </p:cNvSpPr>
              <p:nvPr/>
            </p:nvSpPr>
            <p:spPr>
              <a:xfrm>
                <a:off x="2621280" y="3371850"/>
                <a:ext cx="3970020" cy="2858770"/>
              </a:xfrm>
              <a:prstGeom prst="rect">
                <a:avLst/>
              </a:prstGeom>
              <a:blipFill rotWithShape="1">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nvSpPr>
            <p:spPr>
              <a:xfrm>
                <a:off x="6808470" y="3963035"/>
                <a:ext cx="3632835" cy="1676400"/>
              </a:xfrm>
              <a:prstGeom prst="rect">
                <a:avLst/>
              </a:prstGeom>
              <a:noFill/>
            </p:spPr>
            <p:txBody>
              <a:bodyPr wrap="square" rtlCol="0" anchor="t">
                <a:spAutoFit/>
              </a:bodyPr>
              <a:lstStyle/>
              <a:p>
                <a:pPr indent="0" fontAlgn="auto">
                  <a:lnSpc>
                    <a:spcPct val="150000"/>
                  </a:lnSpc>
                </a:pPr>
                <a:r>
                  <a:rPr lang="en-US" altLang="zh-CN" sz="2400">
                    <a:latin typeface="华文楷体" panose="02010600040101010101" pitchFamily="2" charset="-122"/>
                    <a:ea typeface="华文楷体" panose="02010600040101010101" pitchFamily="2" charset="-122"/>
                    <a:cs typeface="华文楷体" panose="02010600040101010101" pitchFamily="2" charset="-122"/>
                    <a:sym typeface="+mn-ea"/>
                  </a:rPr>
                  <a:t>①+②</a:t>
                </a:r>
                <a:r>
                  <a:rPr lang="en-US" altLang="zh-CN" sz="2400" i="1">
                    <a:latin typeface="华文楷体" panose="02010600040101010101" pitchFamily="2" charset="-122"/>
                    <a:ea typeface="华文楷体" panose="02010600040101010101" pitchFamily="2" charset="-122"/>
                    <a:cs typeface="华文楷体" panose="02010600040101010101" pitchFamily="2" charset="-122"/>
                    <a:sym typeface="+mn-ea"/>
                  </a:rPr>
                  <a:t>=</a:t>
                </a: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3</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+3</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cs typeface="Cambria Math" panose="02040503050406030204" charset="0"/>
                      </a:rPr>
                      <m:t>15</m:t>
                    </m:r>
                  </m:oMath>
                </a14:m>
                <a:endParaRPr lang="en-US" altLang="zh-CN" sz="2400" i="1">
                  <a:latin typeface="Cambria Math" panose="02040503050406030204" charset="0"/>
                  <a:cs typeface="Cambria Math" panose="02040503050406030204" charset="0"/>
                </a:endParaRPr>
              </a:p>
              <a:p>
                <a:pPr indent="0" fontAlgn="auto">
                  <a:lnSpc>
                    <a:spcPct val="150000"/>
                  </a:lnSpc>
                </a:pPr>
                <a14:m>
                  <m:oMathPara xmlns:m="http://schemas.openxmlformats.org/officeDocument/2006/math">
                    <m:oMathParaPr>
                      <m:jc m:val="left"/>
                    </m:oMathParaPr>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f>
                        <m:fPr>
                          <m:ctrlPr>
                            <a:rPr lang="en-US" altLang="zh-CN" sz="2400" i="1">
                              <a:latin typeface="Cambria Math"/>
                              <a:ea typeface="华文楷体" panose="02010600040101010101" pitchFamily="2" charset="-122"/>
                              <a:cs typeface="Cambria Math" panose="02040503050406030204" charset="0"/>
                            </a:rPr>
                          </m:ctrlPr>
                        </m:fPr>
                        <m:num>
                          <m:r>
                            <a:rPr lang="en-US" altLang="zh-CN" sz="2400" i="1">
                              <a:latin typeface="Cambria Math" panose="02040503050406030204" charset="0"/>
                              <a:ea typeface="华文楷体" panose="02010600040101010101" pitchFamily="2" charset="-122"/>
                              <a:cs typeface="Cambria Math" panose="02040503050406030204" charset="0"/>
                            </a:rPr>
                            <m:t>3</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+3</m:t>
                          </m:r>
                          <m:r>
                            <a:rPr lang="en-US" altLang="zh-CN" sz="2400" i="1">
                              <a:latin typeface="Cambria Math" panose="02040503050406030204" charset="0"/>
                              <a:ea typeface="华文楷体" panose="02010600040101010101" pitchFamily="2" charset="-122"/>
                              <a:cs typeface="Cambria Math" panose="02040503050406030204" charset="0"/>
                            </a:rPr>
                            <m:t>𝑦</m:t>
                          </m:r>
                        </m:num>
                        <m:den>
                          <m:r>
                            <a:rPr lang="en-US" altLang="zh-CN" sz="2400" i="1">
                              <a:latin typeface="Cambria Math" panose="02040503050406030204" charset="0"/>
                              <a:ea typeface="华文楷体" panose="02010600040101010101" pitchFamily="2" charset="-122"/>
                              <a:cs typeface="Cambria Math" panose="02040503050406030204" charset="0"/>
                            </a:rPr>
                            <m:t>3</m:t>
                          </m:r>
                        </m:den>
                      </m:f>
                      <m:r>
                        <a:rPr lang="en-US" altLang="zh-CN" sz="2400" i="1">
                          <a:latin typeface="Cambria Math" panose="02040503050406030204" charset="0"/>
                          <a:ea typeface="华文楷体" panose="02010600040101010101" pitchFamily="2" charset="-122"/>
                          <a:cs typeface="Cambria Math" panose="02040503050406030204" charset="0"/>
                        </a:rPr>
                        <m:t>=5</m:t>
                      </m:r>
                    </m:oMath>
                  </m:oMathPara>
                </a14:m>
                <a:endParaRPr lang="en-US" altLang="zh-CN" sz="2400" i="1">
                  <a:latin typeface="Cambria Math" panose="02040503050406030204" charset="0"/>
                  <a:ea typeface="华文楷体" panose="02010600040101010101" pitchFamily="2" charset="-122"/>
                  <a:cs typeface="Cambria Math" panose="02040503050406030204" charset="0"/>
                </a:endParaRPr>
              </a:p>
            </p:txBody>
          </p:sp>
        </mc:Choice>
        <mc:Fallback xmlns="">
          <p:sp>
            <p:nvSpPr>
              <p:cNvPr id="12" name="文本框 11"/>
              <p:cNvSpPr txBox="1">
                <a:spLocks noRot="1" noChangeAspect="1" noMove="1" noResize="1" noEditPoints="1" noAdjustHandles="1" noChangeArrowheads="1" noChangeShapeType="1" noTextEdit="1"/>
              </p:cNvSpPr>
              <p:nvPr/>
            </p:nvSpPr>
            <p:spPr>
              <a:xfrm>
                <a:off x="6808470" y="3963035"/>
                <a:ext cx="3632835" cy="1676400"/>
              </a:xfrm>
              <a:prstGeom prst="rect">
                <a:avLst/>
              </a:prstGeom>
              <a:blipFill rotWithShape="1">
                <a:blip r:embed="rId5"/>
                <a:stretch>
                  <a:fillRect/>
                </a:stretch>
              </a:blipFill>
            </p:spPr>
            <p:txBody>
              <a:bodyPr/>
              <a:lstStyle/>
              <a:p>
                <a:r>
                  <a:rPr lang="zh-CN" altLang="en-US">
                    <a:noFill/>
                  </a:rPr>
                  <a:t> </a:t>
                </a:r>
              </a:p>
            </p:txBody>
          </p:sp>
        </mc:Fallback>
      </mc:AlternateContent>
      <p:cxnSp>
        <p:nvCxnSpPr>
          <p:cNvPr id="16" name="直接连接符 15"/>
          <p:cNvCxnSpPr/>
          <p:nvPr/>
        </p:nvCxnSpPr>
        <p:spPr>
          <a:xfrm>
            <a:off x="6396990" y="3520440"/>
            <a:ext cx="0" cy="2603500"/>
          </a:xfrm>
          <a:prstGeom prst="line">
            <a:avLst/>
          </a:prstGeom>
          <a:ln w="19050">
            <a:solidFill>
              <a:schemeClr val="accent4">
                <a:lumMod val="50000"/>
              </a:schemeClr>
            </a:solidFill>
            <a:prstDash val="dash"/>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up)">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5" grpId="1" animBg="1"/>
      <p:bldP spid="8" grpId="0"/>
      <p:bldP spid="8" grpId="1"/>
      <p:bldP spid="9" grpId="0"/>
      <p:bldP spid="9" grpId="1"/>
      <p:bldP spid="11" grpId="0"/>
      <p:bldP spid="11" grpId="1"/>
      <p:bldP spid="12" grpId="0"/>
      <p:bldP spid="12"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千库网_胶带胶布贴纸便签手账边框文本框_元素编号13110072 (1)"/>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Lst>
          </a:blip>
          <a:stretch>
            <a:fillRect/>
          </a:stretch>
        </p:blipFill>
        <p:spPr>
          <a:xfrm>
            <a:off x="1791335" y="1435100"/>
            <a:ext cx="8454390" cy="5662295"/>
          </a:xfrm>
          <a:prstGeom prst="rect">
            <a:avLst/>
          </a:prstGeom>
        </p:spPr>
      </p:pic>
      <mc:AlternateContent xmlns:mc="http://schemas.openxmlformats.org/markup-compatibility/2006" xmlns:a14="http://schemas.microsoft.com/office/drawing/2010/main">
        <mc:Choice Requires="a14">
          <p:sp>
            <p:nvSpPr>
              <p:cNvPr id="10" name="文本框 9"/>
              <p:cNvSpPr txBox="1"/>
              <p:nvPr/>
            </p:nvSpPr>
            <p:spPr>
              <a:xfrm>
                <a:off x="1073785" y="1153795"/>
                <a:ext cx="8709660" cy="751840"/>
              </a:xfrm>
              <a:prstGeom prst="rect">
                <a:avLst/>
              </a:prstGeom>
              <a:noFill/>
            </p:spPr>
            <p:txBody>
              <a:bodyPr wrap="square" rtlCol="0">
                <a:spAutoFit/>
              </a:bodyPr>
              <a:lstStyle/>
              <a:p>
                <a:r>
                  <a:rPr lang="zh-CN" altLang="en-US" sz="2400">
                    <a:latin typeface="华文楷体" panose="02010600040101010101" pitchFamily="2" charset="-122"/>
                    <a:ea typeface="华文楷体" panose="02010600040101010101" pitchFamily="2" charset="-122"/>
                    <a:cs typeface="华文楷体" panose="02010600040101010101" pitchFamily="2" charset="-122"/>
                  </a:rPr>
                  <a:t>2、若</a:t>
                </a:r>
                <a14:m>
                  <m:oMath xmlns:m="http://schemas.openxmlformats.org/officeDocument/2006/math">
                    <m:d>
                      <m:dPr>
                        <m:begChr m:val="{"/>
                        <m:endChr m:val=""/>
                        <m:ctrlPr>
                          <a:rPr lang="zh-CN" altLang="en-US" sz="2400" i="1">
                            <a:latin typeface="Cambria Math"/>
                            <a:ea typeface="华文楷体" panose="02010600040101010101" pitchFamily="2" charset="-122"/>
                            <a:cs typeface="华文楷体" panose="02010600040101010101" pitchFamily="2" charset="-122"/>
                          </a:rPr>
                        </m:ctrlPr>
                      </m:dPr>
                      <m:e>
                        <m:eqArr>
                          <m:eqArrPr>
                            <m:ctrlPr>
                              <a:rPr lang="zh-CN" altLang="en-US" sz="2400" i="1">
                                <a:latin typeface="Cambria Math"/>
                                <a:ea typeface="华文楷体" panose="02010600040101010101" pitchFamily="2" charset="-122"/>
                                <a:cs typeface="华文楷体" panose="02010600040101010101" pitchFamily="2" charset="-122"/>
                              </a:rPr>
                            </m:ctrlPr>
                          </m:eqArrPr>
                          <m:e>
                            <m:r>
                              <a:rPr lang="zh-CN" altLang="en-US" sz="2400">
                                <a:latin typeface="Cambria Math"/>
                                <a:ea typeface="华文楷体" panose="02010600040101010101" pitchFamily="2" charset="-122"/>
                                <a:cs typeface="华文楷体" panose="02010600040101010101" pitchFamily="2" charset="-122"/>
                              </a:rPr>
                              <m:t>𝑥</m:t>
                            </m:r>
                            <m:r>
                              <a:rPr lang="zh-CN" altLang="en-US" sz="2400">
                                <a:latin typeface="Cambria Math"/>
                                <a:ea typeface="华文楷体" panose="02010600040101010101" pitchFamily="2" charset="-122"/>
                                <a:cs typeface="华文楷体" panose="02010600040101010101" pitchFamily="2" charset="-122"/>
                              </a:rPr>
                              <m:t>+</m:t>
                            </m:r>
                            <m:r>
                              <a:rPr lang="zh-CN" altLang="en-US" sz="2400">
                                <a:latin typeface="Cambria Math"/>
                                <a:ea typeface="华文楷体" panose="02010600040101010101" pitchFamily="2" charset="-122"/>
                                <a:cs typeface="华文楷体" panose="02010600040101010101" pitchFamily="2" charset="-122"/>
                              </a:rPr>
                              <m:t>𝑦</m:t>
                            </m:r>
                            <m:r>
                              <a:rPr lang="zh-CN" altLang="en-US" sz="2400">
                                <a:latin typeface="Cambria Math"/>
                                <a:ea typeface="华文楷体" panose="02010600040101010101" pitchFamily="2" charset="-122"/>
                                <a:cs typeface="华文楷体" panose="02010600040101010101" pitchFamily="2" charset="-122"/>
                              </a:rPr>
                              <m:t>+</m:t>
                            </m:r>
                            <m:r>
                              <a:rPr lang="zh-CN" altLang="en-US" sz="2400">
                                <a:latin typeface="Cambria Math"/>
                                <a:ea typeface="华文楷体" panose="02010600040101010101" pitchFamily="2" charset="-122"/>
                                <a:cs typeface="华文楷体" panose="02010600040101010101" pitchFamily="2" charset="-122"/>
                              </a:rPr>
                              <m:t>𝑧</m:t>
                            </m:r>
                            <m:r>
                              <a:rPr lang="zh-CN" altLang="en-US" sz="2400">
                                <a:latin typeface="Cambria Math"/>
                                <a:ea typeface="华文楷体" panose="02010600040101010101" pitchFamily="2" charset="-122"/>
                                <a:cs typeface="华文楷体" panose="02010600040101010101" pitchFamily="2" charset="-122"/>
                              </a:rPr>
                              <m:t>=18</m:t>
                            </m:r>
                          </m:e>
                          <m:e>
                            <m:r>
                              <a:rPr lang="zh-CN" altLang="en-US" sz="2400">
                                <a:latin typeface="Cambria Math"/>
                                <a:ea typeface="华文楷体" panose="02010600040101010101" pitchFamily="2" charset="-122"/>
                                <a:cs typeface="华文楷体" panose="02010600040101010101" pitchFamily="2" charset="-122"/>
                              </a:rPr>
                              <m:t>3</m:t>
                            </m:r>
                            <m:r>
                              <a:rPr lang="zh-CN" altLang="en-US" sz="2400">
                                <a:latin typeface="Cambria Math"/>
                                <a:ea typeface="华文楷体" panose="02010600040101010101" pitchFamily="2" charset="-122"/>
                                <a:cs typeface="华文楷体" panose="02010600040101010101" pitchFamily="2" charset="-122"/>
                              </a:rPr>
                              <m:t>𝑥</m:t>
                            </m:r>
                            <m:r>
                              <a:rPr lang="en-US" altLang="zh-CN" sz="2400">
                                <a:latin typeface="Cambria Math"/>
                                <a:ea typeface="华文楷体" panose="02010600040101010101" pitchFamily="2" charset="-122"/>
                                <a:cs typeface="华文楷体" panose="02010600040101010101" pitchFamily="2" charset="-122"/>
                              </a:rPr>
                              <m:t>+</m:t>
                            </m:r>
                            <m:r>
                              <a:rPr lang="zh-CN" altLang="en-US" sz="2400">
                                <a:latin typeface="Cambria Math"/>
                                <a:ea typeface="华文楷体" panose="02010600040101010101" pitchFamily="2" charset="-122"/>
                                <a:cs typeface="华文楷体" panose="02010600040101010101" pitchFamily="2" charset="-122"/>
                              </a:rPr>
                              <m:t>5</m:t>
                            </m:r>
                            <m:r>
                              <a:rPr lang="zh-CN" altLang="en-US" sz="2400">
                                <a:latin typeface="Cambria Math"/>
                                <a:ea typeface="华文楷体" panose="02010600040101010101" pitchFamily="2" charset="-122"/>
                                <a:cs typeface="华文楷体" panose="02010600040101010101" pitchFamily="2" charset="-122"/>
                              </a:rPr>
                              <m:t>𝑦</m:t>
                            </m:r>
                            <m:r>
                              <a:rPr lang="zh-CN" altLang="en-US" sz="2400">
                                <a:latin typeface="Cambria Math"/>
                                <a:ea typeface="华文楷体" panose="02010600040101010101" pitchFamily="2" charset="-122"/>
                                <a:cs typeface="华文楷体" panose="02010600040101010101" pitchFamily="2" charset="-122"/>
                              </a:rPr>
                              <m:t>+7</m:t>
                            </m:r>
                            <m:r>
                              <a:rPr lang="zh-CN" altLang="en-US" sz="2400">
                                <a:latin typeface="Cambria Math"/>
                                <a:ea typeface="华文楷体" panose="02010600040101010101" pitchFamily="2" charset="-122"/>
                                <a:cs typeface="华文楷体" panose="02010600040101010101" pitchFamily="2" charset="-122"/>
                              </a:rPr>
                              <m:t>𝑧</m:t>
                            </m:r>
                            <m:r>
                              <a:rPr lang="zh-CN" altLang="en-US" sz="2400">
                                <a:latin typeface="Cambria Math"/>
                                <a:ea typeface="华文楷体" panose="02010600040101010101" pitchFamily="2" charset="-122"/>
                                <a:cs typeface="华文楷体" panose="02010600040101010101" pitchFamily="2" charset="-122"/>
                              </a:rPr>
                              <m:t>=28</m:t>
                            </m:r>
                          </m:e>
                        </m:eqArr>
                      </m:e>
                    </m:d>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rPr>
                  <a:t>，则</a:t>
                </a:r>
                <a14:m>
                  <m:oMath xmlns:m="http://schemas.openxmlformats.org/officeDocument/2006/math">
                    <m:r>
                      <a:rPr lang="zh-CN" altLang="en-US" sz="2400">
                        <a:latin typeface="Cambria Math"/>
                        <a:ea typeface="华文楷体" panose="02010600040101010101" pitchFamily="2" charset="-122"/>
                        <a:cs typeface="华文楷体" panose="02010600040101010101" pitchFamily="2" charset="-122"/>
                      </a:rPr>
                      <m:t>2</m:t>
                    </m:r>
                    <m:r>
                      <a:rPr lang="zh-CN" altLang="en-US" sz="2400">
                        <a:latin typeface="Cambria Math"/>
                        <a:ea typeface="华文楷体" panose="02010600040101010101" pitchFamily="2" charset="-122"/>
                        <a:cs typeface="华文楷体" panose="02010600040101010101" pitchFamily="2" charset="-122"/>
                      </a:rPr>
                      <m:t>𝑥</m:t>
                    </m:r>
                    <m:r>
                      <a:rPr lang="zh-CN" altLang="en-US" sz="2400">
                        <a:latin typeface="Cambria Math"/>
                        <a:ea typeface="华文楷体" panose="02010600040101010101" pitchFamily="2" charset="-122"/>
                        <a:cs typeface="华文楷体" panose="02010600040101010101" pitchFamily="2" charset="-122"/>
                      </a:rPr>
                      <m:t>+3</m:t>
                    </m:r>
                    <m:r>
                      <a:rPr lang="zh-CN" altLang="en-US" sz="2400">
                        <a:latin typeface="Cambria Math"/>
                        <a:ea typeface="华文楷体" panose="02010600040101010101" pitchFamily="2" charset="-122"/>
                        <a:cs typeface="华文楷体" panose="02010600040101010101" pitchFamily="2" charset="-122"/>
                      </a:rPr>
                      <m:t>𝑦</m:t>
                    </m:r>
                    <m:r>
                      <a:rPr lang="zh-CN" altLang="en-US" sz="2400">
                        <a:latin typeface="Cambria Math"/>
                        <a:ea typeface="华文楷体" panose="02010600040101010101" pitchFamily="2" charset="-122"/>
                        <a:cs typeface="华文楷体" panose="02010600040101010101" pitchFamily="2" charset="-122"/>
                      </a:rPr>
                      <m:t>+4</m:t>
                    </m:r>
                    <m:r>
                      <a:rPr lang="zh-CN" altLang="en-US" sz="2400">
                        <a:latin typeface="Cambria Math"/>
                        <a:ea typeface="华文楷体" panose="02010600040101010101" pitchFamily="2" charset="-122"/>
                        <a:cs typeface="华文楷体" panose="02010600040101010101" pitchFamily="2" charset="-122"/>
                      </a:rPr>
                      <m:t>𝑧</m:t>
                    </m:r>
                    <m:r>
                      <a:rPr lang="zh-CN" altLang="en-US" sz="2400">
                        <a:latin typeface="Cambria Math"/>
                        <a:ea typeface="华文楷体" panose="02010600040101010101" pitchFamily="2" charset="-122"/>
                        <a:cs typeface="华文楷体" panose="02010600040101010101" pitchFamily="2" charset="-122"/>
                      </a:rPr>
                      <m:t>=</m:t>
                    </m:r>
                  </m:oMath>
                </a14:m>
                <a:r>
                  <a:rPr lang="en-US" altLang="zh-CN" sz="2400">
                    <a:latin typeface="华文楷体" panose="02010600040101010101" pitchFamily="2" charset="-122"/>
                    <a:ea typeface="华文楷体" panose="02010600040101010101" pitchFamily="2" charset="-122"/>
                    <a:cs typeface="华文楷体" panose="02010600040101010101" pitchFamily="2" charset="-122"/>
                    <a:sym typeface="+mn-ea"/>
                  </a:rPr>
                  <a:t>______</a:t>
                </a: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a:t>
                </a:r>
                <a:endParaRPr lang="zh-CN" altLang="en-US" sz="2400">
                  <a:latin typeface="华文楷体" panose="02010600040101010101" pitchFamily="2" charset="-122"/>
                  <a:ea typeface="华文楷体" panose="02010600040101010101" pitchFamily="2" charset="-122"/>
                  <a:cs typeface="华文楷体" panose="02010600040101010101" pitchFamily="2" charset="-122"/>
                </a:endParaRPr>
              </a:p>
            </p:txBody>
          </p:sp>
        </mc:Choice>
        <mc:Fallback xmlns="">
          <p:sp>
            <p:nvSpPr>
              <p:cNvPr id="10" name="文本框 9"/>
              <p:cNvSpPr txBox="1">
                <a:spLocks noRot="1" noChangeAspect="1" noMove="1" noResize="1" noEditPoints="1" noAdjustHandles="1" noChangeArrowheads="1" noChangeShapeType="1" noTextEdit="1"/>
              </p:cNvSpPr>
              <p:nvPr/>
            </p:nvSpPr>
            <p:spPr>
              <a:xfrm>
                <a:off x="1073785" y="1153795"/>
                <a:ext cx="8709660" cy="751840"/>
              </a:xfrm>
              <a:prstGeom prst="rect">
                <a:avLst/>
              </a:prstGeom>
              <a:blipFill rotWithShape="1">
                <a:blip r:embed="rId4"/>
                <a:stretch>
                  <a:fillRect b="-3885"/>
                </a:stretch>
              </a:blipFill>
            </p:spPr>
            <p:txBody>
              <a:bodyPr/>
              <a:lstStyle/>
              <a:p>
                <a:r>
                  <a:rPr lang="zh-CN" altLang="en-US">
                    <a:noFill/>
                  </a:rPr>
                  <a:t> </a:t>
                </a:r>
              </a:p>
            </p:txBody>
          </p:sp>
        </mc:Fallback>
      </mc:AlternateContent>
      <p:grpSp>
        <p:nvGrpSpPr>
          <p:cNvPr id="2" name="组合 1"/>
          <p:cNvGrpSpPr/>
          <p:nvPr/>
        </p:nvGrpSpPr>
        <p:grpSpPr>
          <a:xfrm>
            <a:off x="483870" y="402590"/>
            <a:ext cx="589915" cy="453390"/>
            <a:chOff x="762" y="634"/>
            <a:chExt cx="929" cy="714"/>
          </a:xfrm>
        </p:grpSpPr>
        <p:sp>
          <p:nvSpPr>
            <p:cNvPr id="5" name="椭圆 4"/>
            <p:cNvSpPr/>
            <p:nvPr/>
          </p:nvSpPr>
          <p:spPr>
            <a:xfrm>
              <a:off x="762" y="634"/>
              <a:ext cx="715" cy="715"/>
            </a:xfrm>
            <a:prstGeom prst="ellipse">
              <a:avLst/>
            </a:prstGeom>
            <a:solidFill>
              <a:srgbClr val="8CB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63" y="809"/>
              <a:ext cx="428" cy="428"/>
            </a:xfrm>
            <a:prstGeom prst="ellipse">
              <a:avLst/>
            </a:prstGeom>
            <a:solidFill>
              <a:srgbClr val="FAD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 name="直接连接符 2"/>
          <p:cNvCxnSpPr/>
          <p:nvPr/>
        </p:nvCxnSpPr>
        <p:spPr>
          <a:xfrm flipV="1">
            <a:off x="1130935" y="931545"/>
            <a:ext cx="3277235" cy="12700"/>
          </a:xfrm>
          <a:prstGeom prst="line">
            <a:avLst/>
          </a:prstGeom>
          <a:ln w="19050">
            <a:solidFill>
              <a:schemeClr val="accent3">
                <a:lumMod val="75000"/>
              </a:schemeClr>
            </a:solidFill>
            <a:prstDash val="lgDash"/>
          </a:ln>
        </p:spPr>
        <p:style>
          <a:lnRef idx="2">
            <a:schemeClr val="accent1"/>
          </a:lnRef>
          <a:fillRef idx="0">
            <a:srgbClr val="FFFFFF"/>
          </a:fillRef>
          <a:effectRef idx="0">
            <a:srgbClr val="FFFFFF"/>
          </a:effectRef>
          <a:fontRef idx="minor">
            <a:schemeClr val="tx1"/>
          </a:fontRef>
        </p:style>
      </p:cxnSp>
      <p:sp>
        <p:nvSpPr>
          <p:cNvPr id="4" name="文本框 3"/>
          <p:cNvSpPr txBox="1"/>
          <p:nvPr/>
        </p:nvSpPr>
        <p:spPr>
          <a:xfrm>
            <a:off x="1073785" y="403225"/>
            <a:ext cx="3441065" cy="521970"/>
          </a:xfrm>
          <a:prstGeom prst="rect">
            <a:avLst/>
          </a:prstGeom>
          <a:noFill/>
        </p:spPr>
        <p:txBody>
          <a:bodyPr wrap="square" rtlCol="0">
            <a:spAutoFit/>
          </a:bodyPr>
          <a:lstStyle/>
          <a:p>
            <a:r>
              <a:rPr lang="zh-CN" altLang="en-US" sz="2800" b="1">
                <a:solidFill>
                  <a:srgbClr val="C00000"/>
                </a:solidFill>
                <a:latin typeface="华文楷体" panose="02010600040101010101" pitchFamily="2" charset="-122"/>
                <a:ea typeface="华文楷体" panose="02010600040101010101" pitchFamily="2" charset="-122"/>
              </a:rPr>
              <a:t>课堂练习，巩固提升</a:t>
            </a:r>
          </a:p>
        </p:txBody>
      </p:sp>
      <mc:AlternateContent xmlns:mc="http://schemas.openxmlformats.org/markup-compatibility/2006" xmlns:a14="http://schemas.microsoft.com/office/drawing/2010/main">
        <mc:Choice Requires="a14">
          <p:sp>
            <p:nvSpPr>
              <p:cNvPr id="7" name="文本框 6"/>
              <p:cNvSpPr txBox="1"/>
              <p:nvPr/>
            </p:nvSpPr>
            <p:spPr>
              <a:xfrm>
                <a:off x="1332230" y="2079625"/>
                <a:ext cx="7905750" cy="520065"/>
              </a:xfrm>
              <a:prstGeom prst="rect">
                <a:avLst/>
              </a:prstGeom>
              <a:noFill/>
            </p:spPr>
            <p:txBody>
              <a:bodyPr wrap="square" rtlCol="0">
                <a:spAutoFit/>
              </a:bodyPr>
              <a:lstStyle/>
              <a:p>
                <a:r>
                  <a:rPr lang="zh-CN" altLang="en-US" sz="2400">
                    <a:solidFill>
                      <a:schemeClr val="accent1"/>
                    </a:solidFill>
                    <a:latin typeface="华文楷体" panose="02010600040101010101" pitchFamily="2" charset="-122"/>
                    <a:ea typeface="华文楷体" panose="02010600040101010101" pitchFamily="2" charset="-122"/>
                    <a:cs typeface="华文楷体" panose="02010600040101010101" pitchFamily="2" charset="-122"/>
                  </a:rPr>
                  <a:t>方法：将两个方程相加，再除以2，即可得出</a:t>
                </a:r>
                <a14:m>
                  <m:oMath xmlns:m="http://schemas.openxmlformats.org/officeDocument/2006/math">
                    <m:r>
                      <a:rPr lang="zh-CN" altLang="en-US" sz="2400">
                        <a:solidFill>
                          <a:schemeClr val="accent1"/>
                        </a:solidFill>
                        <a:latin typeface="Cambria Math"/>
                        <a:ea typeface="华文楷体" panose="02010600040101010101" pitchFamily="2" charset="-122"/>
                        <a:cs typeface="华文楷体" panose="02010600040101010101" pitchFamily="2" charset="-122"/>
                      </a:rPr>
                      <m:t>2</m:t>
                    </m:r>
                    <m:r>
                      <a:rPr lang="zh-CN" altLang="en-US" sz="2400">
                        <a:solidFill>
                          <a:schemeClr val="accent1"/>
                        </a:solidFill>
                        <a:latin typeface="Cambria Math"/>
                        <a:ea typeface="华文楷体" panose="02010600040101010101" pitchFamily="2" charset="-122"/>
                        <a:cs typeface="华文楷体" panose="02010600040101010101" pitchFamily="2" charset="-122"/>
                      </a:rPr>
                      <m:t>𝑥</m:t>
                    </m:r>
                    <m:r>
                      <a:rPr lang="zh-CN" altLang="en-US" sz="2400">
                        <a:solidFill>
                          <a:schemeClr val="accent1"/>
                        </a:solidFill>
                        <a:latin typeface="Cambria Math"/>
                        <a:ea typeface="华文楷体" panose="02010600040101010101" pitchFamily="2" charset="-122"/>
                        <a:cs typeface="华文楷体" panose="02010600040101010101" pitchFamily="2" charset="-122"/>
                      </a:rPr>
                      <m:t>+3</m:t>
                    </m:r>
                    <m:r>
                      <a:rPr lang="zh-CN" altLang="en-US" sz="2400">
                        <a:solidFill>
                          <a:schemeClr val="accent1"/>
                        </a:solidFill>
                        <a:latin typeface="Cambria Math"/>
                        <a:ea typeface="华文楷体" panose="02010600040101010101" pitchFamily="2" charset="-122"/>
                        <a:cs typeface="华文楷体" panose="02010600040101010101" pitchFamily="2" charset="-122"/>
                      </a:rPr>
                      <m:t>𝑦</m:t>
                    </m:r>
                    <m:r>
                      <a:rPr lang="zh-CN" altLang="en-US" sz="2400">
                        <a:solidFill>
                          <a:schemeClr val="accent1"/>
                        </a:solidFill>
                        <a:latin typeface="Cambria Math"/>
                        <a:ea typeface="华文楷体" panose="02010600040101010101" pitchFamily="2" charset="-122"/>
                        <a:cs typeface="华文楷体" panose="02010600040101010101" pitchFamily="2" charset="-122"/>
                      </a:rPr>
                      <m:t>+4</m:t>
                    </m:r>
                    <m:r>
                      <a:rPr lang="zh-CN" altLang="en-US" sz="2400">
                        <a:solidFill>
                          <a:schemeClr val="accent1"/>
                        </a:solidFill>
                        <a:latin typeface="Cambria Math"/>
                        <a:ea typeface="华文楷体" panose="02010600040101010101" pitchFamily="2" charset="-122"/>
                        <a:cs typeface="华文楷体" panose="02010600040101010101" pitchFamily="2" charset="-122"/>
                      </a:rPr>
                      <m:t>𝑧</m:t>
                    </m:r>
                  </m:oMath>
                </a14:m>
                <a:endParaRPr lang="zh-CN" altLang="en-US" sz="2400">
                  <a:solidFill>
                    <a:schemeClr val="accent1"/>
                  </a:solidFill>
                  <a:latin typeface="华文楷体" panose="02010600040101010101" pitchFamily="2" charset="-122"/>
                  <a:ea typeface="华文楷体" panose="02010600040101010101" pitchFamily="2" charset="-122"/>
                  <a:cs typeface="华文楷体" panose="02010600040101010101" pitchFamily="2" charset="-122"/>
                </a:endParaRPr>
              </a:p>
            </p:txBody>
          </p:sp>
        </mc:Choice>
        <mc:Fallback xmlns="">
          <p:sp>
            <p:nvSpPr>
              <p:cNvPr id="7" name="文本框 6"/>
              <p:cNvSpPr txBox="1">
                <a:spLocks noRot="1" noChangeAspect="1" noMove="1" noResize="1" noEditPoints="1" noAdjustHandles="1" noChangeArrowheads="1" noChangeShapeType="1" noTextEdit="1"/>
              </p:cNvSpPr>
              <p:nvPr/>
            </p:nvSpPr>
            <p:spPr>
              <a:xfrm>
                <a:off x="1332230" y="2079625"/>
                <a:ext cx="7905750" cy="520065"/>
              </a:xfrm>
              <a:prstGeom prst="rect">
                <a:avLst/>
              </a:prstGeom>
              <a:blipFill rotWithShape="1">
                <a:blip r:embed="rId5"/>
                <a:stretch>
                  <a:fillRect b="-500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p:cNvSpPr txBox="1"/>
              <p:nvPr/>
            </p:nvSpPr>
            <p:spPr>
              <a:xfrm>
                <a:off x="3408045" y="3404870"/>
                <a:ext cx="5375275" cy="2029460"/>
              </a:xfrm>
              <a:prstGeom prst="rect">
                <a:avLst/>
              </a:prstGeom>
              <a:noFill/>
            </p:spPr>
            <p:txBody>
              <a:bodyPr wrap="square" rtlCol="0">
                <a:spAutoFit/>
              </a:bodyPr>
              <a:lstStyle/>
              <a:p>
                <a:r>
                  <a:rPr lang="zh-CN" altLang="en-US" sz="2400">
                    <a:latin typeface="华文楷体" panose="02010600040101010101" pitchFamily="2" charset="-122"/>
                    <a:ea typeface="华文楷体" panose="02010600040101010101" pitchFamily="2" charset="-122"/>
                    <a:cs typeface="华文楷体" panose="02010600040101010101" pitchFamily="2" charset="-122"/>
                  </a:rPr>
                  <a:t>解：</a:t>
                </a:r>
                <a14:m>
                  <m:oMath xmlns:m="http://schemas.openxmlformats.org/officeDocument/2006/math">
                    <m:d>
                      <m:dPr>
                        <m:begChr m:val="{"/>
                        <m:endChr m:val=""/>
                        <m:ctrlPr>
                          <a:rPr lang="zh-CN" altLang="en-US" sz="2400" i="1">
                            <a:latin typeface="Cambria Math"/>
                            <a:ea typeface="华文楷体" panose="02010600040101010101" pitchFamily="2" charset="-122"/>
                            <a:cs typeface="Cambria Math" panose="02040503050406030204" charset="0"/>
                          </a:rPr>
                        </m:ctrlPr>
                      </m:dPr>
                      <m:e>
                        <m:eqArr>
                          <m:eqArrPr>
                            <m:ctrlPr>
                              <a:rPr lang="zh-CN" altLang="en-US" sz="2400" i="1">
                                <a:latin typeface="Cambria Math"/>
                                <a:ea typeface="华文楷体" panose="02010600040101010101" pitchFamily="2" charset="-122"/>
                                <a:cs typeface="Cambria Math" panose="02040503050406030204" charset="0"/>
                              </a:rPr>
                            </m:ctrlPr>
                          </m:eqArrPr>
                          <m:e>
                            <m:r>
                              <a:rPr lang="zh-CN" altLang="en-US" sz="2400">
                                <a:latin typeface="Cambria Math" panose="02040503050406030204" charset="0"/>
                                <a:ea typeface="华文楷体" panose="02010600040101010101" pitchFamily="2" charset="-122"/>
                                <a:cs typeface="Cambria Math" panose="02040503050406030204" charset="0"/>
                              </a:rPr>
                              <m:t>𝑥</m:t>
                            </m:r>
                            <m:r>
                              <a:rPr lang="zh-CN" altLang="en-US" sz="2400">
                                <a:latin typeface="Cambria Math" panose="02040503050406030204" charset="0"/>
                                <a:ea typeface="MS Mincho" charset="0"/>
                                <a:cs typeface="Cambria Math" panose="02040503050406030204" charset="0"/>
                              </a:rPr>
                              <m:t>+</m:t>
                            </m:r>
                            <m:r>
                              <a:rPr lang="zh-CN" altLang="en-US" sz="2400">
                                <a:latin typeface="Cambria Math" panose="02040503050406030204" charset="0"/>
                                <a:ea typeface="华文楷体" panose="02010600040101010101" pitchFamily="2" charset="-122"/>
                                <a:cs typeface="Cambria Math" panose="02040503050406030204" charset="0"/>
                              </a:rPr>
                              <m:t>𝑦</m:t>
                            </m:r>
                            <m:r>
                              <a:rPr lang="zh-CN" altLang="en-US" sz="2400">
                                <a:latin typeface="Cambria Math" panose="02040503050406030204" charset="0"/>
                                <a:ea typeface="MS Mincho" charset="0"/>
                                <a:cs typeface="Cambria Math" panose="02040503050406030204" charset="0"/>
                              </a:rPr>
                              <m:t>+</m:t>
                            </m:r>
                            <m:r>
                              <a:rPr lang="zh-CN" altLang="en-US" sz="2400">
                                <a:latin typeface="Cambria Math" panose="02040503050406030204" charset="0"/>
                                <a:ea typeface="华文楷体" panose="02010600040101010101" pitchFamily="2" charset="-122"/>
                                <a:cs typeface="Cambria Math" panose="02040503050406030204" charset="0"/>
                              </a:rPr>
                              <m:t>𝑧</m:t>
                            </m:r>
                            <m:r>
                              <a:rPr lang="zh-CN" altLang="en-US" sz="2400">
                                <a:latin typeface="Cambria Math" panose="02040503050406030204" charset="0"/>
                                <a:ea typeface="MS Mincho" charset="0"/>
                                <a:cs typeface="Cambria Math" panose="02040503050406030204" charset="0"/>
                              </a:rPr>
                              <m:t>=18</m:t>
                            </m:r>
                            <m:r>
                              <a:rPr lang="en-US" altLang="zh-CN" sz="2400">
                                <a:latin typeface="Cambria Math" panose="02040503050406030204" charset="0"/>
                                <a:ea typeface="MS Mincho" charset="0"/>
                                <a:cs typeface="Cambria Math" panose="02040503050406030204" charset="0"/>
                              </a:rPr>
                              <m:t>         </m:t>
                            </m:r>
                            <m:r>
                              <a:rPr lang="en-US" altLang="zh-CN" sz="2400">
                                <a:latin typeface="Cambria Math" panose="02040503050406030204" charset="0"/>
                                <a:ea typeface="MS Mincho" charset="0"/>
                                <a:cs typeface="Cambria Math" panose="02040503050406030204" charset="0"/>
                              </a:rPr>
                              <m:t>①</m:t>
                            </m:r>
                          </m:e>
                          <m:e>
                            <m:r>
                              <a:rPr lang="zh-CN" altLang="en-US" sz="2400">
                                <a:latin typeface="Cambria Math" panose="02040503050406030204" charset="0"/>
                                <a:ea typeface="MS Mincho" charset="0"/>
                                <a:cs typeface="Cambria Math" panose="02040503050406030204" charset="0"/>
                              </a:rPr>
                              <m:t>3</m:t>
                            </m:r>
                            <m:r>
                              <a:rPr lang="zh-CN" altLang="en-US" sz="2400">
                                <a:latin typeface="Cambria Math" panose="02040503050406030204" charset="0"/>
                                <a:ea typeface="华文楷体" panose="02010600040101010101" pitchFamily="2" charset="-122"/>
                                <a:cs typeface="Cambria Math" panose="02040503050406030204" charset="0"/>
                              </a:rPr>
                              <m:t>𝑥</m:t>
                            </m:r>
                            <m:r>
                              <a:rPr lang="en-US" altLang="zh-CN" sz="2400">
                                <a:latin typeface="Cambria Math" panose="02040503050406030204" charset="0"/>
                                <a:ea typeface="MS Mincho" charset="0"/>
                                <a:cs typeface="Cambria Math" panose="02040503050406030204" charset="0"/>
                              </a:rPr>
                              <m:t>+</m:t>
                            </m:r>
                            <m:r>
                              <a:rPr lang="zh-CN" altLang="en-US" sz="2400">
                                <a:latin typeface="Cambria Math" panose="02040503050406030204" charset="0"/>
                                <a:ea typeface="MS Mincho" charset="0"/>
                                <a:cs typeface="Cambria Math" panose="02040503050406030204" charset="0"/>
                              </a:rPr>
                              <m:t>5</m:t>
                            </m:r>
                            <m:r>
                              <a:rPr lang="zh-CN" altLang="en-US" sz="2400">
                                <a:latin typeface="Cambria Math" panose="02040503050406030204" charset="0"/>
                                <a:ea typeface="华文楷体" panose="02010600040101010101" pitchFamily="2" charset="-122"/>
                                <a:cs typeface="Cambria Math" panose="02040503050406030204" charset="0"/>
                              </a:rPr>
                              <m:t>𝑦</m:t>
                            </m:r>
                            <m:r>
                              <a:rPr lang="zh-CN" altLang="en-US" sz="2400">
                                <a:latin typeface="Cambria Math" panose="02040503050406030204" charset="0"/>
                                <a:ea typeface="MS Mincho" charset="0"/>
                                <a:cs typeface="Cambria Math" panose="02040503050406030204" charset="0"/>
                              </a:rPr>
                              <m:t>+7</m:t>
                            </m:r>
                            <m:r>
                              <a:rPr lang="zh-CN" altLang="en-US" sz="2400">
                                <a:latin typeface="Cambria Math" panose="02040503050406030204" charset="0"/>
                                <a:ea typeface="华文楷体" panose="02010600040101010101" pitchFamily="2" charset="-122"/>
                                <a:cs typeface="Cambria Math" panose="02040503050406030204" charset="0"/>
                              </a:rPr>
                              <m:t>𝑧</m:t>
                            </m:r>
                            <m:r>
                              <a:rPr lang="zh-CN" altLang="en-US" sz="2400">
                                <a:latin typeface="Cambria Math" panose="02040503050406030204" charset="0"/>
                                <a:ea typeface="MS Mincho" charset="0"/>
                                <a:cs typeface="Cambria Math" panose="02040503050406030204" charset="0"/>
                              </a:rPr>
                              <m:t>=28</m:t>
                            </m:r>
                            <m:r>
                              <a:rPr lang="en-US" altLang="zh-CN" sz="2400">
                                <a:latin typeface="Cambria Math" panose="02040503050406030204" charset="0"/>
                                <a:ea typeface="MS Mincho" charset="0"/>
                                <a:cs typeface="Cambria Math" panose="02040503050406030204" charset="0"/>
                              </a:rPr>
                              <m:t>  </m:t>
                            </m:r>
                            <m:r>
                              <a:rPr lang="en-US" altLang="zh-CN" sz="2400">
                                <a:latin typeface="Cambria Math" panose="02040503050406030204" charset="0"/>
                                <a:ea typeface="MS Mincho" charset="0"/>
                                <a:cs typeface="Cambria Math" panose="02040503050406030204" charset="0"/>
                              </a:rPr>
                              <m:t>②</m:t>
                            </m:r>
                          </m:e>
                        </m:eqArr>
                      </m:e>
                    </m:d>
                  </m:oMath>
                </a14:m>
                <a:endParaRPr lang="zh-CN" altLang="en-US" sz="2400">
                  <a:latin typeface="华文楷体" panose="02010600040101010101" pitchFamily="2" charset="-122"/>
                  <a:ea typeface="华文楷体" panose="02010600040101010101" pitchFamily="2" charset="-122"/>
                  <a:cs typeface="华文楷体" panose="02010600040101010101" pitchFamily="2" charset="-122"/>
                </a:endParaRPr>
              </a:p>
              <a:p>
                <a:endParaRPr lang="zh-CN" altLang="en-US" sz="2400">
                  <a:latin typeface="华文楷体" panose="02010600040101010101" pitchFamily="2" charset="-122"/>
                  <a:ea typeface="华文楷体" panose="02010600040101010101" pitchFamily="2" charset="-122"/>
                  <a:cs typeface="华文楷体" panose="02010600040101010101" pitchFamily="2" charset="-122"/>
                </a:endParaRPr>
              </a:p>
              <a:p>
                <a:pPr/>
                <a14:m>
                  <m:oMathPara xmlns:m="http://schemas.openxmlformats.org/officeDocument/2006/math">
                    <m:oMathParaPr>
                      <m:jc m:val="centerGroup"/>
                    </m:oMathParaPr>
                    <m:oMath xmlns:m="http://schemas.openxmlformats.org/officeDocument/2006/math">
                      <m:f>
                        <m:fPr>
                          <m:ctrlPr>
                            <a:rPr lang="en-US" altLang="zh-CN" sz="2400" i="1">
                              <a:latin typeface="Cambria Math"/>
                              <a:ea typeface="华文楷体" panose="02010600040101010101" pitchFamily="2" charset="-122"/>
                              <a:cs typeface="Cambria Math" panose="02040503050406030204" charset="0"/>
                            </a:rPr>
                          </m:ctrlPr>
                        </m:fPr>
                        <m:num>
                          <m:r>
                            <a:rPr lang="en-US" altLang="zh-CN" sz="2400" i="1">
                              <a:latin typeface="Cambria Math" panose="02040503050406030204" charset="0"/>
                              <a:ea typeface="华文楷体" panose="02010600040101010101" pitchFamily="2" charset="-122"/>
                              <a:cs typeface="Cambria Math" panose="02040503050406030204" charset="0"/>
                            </a:rPr>
                            <m:t>①</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MS Mincho" charset="0"/>
                              <a:cs typeface="Cambria Math" panose="02040503050406030204" charset="0"/>
                            </a:rPr>
                            <m:t>②</m:t>
                          </m:r>
                        </m:num>
                        <m:den>
                          <m:r>
                            <a:rPr lang="en-US" altLang="zh-CN" sz="2400" i="1">
                              <a:latin typeface="Cambria Math" panose="02040503050406030204" charset="0"/>
                              <a:ea typeface="MS Mincho" charset="0"/>
                              <a:cs typeface="Cambria Math" panose="02040503050406030204" charset="0"/>
                            </a:rPr>
                            <m:t>2</m:t>
                          </m:r>
                        </m:den>
                      </m:f>
                      <m:r>
                        <a:rPr lang="en-US" altLang="zh-CN" sz="2400" i="1">
                          <a:latin typeface="Cambria Math" panose="02040503050406030204" charset="0"/>
                          <a:ea typeface="MS Mincho" charset="0"/>
                          <a:cs typeface="Cambria Math" panose="02040503050406030204" charset="0"/>
                        </a:rPr>
                        <m:t>得：</m:t>
                      </m:r>
                      <m:r>
                        <a:rPr lang="zh-CN" altLang="en-US" sz="2400">
                          <a:latin typeface="Cambria Math" panose="02040503050406030204" charset="0"/>
                          <a:ea typeface="MS Mincho" charset="0"/>
                          <a:cs typeface="Cambria Math" panose="02040503050406030204" charset="0"/>
                        </a:rPr>
                        <m:t>2</m:t>
                      </m:r>
                      <m:r>
                        <a:rPr lang="zh-CN" altLang="en-US" sz="2400">
                          <a:latin typeface="Cambria Math" panose="02040503050406030204" charset="0"/>
                          <a:ea typeface="华文楷体" panose="02010600040101010101" pitchFamily="2" charset="-122"/>
                          <a:cs typeface="Cambria Math" panose="02040503050406030204" charset="0"/>
                        </a:rPr>
                        <m:t>𝑥</m:t>
                      </m:r>
                      <m:r>
                        <a:rPr lang="zh-CN" altLang="en-US" sz="2400">
                          <a:latin typeface="Cambria Math" panose="02040503050406030204" charset="0"/>
                          <a:ea typeface="MS Mincho" charset="0"/>
                          <a:cs typeface="Cambria Math" panose="02040503050406030204" charset="0"/>
                        </a:rPr>
                        <m:t>+3</m:t>
                      </m:r>
                      <m:r>
                        <a:rPr lang="zh-CN" altLang="en-US" sz="2400">
                          <a:latin typeface="Cambria Math" panose="02040503050406030204" charset="0"/>
                          <a:ea typeface="华文楷体" panose="02010600040101010101" pitchFamily="2" charset="-122"/>
                          <a:cs typeface="Cambria Math" panose="02040503050406030204" charset="0"/>
                        </a:rPr>
                        <m:t>𝑦</m:t>
                      </m:r>
                      <m:r>
                        <a:rPr lang="zh-CN" altLang="en-US" sz="2400">
                          <a:latin typeface="Cambria Math" panose="02040503050406030204" charset="0"/>
                          <a:ea typeface="MS Mincho" charset="0"/>
                          <a:cs typeface="Cambria Math" panose="02040503050406030204" charset="0"/>
                        </a:rPr>
                        <m:t>+4</m:t>
                      </m:r>
                      <m:r>
                        <a:rPr lang="zh-CN" altLang="en-US" sz="2400">
                          <a:latin typeface="Cambria Math" panose="02040503050406030204" charset="0"/>
                          <a:ea typeface="华文楷体" panose="02010600040101010101" pitchFamily="2" charset="-122"/>
                          <a:cs typeface="Cambria Math" panose="02040503050406030204" charset="0"/>
                        </a:rPr>
                        <m:t>𝑧</m:t>
                      </m:r>
                      <m:r>
                        <a:rPr lang="en-US" altLang="zh-CN" sz="2400">
                          <a:latin typeface="Cambria Math" panose="02040503050406030204" charset="0"/>
                          <a:ea typeface="MS Mincho" charset="0"/>
                          <a:cs typeface="Cambria Math" panose="02040503050406030204" charset="0"/>
                        </a:rPr>
                        <m:t>=23</m:t>
                      </m:r>
                    </m:oMath>
                  </m:oMathPara>
                </a14:m>
                <a:endParaRPr lang="zh-CN" altLang="en-US" sz="2400">
                  <a:latin typeface="华文楷体" panose="02010600040101010101" pitchFamily="2" charset="-122"/>
                  <a:ea typeface="华文楷体" panose="02010600040101010101" pitchFamily="2" charset="-122"/>
                  <a:cs typeface="华文楷体" panose="02010600040101010101" pitchFamily="2" charset="-122"/>
                </a:endParaRPr>
              </a:p>
            </p:txBody>
          </p:sp>
        </mc:Choice>
        <mc:Fallback xmlns="">
          <p:sp>
            <p:nvSpPr>
              <p:cNvPr id="8" name="文本框 7"/>
              <p:cNvSpPr txBox="1">
                <a:spLocks noRot="1" noChangeAspect="1" noMove="1" noResize="1" noEditPoints="1" noAdjustHandles="1" noChangeArrowheads="1" noChangeShapeType="1" noTextEdit="1"/>
              </p:cNvSpPr>
              <p:nvPr/>
            </p:nvSpPr>
            <p:spPr>
              <a:xfrm>
                <a:off x="3408045" y="3404870"/>
                <a:ext cx="5375275" cy="2029460"/>
              </a:xfrm>
              <a:prstGeom prst="rect">
                <a:avLst/>
              </a:prstGeom>
              <a:blipFill rotWithShape="1">
                <a:blip r:embed="rId6"/>
                <a:stretch>
                  <a:fillRect/>
                </a:stretch>
              </a:blipFill>
            </p:spPr>
            <p:txBody>
              <a:bodyPr/>
              <a:lstStyle/>
              <a:p>
                <a:r>
                  <a:rPr lang="zh-CN" alt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7" grpId="0"/>
      <p:bldP spid="7" grpId="1"/>
      <p:bldP spid="8" grpId="0"/>
      <p:bldP spid="8"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千库网_可爱简约气泡框文本框对话框元素_元素编号14705608 (2)"/>
          <p:cNvPicPr>
            <a:picLocks noChangeAspect="1"/>
          </p:cNvPicPr>
          <p:nvPr/>
        </p:nvPicPr>
        <p:blipFill>
          <a:blip r:embed="rId2"/>
          <a:stretch>
            <a:fillRect/>
          </a:stretch>
        </p:blipFill>
        <p:spPr>
          <a:xfrm flipH="1">
            <a:off x="256540" y="2423795"/>
            <a:ext cx="4536440" cy="4876800"/>
          </a:xfrm>
          <a:prstGeom prst="rect">
            <a:avLst/>
          </a:prstGeom>
        </p:spPr>
      </p:pic>
      <p:grpSp>
        <p:nvGrpSpPr>
          <p:cNvPr id="2" name="组合 1"/>
          <p:cNvGrpSpPr/>
          <p:nvPr/>
        </p:nvGrpSpPr>
        <p:grpSpPr>
          <a:xfrm>
            <a:off x="483870" y="402590"/>
            <a:ext cx="589915" cy="453390"/>
            <a:chOff x="762" y="634"/>
            <a:chExt cx="929" cy="714"/>
          </a:xfrm>
        </p:grpSpPr>
        <p:sp>
          <p:nvSpPr>
            <p:cNvPr id="5" name="椭圆 4"/>
            <p:cNvSpPr/>
            <p:nvPr/>
          </p:nvSpPr>
          <p:spPr>
            <a:xfrm>
              <a:off x="762" y="634"/>
              <a:ext cx="715" cy="715"/>
            </a:xfrm>
            <a:prstGeom prst="ellipse">
              <a:avLst/>
            </a:prstGeom>
            <a:solidFill>
              <a:srgbClr val="8CB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63" y="809"/>
              <a:ext cx="428" cy="428"/>
            </a:xfrm>
            <a:prstGeom prst="ellipse">
              <a:avLst/>
            </a:prstGeom>
            <a:solidFill>
              <a:srgbClr val="FAD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 name="直接连接符 2"/>
          <p:cNvCxnSpPr/>
          <p:nvPr/>
        </p:nvCxnSpPr>
        <p:spPr>
          <a:xfrm flipV="1">
            <a:off x="1130935" y="931545"/>
            <a:ext cx="3277235" cy="12700"/>
          </a:xfrm>
          <a:prstGeom prst="line">
            <a:avLst/>
          </a:prstGeom>
          <a:ln w="19050">
            <a:solidFill>
              <a:schemeClr val="accent3">
                <a:lumMod val="75000"/>
              </a:schemeClr>
            </a:solidFill>
            <a:prstDash val="lgDash"/>
          </a:ln>
        </p:spPr>
        <p:style>
          <a:lnRef idx="2">
            <a:schemeClr val="accent1"/>
          </a:lnRef>
          <a:fillRef idx="0">
            <a:srgbClr val="FFFFFF"/>
          </a:fillRef>
          <a:effectRef idx="0">
            <a:srgbClr val="FFFFFF"/>
          </a:effectRef>
          <a:fontRef idx="minor">
            <a:schemeClr val="tx1"/>
          </a:fontRef>
        </p:style>
      </p:cxnSp>
      <p:sp>
        <p:nvSpPr>
          <p:cNvPr id="4" name="文本框 3"/>
          <p:cNvSpPr txBox="1"/>
          <p:nvPr/>
        </p:nvSpPr>
        <p:spPr>
          <a:xfrm>
            <a:off x="1073785" y="403225"/>
            <a:ext cx="3441065" cy="521970"/>
          </a:xfrm>
          <a:prstGeom prst="rect">
            <a:avLst/>
          </a:prstGeom>
          <a:noFill/>
        </p:spPr>
        <p:txBody>
          <a:bodyPr wrap="square" rtlCol="0">
            <a:spAutoFit/>
          </a:bodyPr>
          <a:lstStyle/>
          <a:p>
            <a:r>
              <a:rPr lang="zh-CN" altLang="en-US" sz="2800" b="1">
                <a:solidFill>
                  <a:srgbClr val="C00000"/>
                </a:solidFill>
                <a:latin typeface="华文楷体" panose="02010600040101010101" pitchFamily="2" charset="-122"/>
                <a:ea typeface="华文楷体" panose="02010600040101010101" pitchFamily="2" charset="-122"/>
              </a:rPr>
              <a:t>实践活动，拓展升华</a:t>
            </a:r>
          </a:p>
        </p:txBody>
      </p:sp>
      <p:sp>
        <p:nvSpPr>
          <p:cNvPr id="8" name="文本框 7"/>
          <p:cNvSpPr txBox="1"/>
          <p:nvPr/>
        </p:nvSpPr>
        <p:spPr>
          <a:xfrm>
            <a:off x="937895" y="956310"/>
            <a:ext cx="10351135" cy="2861310"/>
          </a:xfrm>
          <a:prstGeom prst="rect">
            <a:avLst/>
          </a:prstGeom>
          <a:noFill/>
        </p:spPr>
        <p:txBody>
          <a:bodyPr wrap="square" rtlCol="0">
            <a:spAutoFit/>
          </a:bodyPr>
          <a:lstStyle/>
          <a:p>
            <a:pPr indent="0" fontAlgn="auto">
              <a:lnSpc>
                <a:spcPct val="150000"/>
              </a:lnSpc>
            </a:pPr>
            <a:r>
              <a:rPr lang="en-US" altLang="zh-CN" sz="2400">
                <a:latin typeface="华文楷体" panose="02010600040101010101" pitchFamily="2" charset="-122"/>
                <a:ea typeface="华文楷体" panose="02010600040101010101" pitchFamily="2" charset="-122"/>
                <a:cs typeface="华文楷体" panose="02010600040101010101" pitchFamily="2" charset="-122"/>
              </a:rPr>
              <a:t>        </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某校举办法治常识竞赛，确定前</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60</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名参赛者获奖。原定一等奖</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5</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人，二等奖</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15</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人，三等奖</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40</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人。最后调整为一等奖</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10</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人，二等奖</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20</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人，三等奖</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30</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人。调整后一等奖平均分降低</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3</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分，二等奖平均分降低</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2</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分，三等奖平均分降低</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1</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分。</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 </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已知原定二等奖的平均分比三等奖的高</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7</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分，问：调整后一等奖的平均分比二等奖的高多少？</a:t>
            </a:r>
            <a:endParaRPr lang="en-US" altLang="zh-CN" sz="2400">
              <a:latin typeface="华文楷体" panose="02010600040101010101" pitchFamily="2" charset="-122"/>
              <a:ea typeface="华文楷体" panose="02010600040101010101" pitchFamily="2" charset="-122"/>
              <a:cs typeface="华文楷体" panose="02010600040101010101" pitchFamily="2" charset="-122"/>
            </a:endParaRPr>
          </a:p>
        </p:txBody>
      </p:sp>
      <mc:AlternateContent xmlns:mc="http://schemas.openxmlformats.org/markup-compatibility/2006" xmlns:a14="http://schemas.microsoft.com/office/drawing/2010/main">
        <mc:Choice Requires="a14">
          <p:sp>
            <p:nvSpPr>
              <p:cNvPr id="9" name="文本框 8"/>
              <p:cNvSpPr txBox="1"/>
              <p:nvPr/>
            </p:nvSpPr>
            <p:spPr>
              <a:xfrm>
                <a:off x="1172210" y="4386580"/>
                <a:ext cx="3116580" cy="1476375"/>
              </a:xfrm>
              <a:prstGeom prst="rect">
                <a:avLst/>
              </a:prstGeom>
              <a:noFill/>
            </p:spPr>
            <p:txBody>
              <a:bodyPr wrap="square" rtlCol="0">
                <a:spAutoFit/>
              </a:bodyPr>
              <a:lstStyle/>
              <a:p>
                <a:pPr indent="0" fontAlgn="auto">
                  <a:lnSpc>
                    <a:spcPct val="150000"/>
                  </a:lnSpc>
                </a:pPr>
                <a:r>
                  <a:rPr lang="en-US" altLang="zh-CN" sz="2000">
                    <a:latin typeface="华文楷体" panose="02010600040101010101" pitchFamily="2" charset="-122"/>
                    <a:ea typeface="华文楷体" panose="02010600040101010101" pitchFamily="2" charset="-122"/>
                    <a:cs typeface="华文楷体" panose="02010600040101010101" pitchFamily="2" charset="-122"/>
                  </a:rPr>
                  <a:t>       </a:t>
                </a:r>
                <a:r>
                  <a:rPr lang="zh-CN" altLang="en-US" sz="2000">
                    <a:latin typeface="华文楷体" panose="02010600040101010101" pitchFamily="2" charset="-122"/>
                    <a:ea typeface="华文楷体" panose="02010600040101010101" pitchFamily="2" charset="-122"/>
                    <a:cs typeface="华文楷体" panose="02010600040101010101" pitchFamily="2" charset="-122"/>
                  </a:rPr>
                  <a:t>可设原定一等奖平均分为</a:t>
                </a:r>
                <a14:m>
                  <m:oMath xmlns:m="http://schemas.openxmlformats.org/officeDocument/2006/math">
                    <m:r>
                      <a:rPr lang="zh-CN" altLang="en-US" sz="2000">
                        <a:latin typeface="Cambria Math"/>
                        <a:ea typeface="华文楷体" panose="02010600040101010101" pitchFamily="2" charset="-122"/>
                        <a:cs typeface="华文楷体" panose="02010600040101010101" pitchFamily="2" charset="-122"/>
                      </a:rPr>
                      <m:t>𝑥</m:t>
                    </m:r>
                  </m:oMath>
                </a14:m>
                <a:r>
                  <a:rPr lang="zh-CN" altLang="en-US" sz="2000">
                    <a:latin typeface="华文楷体" panose="02010600040101010101" pitchFamily="2" charset="-122"/>
                    <a:ea typeface="华文楷体" panose="02010600040101010101" pitchFamily="2" charset="-122"/>
                    <a:cs typeface="华文楷体" panose="02010600040101010101" pitchFamily="2" charset="-122"/>
                  </a:rPr>
                  <a:t>分，二等奖平均分为</a:t>
                </a:r>
                <a14:m>
                  <m:oMath xmlns:m="http://schemas.openxmlformats.org/officeDocument/2006/math">
                    <m:r>
                      <a:rPr lang="zh-CN" altLang="en-US" sz="2000">
                        <a:latin typeface="Cambria Math"/>
                        <a:ea typeface="华文楷体" panose="02010600040101010101" pitchFamily="2" charset="-122"/>
                        <a:cs typeface="华文楷体" panose="02010600040101010101" pitchFamily="2" charset="-122"/>
                      </a:rPr>
                      <m:t>𝑦</m:t>
                    </m:r>
                  </m:oMath>
                </a14:m>
                <a:r>
                  <a:rPr lang="zh-CN" altLang="en-US" sz="2000">
                    <a:latin typeface="华文楷体" panose="02010600040101010101" pitchFamily="2" charset="-122"/>
                    <a:ea typeface="华文楷体" panose="02010600040101010101" pitchFamily="2" charset="-122"/>
                    <a:cs typeface="华文楷体" panose="02010600040101010101" pitchFamily="2" charset="-122"/>
                  </a:rPr>
                  <a:t>分，三等奖平均分为</a:t>
                </a:r>
                <a14:m>
                  <m:oMath xmlns:m="http://schemas.openxmlformats.org/officeDocument/2006/math">
                    <m:r>
                      <a:rPr lang="zh-CN" altLang="en-US" sz="2000">
                        <a:latin typeface="Cambria Math"/>
                        <a:ea typeface="华文楷体" panose="02010600040101010101" pitchFamily="2" charset="-122"/>
                        <a:cs typeface="华文楷体" panose="02010600040101010101" pitchFamily="2" charset="-122"/>
                      </a:rPr>
                      <m:t>𝑧</m:t>
                    </m:r>
                  </m:oMath>
                </a14:m>
                <a:r>
                  <a:rPr lang="zh-CN" altLang="en-US" sz="2000">
                    <a:latin typeface="华文楷体" panose="02010600040101010101" pitchFamily="2" charset="-122"/>
                    <a:ea typeface="华文楷体" panose="02010600040101010101" pitchFamily="2" charset="-122"/>
                    <a:cs typeface="华文楷体" panose="02010600040101010101" pitchFamily="2" charset="-122"/>
                  </a:rPr>
                  <a:t>分。</a:t>
                </a:r>
              </a:p>
            </p:txBody>
          </p:sp>
        </mc:Choice>
        <mc:Fallback xmlns="">
          <p:sp>
            <p:nvSpPr>
              <p:cNvPr id="9" name="文本框 8"/>
              <p:cNvSpPr txBox="1">
                <a:spLocks noRot="1" noChangeAspect="1" noMove="1" noResize="1" noEditPoints="1" noAdjustHandles="1" noChangeArrowheads="1" noChangeShapeType="1" noTextEdit="1"/>
              </p:cNvSpPr>
              <p:nvPr/>
            </p:nvSpPr>
            <p:spPr>
              <a:xfrm>
                <a:off x="1172210" y="4386580"/>
                <a:ext cx="3116580" cy="1476375"/>
              </a:xfrm>
              <a:prstGeom prst="rect">
                <a:avLst/>
              </a:prstGeom>
              <a:blipFill rotWithShape="1">
                <a:blip r:embed="rId3"/>
                <a:stretch>
                  <a:fillRect r="-108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graphicFrame>
            <p:nvGraphicFramePr>
              <p:cNvPr id="10" name="表格 9"/>
              <p:cNvGraphicFramePr/>
              <p:nvPr/>
            </p:nvGraphicFramePr>
            <p:xfrm>
              <a:off x="4745990" y="3829685"/>
              <a:ext cx="6452965" cy="2340000"/>
            </p:xfrm>
            <a:graphic>
              <a:graphicData uri="http://schemas.openxmlformats.org/drawingml/2006/table">
                <a:tbl>
                  <a:tblPr firstRow="1" bandRow="1">
                    <a:tableStyleId>{3B4B98B0-60AC-42C2-AFA5-B58CD77FA1E5}</a:tableStyleId>
                  </a:tblPr>
                  <a:tblGrid>
                    <a:gridCol w="2132965"/>
                    <a:gridCol w="1440000"/>
                    <a:gridCol w="1440000"/>
                    <a:gridCol w="1440000"/>
                  </a:tblGrid>
                  <a:tr h="468000">
                    <a:tc>
                      <a:txBody>
                        <a:bodyPr/>
                        <a:lstStyle/>
                        <a:p>
                          <a:pPr algn="ctr">
                            <a:buNone/>
                          </a:pPr>
                          <a:endParaRPr lang="zh-CN" altLang="en-US" sz="2000">
                            <a:latin typeface="华文楷体" panose="02010600040101010101" pitchFamily="2" charset="-122"/>
                            <a:ea typeface="华文楷体" panose="02010600040101010101" pitchFamily="2" charset="-122"/>
                          </a:endParaRP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c>
                      <a:txBody>
                        <a:bodyPr/>
                        <a:lstStyle/>
                        <a:p>
                          <a:pPr algn="ctr">
                            <a:buNone/>
                          </a:pPr>
                          <a:r>
                            <a:rPr lang="zh-CN" altLang="en-US" sz="2000">
                              <a:latin typeface="华文楷体" panose="02010600040101010101" pitchFamily="2" charset="-122"/>
                              <a:ea typeface="华文楷体" panose="02010600040101010101" pitchFamily="2" charset="-122"/>
                            </a:rPr>
                            <a:t>一等奖</a:t>
                          </a: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c>
                      <a:txBody>
                        <a:bodyPr/>
                        <a:lstStyle/>
                        <a:p>
                          <a:pPr algn="ctr">
                            <a:buNone/>
                          </a:pPr>
                          <a:r>
                            <a:rPr lang="zh-CN" altLang="en-US" sz="2000">
                              <a:latin typeface="华文楷体" panose="02010600040101010101" pitchFamily="2" charset="-122"/>
                              <a:ea typeface="华文楷体" panose="02010600040101010101" pitchFamily="2" charset="-122"/>
                            </a:rPr>
                            <a:t>二等奖</a:t>
                          </a: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c>
                      <a:txBody>
                        <a:bodyPr/>
                        <a:lstStyle/>
                        <a:p>
                          <a:pPr algn="ctr">
                            <a:buNone/>
                          </a:pPr>
                          <a:r>
                            <a:rPr lang="zh-CN" altLang="en-US" sz="2000">
                              <a:latin typeface="华文楷体" panose="02010600040101010101" pitchFamily="2" charset="-122"/>
                              <a:ea typeface="华文楷体" panose="02010600040101010101" pitchFamily="2" charset="-122"/>
                            </a:rPr>
                            <a:t>三等奖</a:t>
                          </a: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r>
                  <a:tr h="468000">
                    <a:tc>
                      <a:txBody>
                        <a:bodyPr/>
                        <a:lstStyle/>
                        <a:p>
                          <a:pPr algn="ctr">
                            <a:buNone/>
                          </a:pPr>
                          <a:r>
                            <a:rPr lang="zh-CN" altLang="en-US" sz="2000">
                              <a:latin typeface="华文楷体" panose="02010600040101010101" pitchFamily="2" charset="-122"/>
                              <a:ea typeface="华文楷体" panose="02010600040101010101" pitchFamily="2" charset="-122"/>
                            </a:rPr>
                            <a:t>原定人数</a:t>
                          </a: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c>
                      <a:txBody>
                        <a:bodyPr/>
                        <a:lstStyle/>
                        <a:p>
                          <a:pPr algn="ctr">
                            <a:buNone/>
                          </a:pPr>
                          <a:r>
                            <a:rPr lang="en-US" altLang="zh-CN" sz="2000">
                              <a:latin typeface="华文楷体" panose="02010600040101010101" pitchFamily="2" charset="-122"/>
                              <a:ea typeface="华文楷体" panose="02010600040101010101" pitchFamily="2" charset="-122"/>
                            </a:rPr>
                            <a:t>5</a:t>
                          </a: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4">
                            <a:lumMod val="40000"/>
                            <a:lumOff val="60000"/>
                          </a:schemeClr>
                        </a:solidFill>
                      </a:tcPr>
                    </a:tc>
                    <a:tc>
                      <a:txBody>
                        <a:bodyPr/>
                        <a:lstStyle/>
                        <a:p>
                          <a:pPr algn="ctr">
                            <a:buNone/>
                          </a:pPr>
                          <a:r>
                            <a:rPr lang="en-US" altLang="zh-CN" sz="2000">
                              <a:latin typeface="华文楷体" panose="02010600040101010101" pitchFamily="2" charset="-122"/>
                              <a:ea typeface="华文楷体" panose="02010600040101010101" pitchFamily="2" charset="-122"/>
                            </a:rPr>
                            <a:t>15</a:t>
                          </a: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4">
                            <a:lumMod val="40000"/>
                            <a:lumOff val="60000"/>
                          </a:schemeClr>
                        </a:solidFill>
                      </a:tcPr>
                    </a:tc>
                    <a:tc>
                      <a:txBody>
                        <a:bodyPr/>
                        <a:lstStyle/>
                        <a:p>
                          <a:pPr algn="ctr">
                            <a:buNone/>
                          </a:pPr>
                          <a:r>
                            <a:rPr lang="en-US" altLang="zh-CN" sz="2000">
                              <a:latin typeface="华文楷体" panose="02010600040101010101" pitchFamily="2" charset="-122"/>
                              <a:ea typeface="华文楷体" panose="02010600040101010101" pitchFamily="2" charset="-122"/>
                            </a:rPr>
                            <a:t>40</a:t>
                          </a: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4">
                            <a:lumMod val="40000"/>
                            <a:lumOff val="60000"/>
                          </a:schemeClr>
                        </a:solidFill>
                      </a:tcPr>
                    </a:tc>
                  </a:tr>
                  <a:tr h="468000">
                    <a:tc>
                      <a:txBody>
                        <a:bodyPr/>
                        <a:lstStyle/>
                        <a:p>
                          <a:pPr algn="ctr">
                            <a:buNone/>
                          </a:pPr>
                          <a:r>
                            <a:rPr lang="zh-CN" altLang="en-US" sz="2000">
                              <a:latin typeface="华文楷体" panose="02010600040101010101" pitchFamily="2" charset="-122"/>
                              <a:ea typeface="华文楷体" panose="02010600040101010101" pitchFamily="2" charset="-122"/>
                            </a:rPr>
                            <a:t>原定平均分</a:t>
                          </a: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r>
                                  <a:rPr lang="en-US" altLang="zh-CN" sz="2000">
                                    <a:latin typeface="Cambria Math" panose="02040503050406030204" charset="0"/>
                                    <a:ea typeface="华文楷体" panose="02010600040101010101" pitchFamily="2" charset="-122"/>
                                    <a:cs typeface="Cambria Math" panose="02040503050406030204" charset="0"/>
                                  </a:rPr>
                                  <m:t>𝑥</m:t>
                                </m:r>
                              </m:oMath>
                            </m:oMathPara>
                          </a14:m>
                          <a:endParaRPr lang="en-US" altLang="zh-CN" sz="2000">
                            <a:latin typeface="Cambria Math" panose="02040503050406030204" charset="0"/>
                            <a:ea typeface="华文楷体" panose="02010600040101010101" pitchFamily="2" charset="-122"/>
                            <a:cs typeface="Cambria Math" panose="02040503050406030204" charset="0"/>
                          </a:endParaRP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6">
                            <a:lumMod val="40000"/>
                            <a:lumOff val="6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r>
                                  <a:rPr lang="en-US" altLang="zh-CN" sz="2000">
                                    <a:latin typeface="Cambria Math" panose="02040503050406030204" charset="0"/>
                                    <a:ea typeface="华文楷体" panose="02010600040101010101" pitchFamily="2" charset="-122"/>
                                    <a:cs typeface="Cambria Math" panose="02040503050406030204" charset="0"/>
                                  </a:rPr>
                                  <m:t>𝑦</m:t>
                                </m:r>
                              </m:oMath>
                            </m:oMathPara>
                          </a14:m>
                          <a:endParaRPr lang="en-US" altLang="zh-CN" sz="2000">
                            <a:latin typeface="Cambria Math" panose="02040503050406030204" charset="0"/>
                            <a:ea typeface="华文楷体" panose="02010600040101010101" pitchFamily="2" charset="-122"/>
                            <a:cs typeface="Cambria Math" panose="02040503050406030204" charset="0"/>
                          </a:endParaRP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6">
                            <a:lumMod val="40000"/>
                            <a:lumOff val="6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r>
                                  <a:rPr lang="en-US" altLang="zh-CN" sz="2000">
                                    <a:latin typeface="Cambria Math" panose="02040503050406030204" charset="0"/>
                                    <a:ea typeface="华文楷体" panose="02010600040101010101" pitchFamily="2" charset="-122"/>
                                    <a:cs typeface="Cambria Math" panose="02040503050406030204" charset="0"/>
                                  </a:rPr>
                                  <m:t>𝑧</m:t>
                                </m:r>
                              </m:oMath>
                            </m:oMathPara>
                          </a14:m>
                          <a:endParaRPr lang="en-US" altLang="zh-CN" sz="2000">
                            <a:latin typeface="Cambria Math" panose="02040503050406030204" charset="0"/>
                            <a:ea typeface="华文楷体" panose="02010600040101010101" pitchFamily="2" charset="-122"/>
                            <a:cs typeface="Cambria Math" panose="02040503050406030204" charset="0"/>
                          </a:endParaRP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6">
                            <a:lumMod val="40000"/>
                            <a:lumOff val="60000"/>
                          </a:schemeClr>
                        </a:solidFill>
                      </a:tcPr>
                    </a:tc>
                  </a:tr>
                  <a:tr h="468000">
                    <a:tc>
                      <a:txBody>
                        <a:bodyPr/>
                        <a:lstStyle/>
                        <a:p>
                          <a:pPr algn="ctr">
                            <a:buNone/>
                          </a:pPr>
                          <a:r>
                            <a:rPr lang="zh-CN" altLang="en-US" sz="2000">
                              <a:latin typeface="华文楷体" panose="02010600040101010101" pitchFamily="2" charset="-122"/>
                              <a:ea typeface="华文楷体" panose="02010600040101010101" pitchFamily="2" charset="-122"/>
                            </a:rPr>
                            <a:t>调整后人数</a:t>
                          </a: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c>
                      <a:txBody>
                        <a:bodyPr/>
                        <a:lstStyle/>
                        <a:p>
                          <a:pPr algn="ctr">
                            <a:buNone/>
                          </a:pPr>
                          <a:r>
                            <a:rPr lang="en-US" altLang="zh-CN" sz="2000">
                              <a:latin typeface="华文楷体" panose="02010600040101010101" pitchFamily="2" charset="-122"/>
                              <a:ea typeface="华文楷体" panose="02010600040101010101" pitchFamily="2" charset="-122"/>
                            </a:rPr>
                            <a:t>10</a:t>
                          </a: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4">
                            <a:lumMod val="40000"/>
                            <a:lumOff val="60000"/>
                          </a:schemeClr>
                        </a:solidFill>
                      </a:tcPr>
                    </a:tc>
                    <a:tc>
                      <a:txBody>
                        <a:bodyPr/>
                        <a:lstStyle/>
                        <a:p>
                          <a:pPr algn="ctr">
                            <a:buNone/>
                          </a:pPr>
                          <a:r>
                            <a:rPr lang="en-US" altLang="zh-CN" sz="2000">
                              <a:latin typeface="华文楷体" panose="02010600040101010101" pitchFamily="2" charset="-122"/>
                              <a:ea typeface="华文楷体" panose="02010600040101010101" pitchFamily="2" charset="-122"/>
                            </a:rPr>
                            <a:t>20</a:t>
                          </a: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4">
                            <a:lumMod val="40000"/>
                            <a:lumOff val="60000"/>
                          </a:schemeClr>
                        </a:solidFill>
                      </a:tcPr>
                    </a:tc>
                    <a:tc>
                      <a:txBody>
                        <a:bodyPr/>
                        <a:lstStyle/>
                        <a:p>
                          <a:pPr algn="ctr">
                            <a:buNone/>
                          </a:pPr>
                          <a:r>
                            <a:rPr lang="en-US" altLang="zh-CN" sz="2000">
                              <a:latin typeface="华文楷体" panose="02010600040101010101" pitchFamily="2" charset="-122"/>
                              <a:ea typeface="华文楷体" panose="02010600040101010101" pitchFamily="2" charset="-122"/>
                            </a:rPr>
                            <a:t>30</a:t>
                          </a: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4">
                            <a:lumMod val="40000"/>
                            <a:lumOff val="60000"/>
                          </a:schemeClr>
                        </a:solidFill>
                      </a:tcPr>
                    </a:tc>
                  </a:tr>
                  <a:tr h="468000">
                    <a:tc>
                      <a:txBody>
                        <a:bodyPr/>
                        <a:lstStyle/>
                        <a:p>
                          <a:pPr algn="ctr">
                            <a:buNone/>
                          </a:pPr>
                          <a:r>
                            <a:rPr lang="zh-CN" altLang="en-US" sz="2000">
                              <a:latin typeface="华文楷体" panose="02010600040101010101" pitchFamily="2" charset="-122"/>
                              <a:ea typeface="华文楷体" panose="02010600040101010101" pitchFamily="2" charset="-122"/>
                            </a:rPr>
                            <a:t>调整后平均分</a:t>
                          </a: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r>
                                  <a:rPr lang="en-US" altLang="zh-CN" sz="2000">
                                    <a:latin typeface="Cambria Math" panose="02040503050406030204" charset="0"/>
                                    <a:ea typeface="华文楷体" panose="02010600040101010101" pitchFamily="2" charset="-122"/>
                                    <a:cs typeface="Cambria Math" panose="02040503050406030204" charset="0"/>
                                  </a:rPr>
                                  <m:t>𝑥</m:t>
                                </m:r>
                                <m:r>
                                  <a:rPr lang="en-US" altLang="zh-CN" sz="2000">
                                    <a:latin typeface="Cambria Math" panose="02040503050406030204" charset="0"/>
                                    <a:ea typeface="华文楷体" panose="02010600040101010101" pitchFamily="2" charset="-122"/>
                                    <a:cs typeface="Cambria Math" panose="02040503050406030204" charset="0"/>
                                  </a:rPr>
                                  <m:t>−3</m:t>
                                </m:r>
                              </m:oMath>
                            </m:oMathPara>
                          </a14:m>
                          <a:endParaRPr lang="en-US" altLang="zh-CN" sz="2000">
                            <a:latin typeface="Cambria Math" panose="02040503050406030204" charset="0"/>
                            <a:ea typeface="华文楷体" panose="02010600040101010101" pitchFamily="2" charset="-122"/>
                            <a:cs typeface="Cambria Math" panose="02040503050406030204" charset="0"/>
                          </a:endParaRP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6">
                            <a:lumMod val="40000"/>
                            <a:lumOff val="6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r>
                                  <m:rPr>
                                    <m:sty m:val="p"/>
                                  </m:rPr>
                                  <a:rPr lang="en-US" altLang="zh-CN" sz="2000">
                                    <a:latin typeface="Cambria Math" panose="02040503050406030204" charset="0"/>
                                    <a:ea typeface="华文楷体" panose="02010600040101010101" pitchFamily="2" charset="-122"/>
                                    <a:cs typeface="Cambria Math" panose="02040503050406030204" charset="0"/>
                                  </a:rPr>
                                  <m:t>y</m:t>
                                </m:r>
                                <m:r>
                                  <a:rPr lang="en-US" altLang="zh-CN" sz="2000">
                                    <a:latin typeface="Cambria Math" panose="02040503050406030204" charset="0"/>
                                    <a:ea typeface="华文楷体" panose="02010600040101010101" pitchFamily="2" charset="-122"/>
                                    <a:cs typeface="Cambria Math" panose="02040503050406030204" charset="0"/>
                                  </a:rPr>
                                  <m:t>−2</m:t>
                                </m:r>
                              </m:oMath>
                            </m:oMathPara>
                          </a14:m>
                          <a:endParaRPr lang="en-US" altLang="zh-CN" sz="2000">
                            <a:latin typeface="Cambria Math" panose="02040503050406030204" charset="0"/>
                            <a:ea typeface="华文楷体" panose="02010600040101010101" pitchFamily="2" charset="-122"/>
                            <a:cs typeface="Cambria Math" panose="02040503050406030204" charset="0"/>
                          </a:endParaRP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6">
                            <a:lumMod val="40000"/>
                            <a:lumOff val="6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r>
                                  <m:rPr>
                                    <m:sty m:val="p"/>
                                  </m:rPr>
                                  <a:rPr lang="en-US" altLang="zh-CN" sz="2000">
                                    <a:latin typeface="Cambria Math" panose="02040503050406030204" charset="0"/>
                                    <a:ea typeface="华文楷体" panose="02010600040101010101" pitchFamily="2" charset="-122"/>
                                    <a:cs typeface="Cambria Math" panose="02040503050406030204" charset="0"/>
                                  </a:rPr>
                                  <m:t>z</m:t>
                                </m:r>
                                <m:r>
                                  <a:rPr lang="en-US" altLang="zh-CN" sz="2000">
                                    <a:latin typeface="Cambria Math" panose="02040503050406030204" charset="0"/>
                                    <a:ea typeface="华文楷体" panose="02010600040101010101" pitchFamily="2" charset="-122"/>
                                    <a:cs typeface="Cambria Math" panose="02040503050406030204" charset="0"/>
                                  </a:rPr>
                                  <m:t>−1</m:t>
                                </m:r>
                              </m:oMath>
                            </m:oMathPara>
                          </a14:m>
                          <a:endParaRPr lang="en-US" altLang="zh-CN" sz="2000">
                            <a:latin typeface="Cambria Math" panose="02040503050406030204" charset="0"/>
                            <a:ea typeface="华文楷体" panose="02010600040101010101" pitchFamily="2" charset="-122"/>
                            <a:cs typeface="Cambria Math" panose="02040503050406030204" charset="0"/>
                          </a:endParaRP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6">
                            <a:lumMod val="40000"/>
                            <a:lumOff val="60000"/>
                          </a:schemeClr>
                        </a:solidFill>
                      </a:tcPr>
                    </a:tc>
                  </a:tr>
                </a:tbl>
              </a:graphicData>
            </a:graphic>
          </p:graphicFrame>
        </mc:Choice>
        <mc:Fallback xmlns="">
          <p:graphicFrame>
            <p:nvGraphicFramePr>
              <p:cNvPr id="10" name="表格 9"/>
              <p:cNvGraphicFramePr/>
              <p:nvPr/>
            </p:nvGraphicFramePr>
            <p:xfrm>
              <a:off x="4745990" y="3829685"/>
              <a:ext cx="6452965" cy="2520315"/>
            </p:xfrm>
            <a:graphic>
              <a:graphicData uri="http://schemas.openxmlformats.org/drawingml/2006/table">
                <a:tbl>
                  <a:tblPr firstRow="1" bandRow="1">
                    <a:tableStyleId>{3B4B98B0-60AC-42C2-AFA5-B58CD77FA1E5}</a:tableStyleId>
                  </a:tblPr>
                  <a:tblGrid>
                    <a:gridCol w="2132965"/>
                    <a:gridCol w="1440000"/>
                    <a:gridCol w="1440000"/>
                    <a:gridCol w="1440000"/>
                  </a:tblGrid>
                  <a:tr h="468000">
                    <a:tc>
                      <a:txBody>
                        <a:bodyPr/>
                        <a:p>
                          <a:pPr algn="ctr">
                            <a:buNone/>
                          </a:pPr>
                          <a:endParaRPr lang="zh-CN" altLang="en-US" sz="2000">
                            <a:latin typeface="华文楷体" panose="02010600040101010101" pitchFamily="2" charset="-122"/>
                            <a:ea typeface="华文楷体" panose="02010600040101010101" pitchFamily="2" charset="-122"/>
                          </a:endParaRPr>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c>
                      <a:txBody>
                        <a:bodyPr/>
                        <a:p>
                          <a:pPr algn="ctr">
                            <a:buNone/>
                          </a:pPr>
                          <a:r>
                            <a:rPr lang="zh-CN" altLang="en-US" sz="2000">
                              <a:latin typeface="华文楷体" panose="02010600040101010101" pitchFamily="2" charset="-122"/>
                              <a:ea typeface="华文楷体" panose="02010600040101010101" pitchFamily="2" charset="-122"/>
                            </a:rPr>
                            <a:t>一等奖</a:t>
                          </a:r>
                          <a:endParaRPr lang="zh-CN" altLang="en-US" sz="2000">
                            <a:latin typeface="华文楷体" panose="02010600040101010101" pitchFamily="2" charset="-122"/>
                            <a:ea typeface="华文楷体" panose="02010600040101010101" pitchFamily="2" charset="-122"/>
                          </a:endParaRPr>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c>
                      <a:txBody>
                        <a:bodyPr/>
                        <a:p>
                          <a:pPr algn="ctr">
                            <a:buNone/>
                          </a:pPr>
                          <a:r>
                            <a:rPr lang="zh-CN" altLang="en-US" sz="2000">
                              <a:latin typeface="华文楷体" panose="02010600040101010101" pitchFamily="2" charset="-122"/>
                              <a:ea typeface="华文楷体" panose="02010600040101010101" pitchFamily="2" charset="-122"/>
                            </a:rPr>
                            <a:t>二等奖</a:t>
                          </a:r>
                          <a:endParaRPr lang="zh-CN" altLang="en-US" sz="2000">
                            <a:latin typeface="华文楷体" panose="02010600040101010101" pitchFamily="2" charset="-122"/>
                            <a:ea typeface="华文楷体" panose="02010600040101010101" pitchFamily="2" charset="-122"/>
                          </a:endParaRPr>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c>
                      <a:txBody>
                        <a:bodyPr/>
                        <a:p>
                          <a:pPr algn="ctr">
                            <a:buNone/>
                          </a:pPr>
                          <a:r>
                            <a:rPr lang="zh-CN" altLang="en-US" sz="2000">
                              <a:latin typeface="华文楷体" panose="02010600040101010101" pitchFamily="2" charset="-122"/>
                              <a:ea typeface="华文楷体" panose="02010600040101010101" pitchFamily="2" charset="-122"/>
                            </a:rPr>
                            <a:t>三等奖</a:t>
                          </a:r>
                          <a:endParaRPr lang="zh-CN" altLang="en-US" sz="2000">
                            <a:latin typeface="华文楷体" panose="02010600040101010101" pitchFamily="2" charset="-122"/>
                            <a:ea typeface="华文楷体" panose="02010600040101010101" pitchFamily="2" charset="-122"/>
                          </a:endParaRPr>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r>
                  <a:tr h="468000">
                    <a:tc>
                      <a:txBody>
                        <a:bodyPr/>
                        <a:p>
                          <a:pPr algn="ctr">
                            <a:buNone/>
                          </a:pPr>
                          <a:r>
                            <a:rPr lang="zh-CN" altLang="en-US" sz="2000">
                              <a:latin typeface="华文楷体" panose="02010600040101010101" pitchFamily="2" charset="-122"/>
                              <a:ea typeface="华文楷体" panose="02010600040101010101" pitchFamily="2" charset="-122"/>
                            </a:rPr>
                            <a:t>原定人数</a:t>
                          </a:r>
                          <a:endParaRPr lang="zh-CN" altLang="en-US" sz="2000">
                            <a:latin typeface="华文楷体" panose="02010600040101010101" pitchFamily="2" charset="-122"/>
                            <a:ea typeface="华文楷体" panose="02010600040101010101" pitchFamily="2" charset="-122"/>
                          </a:endParaRPr>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c>
                      <a:txBody>
                        <a:bodyPr/>
                        <a:p>
                          <a:pPr algn="ctr">
                            <a:buNone/>
                          </a:pPr>
                          <a:r>
                            <a:rPr lang="en-US" altLang="zh-CN" sz="2000">
                              <a:latin typeface="华文楷体" panose="02010600040101010101" pitchFamily="2" charset="-122"/>
                              <a:ea typeface="华文楷体" panose="02010600040101010101" pitchFamily="2" charset="-122"/>
                            </a:rPr>
                            <a:t>5</a:t>
                          </a:r>
                          <a:endParaRPr lang="en-US" altLang="zh-CN" sz="2000">
                            <a:latin typeface="华文楷体" panose="02010600040101010101" pitchFamily="2" charset="-122"/>
                            <a:ea typeface="华文楷体" panose="02010600040101010101" pitchFamily="2" charset="-122"/>
                          </a:endParaRPr>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4">
                            <a:lumMod val="40000"/>
                            <a:lumOff val="60000"/>
                          </a:schemeClr>
                        </a:solidFill>
                      </a:tcPr>
                    </a:tc>
                    <a:tc>
                      <a:txBody>
                        <a:bodyPr/>
                        <a:p>
                          <a:pPr algn="ctr">
                            <a:buNone/>
                          </a:pPr>
                          <a:r>
                            <a:rPr lang="en-US" altLang="zh-CN" sz="2000">
                              <a:latin typeface="华文楷体" panose="02010600040101010101" pitchFamily="2" charset="-122"/>
                              <a:ea typeface="华文楷体" panose="02010600040101010101" pitchFamily="2" charset="-122"/>
                            </a:rPr>
                            <a:t>15</a:t>
                          </a:r>
                          <a:endParaRPr lang="en-US" altLang="zh-CN" sz="2000">
                            <a:latin typeface="华文楷体" panose="02010600040101010101" pitchFamily="2" charset="-122"/>
                            <a:ea typeface="华文楷体" panose="02010600040101010101" pitchFamily="2" charset="-122"/>
                          </a:endParaRPr>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4">
                            <a:lumMod val="40000"/>
                            <a:lumOff val="60000"/>
                          </a:schemeClr>
                        </a:solidFill>
                      </a:tcPr>
                    </a:tc>
                    <a:tc>
                      <a:txBody>
                        <a:bodyPr/>
                        <a:p>
                          <a:pPr algn="ctr">
                            <a:buNone/>
                          </a:pPr>
                          <a:r>
                            <a:rPr lang="en-US" altLang="zh-CN" sz="2000">
                              <a:latin typeface="华文楷体" panose="02010600040101010101" pitchFamily="2" charset="-122"/>
                              <a:ea typeface="华文楷体" panose="02010600040101010101" pitchFamily="2" charset="-122"/>
                            </a:rPr>
                            <a:t>40</a:t>
                          </a:r>
                          <a:endParaRPr lang="en-US" altLang="zh-CN" sz="2000">
                            <a:latin typeface="华文楷体" panose="02010600040101010101" pitchFamily="2" charset="-122"/>
                            <a:ea typeface="华文楷体" panose="02010600040101010101" pitchFamily="2" charset="-122"/>
                          </a:endParaRPr>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4">
                            <a:lumMod val="40000"/>
                            <a:lumOff val="60000"/>
                          </a:schemeClr>
                        </a:solidFill>
                      </a:tcPr>
                    </a:tc>
                  </a:tr>
                  <a:tr h="467995">
                    <a:tc>
                      <a:txBody>
                        <a:bodyPr/>
                        <a:p>
                          <a:pPr algn="ctr">
                            <a:buNone/>
                          </a:pPr>
                          <a:r>
                            <a:rPr lang="zh-CN" altLang="en-US" sz="2000">
                              <a:latin typeface="华文楷体" panose="02010600040101010101" pitchFamily="2" charset="-122"/>
                              <a:ea typeface="华文楷体" panose="02010600040101010101" pitchFamily="2" charset="-122"/>
                            </a:rPr>
                            <a:t>原定平均分</a:t>
                          </a:r>
                          <a:endParaRPr lang="zh-CN" altLang="en-US" sz="2000">
                            <a:latin typeface="华文楷体" panose="02010600040101010101" pitchFamily="2" charset="-122"/>
                            <a:ea typeface="华文楷体" panose="02010600040101010101" pitchFamily="2" charset="-122"/>
                          </a:endParaRPr>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c>
                      <a:txBody>
                        <a:bodyPr/>
                        <a:lstStyle/>
                        <a:p>
                          <a:endParaRPr lang="zh-CN"/>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blipFill>
                          <a:blip r:embed="rId4"/>
                        </a:blipFill>
                      </a:tcPr>
                    </a:tc>
                    <a:tc>
                      <a:txBody>
                        <a:bodyPr/>
                        <a:lstStyle/>
                        <a:p>
                          <a:endParaRPr lang="zh-CN"/>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blipFill>
                          <a:blip r:embed="rId4"/>
                        </a:blipFill>
                      </a:tcPr>
                    </a:tc>
                    <a:tc>
                      <a:txBody>
                        <a:bodyPr/>
                        <a:lstStyle/>
                        <a:p>
                          <a:endParaRPr lang="zh-CN"/>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blipFill>
                          <a:blip r:embed="rId4"/>
                        </a:blipFill>
                      </a:tcPr>
                    </a:tc>
                  </a:tr>
                  <a:tr h="468000">
                    <a:tc>
                      <a:txBody>
                        <a:bodyPr/>
                        <a:p>
                          <a:pPr algn="ctr">
                            <a:buNone/>
                          </a:pPr>
                          <a:r>
                            <a:rPr lang="zh-CN" altLang="en-US" sz="2000">
                              <a:latin typeface="华文楷体" panose="02010600040101010101" pitchFamily="2" charset="-122"/>
                              <a:ea typeface="华文楷体" panose="02010600040101010101" pitchFamily="2" charset="-122"/>
                            </a:rPr>
                            <a:t>调整后人数</a:t>
                          </a:r>
                          <a:endParaRPr lang="zh-CN" altLang="en-US" sz="2000">
                            <a:latin typeface="华文楷体" panose="02010600040101010101" pitchFamily="2" charset="-122"/>
                            <a:ea typeface="华文楷体" panose="02010600040101010101" pitchFamily="2" charset="-122"/>
                          </a:endParaRPr>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c>
                      <a:txBody>
                        <a:bodyPr/>
                        <a:p>
                          <a:pPr algn="ctr">
                            <a:buNone/>
                          </a:pPr>
                          <a:r>
                            <a:rPr lang="en-US" altLang="zh-CN" sz="2000">
                              <a:latin typeface="华文楷体" panose="02010600040101010101" pitchFamily="2" charset="-122"/>
                              <a:ea typeface="华文楷体" panose="02010600040101010101" pitchFamily="2" charset="-122"/>
                            </a:rPr>
                            <a:t>10</a:t>
                          </a:r>
                          <a:endParaRPr lang="en-US" altLang="zh-CN" sz="2000">
                            <a:latin typeface="华文楷体" panose="02010600040101010101" pitchFamily="2" charset="-122"/>
                            <a:ea typeface="华文楷体" panose="02010600040101010101" pitchFamily="2" charset="-122"/>
                          </a:endParaRPr>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4">
                            <a:lumMod val="40000"/>
                            <a:lumOff val="60000"/>
                          </a:schemeClr>
                        </a:solidFill>
                      </a:tcPr>
                    </a:tc>
                    <a:tc>
                      <a:txBody>
                        <a:bodyPr/>
                        <a:p>
                          <a:pPr algn="ctr">
                            <a:buNone/>
                          </a:pPr>
                          <a:r>
                            <a:rPr lang="en-US" altLang="zh-CN" sz="2000">
                              <a:latin typeface="华文楷体" panose="02010600040101010101" pitchFamily="2" charset="-122"/>
                              <a:ea typeface="华文楷体" panose="02010600040101010101" pitchFamily="2" charset="-122"/>
                            </a:rPr>
                            <a:t>20</a:t>
                          </a:r>
                          <a:endParaRPr lang="en-US" altLang="zh-CN" sz="2000">
                            <a:latin typeface="华文楷体" panose="02010600040101010101" pitchFamily="2" charset="-122"/>
                            <a:ea typeface="华文楷体" panose="02010600040101010101" pitchFamily="2" charset="-122"/>
                          </a:endParaRPr>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4">
                            <a:lumMod val="40000"/>
                            <a:lumOff val="60000"/>
                          </a:schemeClr>
                        </a:solidFill>
                      </a:tcPr>
                    </a:tc>
                    <a:tc>
                      <a:txBody>
                        <a:bodyPr/>
                        <a:p>
                          <a:pPr algn="ctr">
                            <a:buNone/>
                          </a:pPr>
                          <a:r>
                            <a:rPr lang="en-US" altLang="zh-CN" sz="2000">
                              <a:latin typeface="华文楷体" panose="02010600040101010101" pitchFamily="2" charset="-122"/>
                              <a:ea typeface="华文楷体" panose="02010600040101010101" pitchFamily="2" charset="-122"/>
                            </a:rPr>
                            <a:t>30</a:t>
                          </a:r>
                          <a:endParaRPr lang="en-US" altLang="zh-CN" sz="2000">
                            <a:latin typeface="华文楷体" panose="02010600040101010101" pitchFamily="2" charset="-122"/>
                            <a:ea typeface="华文楷体" panose="02010600040101010101" pitchFamily="2" charset="-122"/>
                          </a:endParaRPr>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4">
                            <a:lumMod val="40000"/>
                            <a:lumOff val="60000"/>
                          </a:schemeClr>
                        </a:solidFill>
                      </a:tcPr>
                    </a:tc>
                  </a:tr>
                  <a:tr h="467995">
                    <a:tc>
                      <a:txBody>
                        <a:bodyPr/>
                        <a:p>
                          <a:pPr algn="ctr">
                            <a:buNone/>
                          </a:pPr>
                          <a:r>
                            <a:rPr lang="zh-CN" altLang="en-US" sz="2000">
                              <a:latin typeface="华文楷体" panose="02010600040101010101" pitchFamily="2" charset="-122"/>
                              <a:ea typeface="华文楷体" panose="02010600040101010101" pitchFamily="2" charset="-122"/>
                            </a:rPr>
                            <a:t>调整后平均分</a:t>
                          </a:r>
                          <a:endParaRPr lang="zh-CN" altLang="en-US" sz="2000">
                            <a:latin typeface="华文楷体" panose="02010600040101010101" pitchFamily="2" charset="-122"/>
                            <a:ea typeface="华文楷体" panose="02010600040101010101" pitchFamily="2" charset="-122"/>
                          </a:endParaRPr>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solidFill>
                          <a:schemeClr val="accent1">
                            <a:lumMod val="40000"/>
                            <a:lumOff val="60000"/>
                          </a:schemeClr>
                        </a:solidFill>
                      </a:tcPr>
                    </a:tc>
                    <a:tc>
                      <a:txBody>
                        <a:bodyPr/>
                        <a:lstStyle/>
                        <a:p>
                          <a:endParaRPr lang="zh-CN"/>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blipFill>
                          <a:blip r:embed="rId4"/>
                        </a:blipFill>
                      </a:tcPr>
                    </a:tc>
                    <a:tc>
                      <a:txBody>
                        <a:bodyPr/>
                        <a:lstStyle/>
                        <a:p>
                          <a:endParaRPr lang="zh-CN"/>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blipFill>
                          <a:blip r:embed="rId4"/>
                        </a:blipFill>
                      </a:tcPr>
                    </a:tc>
                    <a:tc>
                      <a:txBody>
                        <a:bodyPr/>
                        <a:lstStyle/>
                        <a:p>
                          <a:endParaRPr lang="zh-CN"/>
                        </a:p>
                      </a:txBody>
                      <a:tcPr anchor="ctr" anchorCtr="0">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blipFill>
                          <a:blip r:embed="rId4"/>
                        </a:blipFill>
                      </a:tcPr>
                    </a:tc>
                  </a:tr>
                </a:tbl>
              </a:graphicData>
            </a:graphic>
          </p:graphicFrame>
        </mc:Fallback>
      </mc:AlternateContent>
      <p:cxnSp>
        <p:nvCxnSpPr>
          <p:cNvPr id="12" name="直接连接符 11"/>
          <p:cNvCxnSpPr/>
          <p:nvPr/>
        </p:nvCxnSpPr>
        <p:spPr>
          <a:xfrm>
            <a:off x="4732655" y="3825875"/>
            <a:ext cx="2148205" cy="46101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79165" y="5314315"/>
            <a:ext cx="5503545" cy="419100"/>
          </a:xfrm>
          <a:prstGeom prst="rect">
            <a:avLst/>
          </a:prstGeom>
          <a:solidFill>
            <a:schemeClr val="accent4">
              <a:lumMod val="40000"/>
              <a:lumOff val="60000"/>
            </a:schemeClr>
          </a:solidFill>
          <a:ln>
            <a:noFill/>
          </a:ln>
          <a:effectLst>
            <a:outerShdw blurRad="63500" sx="102000" sy="102000" algn="ct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2" name="文本框 1"/>
              <p:cNvSpPr txBox="1"/>
              <p:nvPr/>
            </p:nvSpPr>
            <p:spPr>
              <a:xfrm>
                <a:off x="648335" y="432435"/>
                <a:ext cx="10973435" cy="3125470"/>
              </a:xfrm>
              <a:prstGeom prst="rect">
                <a:avLst/>
              </a:prstGeom>
              <a:noFill/>
            </p:spPr>
            <p:txBody>
              <a:bodyPr wrap="square" rtlCol="0">
                <a:spAutoFit/>
              </a:bodyPr>
              <a:lstStyle/>
              <a:p>
                <a:pPr indent="0"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rPr>
                  <a:t>解：设原定一等奖平均分为</a:t>
                </a:r>
                <a14:m>
                  <m:oMath xmlns:m="http://schemas.openxmlformats.org/officeDocument/2006/math">
                    <m:r>
                      <m:rPr>
                        <m:sty m:val="p"/>
                      </m:rPr>
                      <a:rPr lang="en-US" altLang="zh-CN" sz="2400">
                        <a:latin typeface="Cambria Math" panose="02040503050406030204" charset="0"/>
                        <a:ea typeface="华文楷体" panose="02010600040101010101" pitchFamily="2" charset="-122"/>
                        <a:cs typeface="Cambria Math" panose="02040503050406030204" charset="0"/>
                      </a:rPr>
                      <m:t>x</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rPr>
                  <a:t>分，二等奖平均分为</a:t>
                </a:r>
                <a14:m>
                  <m:oMath xmlns:m="http://schemas.openxmlformats.org/officeDocument/2006/math">
                    <m:r>
                      <m:rPr>
                        <m:sty m:val="p"/>
                      </m:rPr>
                      <a:rPr lang="en-US" altLang="zh-CN" sz="2400">
                        <a:latin typeface="Cambria Math" panose="02040503050406030204" charset="0"/>
                        <a:ea typeface="华文楷体" panose="02010600040101010101" pitchFamily="2" charset="-122"/>
                        <a:cs typeface="Cambria Math" panose="02040503050406030204" charset="0"/>
                      </a:rPr>
                      <m:t>y</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rPr>
                  <a:t>分，三等奖平均分为</a:t>
                </a:r>
                <a14:m>
                  <m:oMath xmlns:m="http://schemas.openxmlformats.org/officeDocument/2006/math">
                    <m:r>
                      <m:rPr>
                        <m:sty m:val="p"/>
                      </m:rPr>
                      <a:rPr lang="en-US" altLang="zh-CN" sz="2400">
                        <a:latin typeface="Cambria Math" panose="02040503050406030204" charset="0"/>
                        <a:ea typeface="华文楷体" panose="02010600040101010101" pitchFamily="2" charset="-122"/>
                        <a:cs typeface="Cambria Math" panose="02040503050406030204" charset="0"/>
                      </a:rPr>
                      <m:t>z</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rPr>
                  <a:t>分，则调整后一等奖、二等奖、三等奖的平均分分别为</a:t>
                </a:r>
                <a14:m>
                  <m:oMath xmlns:m="http://schemas.openxmlformats.org/officeDocument/2006/math">
                    <m:r>
                      <a:rPr lang="en-US" altLang="zh-CN" sz="2400" i="1">
                        <a:solidFill>
                          <a:srgbClr val="FF0000"/>
                        </a:solidFill>
                        <a:latin typeface="Cambria Math" panose="02040503050406030204" charset="0"/>
                        <a:ea typeface="MS Mincho" charset="0"/>
                        <a:cs typeface="Cambria Math" panose="02040503050406030204" charset="0"/>
                      </a:rPr>
                      <m:t>(</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𝑥</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−3)</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rPr>
                  <a:t>分、</a:t>
                </a:r>
                <a14:m>
                  <m:oMath xmlns:m="http://schemas.openxmlformats.org/officeDocument/2006/math">
                    <m:r>
                      <a:rPr lang="en-US" altLang="zh-CN" sz="2400" i="1">
                        <a:solidFill>
                          <a:srgbClr val="FF0000"/>
                        </a:solidFill>
                        <a:latin typeface="Cambria Math" panose="02040503050406030204" charset="0"/>
                        <a:ea typeface="MS Mincho" charset="0"/>
                        <a:cs typeface="Cambria Math" panose="02040503050406030204" charset="0"/>
                      </a:rPr>
                      <m:t>(</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𝑦</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−2)</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rPr>
                  <a:t>分、</a:t>
                </a:r>
                <a14:m>
                  <m:oMath xmlns:m="http://schemas.openxmlformats.org/officeDocument/2006/math">
                    <m:r>
                      <a:rPr lang="en-US" altLang="zh-CN" sz="2400" i="1">
                        <a:solidFill>
                          <a:srgbClr val="FF0000"/>
                        </a:solidFill>
                        <a:latin typeface="Cambria Math" panose="02040503050406030204" charset="0"/>
                        <a:ea typeface="MS Mincho" charset="0"/>
                        <a:cs typeface="Cambria Math" panose="02040503050406030204" charset="0"/>
                      </a:rPr>
                      <m:t>(</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𝑧</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−1)</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rPr>
                  <a:t>分。</a:t>
                </a:r>
              </a:p>
              <a:p>
                <a:pPr indent="0"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rPr>
                  <a:t>由题意得</a:t>
                </a:r>
              </a:p>
              <a:p>
                <a:pPr indent="0" fontAlgn="auto">
                  <a:lnSpc>
                    <a:spcPct val="100000"/>
                  </a:lnSpc>
                </a:pPr>
                <a14:m>
                  <m:oMathPara xmlns:m="http://schemas.openxmlformats.org/officeDocument/2006/math">
                    <m:oMathParaPr>
                      <m:jc m:val="centerGroup"/>
                    </m:oMathParaPr>
                    <m:oMath xmlns:m="http://schemas.openxmlformats.org/officeDocument/2006/math">
                      <m:d>
                        <m:dPr>
                          <m:begChr m:val="{"/>
                          <m:endChr m:val=""/>
                          <m:ctrlPr>
                            <a:rPr lang="en-US" altLang="zh-CN" sz="2400" i="1">
                              <a:solidFill>
                                <a:srgbClr val="FF0000"/>
                              </a:solidFill>
                              <a:latin typeface="Cambria Math"/>
                              <a:ea typeface="华文楷体" panose="02010600040101010101" pitchFamily="2" charset="-122"/>
                              <a:cs typeface="Cambria Math" panose="02040503050406030204" charset="0"/>
                            </a:rPr>
                          </m:ctrlPr>
                        </m:dPr>
                        <m:e>
                          <m:eqArr>
                            <m:eqArrPr>
                              <m:ctrlPr>
                                <a:rPr lang="en-US" altLang="zh-CN" sz="2400" i="1">
                                  <a:solidFill>
                                    <a:srgbClr val="FF0000"/>
                                  </a:solidFill>
                                  <a:latin typeface="Cambria Math"/>
                                  <a:ea typeface="MS Mincho" charset="0"/>
                                  <a:cs typeface="Cambria Math" panose="02040503050406030204" charset="0"/>
                                </a:rPr>
                              </m:ctrlPr>
                            </m:eqArrPr>
                            <m:e>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𝑦</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𝑧</m:t>
                              </m:r>
                              <m:r>
                                <a:rPr lang="en-US" altLang="zh-CN" sz="2400" i="1">
                                  <a:solidFill>
                                    <a:srgbClr val="FF0000"/>
                                  </a:solidFill>
                                  <a:latin typeface="Cambria Math" panose="02040503050406030204" charset="0"/>
                                  <a:ea typeface="MS Mincho" charset="0"/>
                                  <a:cs typeface="Cambria Math" panose="02040503050406030204" charset="0"/>
                                </a:rPr>
                                <m:t>=7                                                                                         </m:t>
                              </m:r>
                              <m:r>
                                <a:rPr lang="en-US" altLang="zh-CN" sz="2400" i="1">
                                  <a:solidFill>
                                    <a:srgbClr val="FF0000"/>
                                  </a:solidFill>
                                  <a:latin typeface="Cambria Math" panose="02040503050406030204" charset="0"/>
                                  <a:ea typeface="MS Mincho" charset="0"/>
                                  <a:cs typeface="Cambria Math" panose="02040503050406030204" charset="0"/>
                                </a:rPr>
                                <m:t>①</m:t>
                              </m:r>
                            </m:e>
                            <m:e>
                              <m:r>
                                <a:rPr lang="en-US" altLang="zh-CN" sz="2400" i="1">
                                  <a:solidFill>
                                    <a:srgbClr val="FF0000"/>
                                  </a:solidFill>
                                  <a:latin typeface="Cambria Math" panose="02040503050406030204" charset="0"/>
                                  <a:ea typeface="MS Mincho" charset="0"/>
                                  <a:cs typeface="Cambria Math" panose="02040503050406030204" charset="0"/>
                                </a:rPr>
                                <m:t>5</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𝑥</m:t>
                              </m:r>
                              <m:r>
                                <a:rPr lang="en-US" altLang="zh-CN" sz="2400" i="1">
                                  <a:solidFill>
                                    <a:srgbClr val="FF0000"/>
                                  </a:solidFill>
                                  <a:latin typeface="Cambria Math" panose="02040503050406030204" charset="0"/>
                                  <a:ea typeface="MS Mincho" charset="0"/>
                                  <a:cs typeface="Cambria Math" panose="02040503050406030204" charset="0"/>
                                </a:rPr>
                                <m:t>+15</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𝑦</m:t>
                              </m:r>
                              <m:r>
                                <a:rPr lang="en-US" altLang="zh-CN" sz="2400" i="1">
                                  <a:solidFill>
                                    <a:srgbClr val="FF0000"/>
                                  </a:solidFill>
                                  <a:latin typeface="Cambria Math" panose="02040503050406030204" charset="0"/>
                                  <a:ea typeface="MS Mincho" charset="0"/>
                                  <a:cs typeface="Cambria Math" panose="02040503050406030204" charset="0"/>
                                </a:rPr>
                                <m:t>+40</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𝑧</m:t>
                              </m:r>
                              <m:r>
                                <a:rPr lang="en-US" altLang="zh-CN" sz="2400" i="1">
                                  <a:solidFill>
                                    <a:srgbClr val="FF0000"/>
                                  </a:solidFill>
                                  <a:latin typeface="Cambria Math" panose="02040503050406030204" charset="0"/>
                                  <a:ea typeface="MS Mincho" charset="0"/>
                                  <a:cs typeface="Cambria Math" panose="02040503050406030204" charset="0"/>
                                </a:rPr>
                                <m:t>=10(</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𝑥</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−3)+20(</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𝑦</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−2)+30(</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𝑧</m:t>
                              </m:r>
                              <m:r>
                                <a:rPr lang="en-US" altLang="zh-CN" sz="2400" i="1">
                                  <a:solidFill>
                                    <a:srgbClr val="FF0000"/>
                                  </a:solidFill>
                                  <a:latin typeface="Cambria Math" panose="02040503050406030204" charset="0"/>
                                  <a:ea typeface="华文楷体" panose="02010600040101010101" pitchFamily="2" charset="-122"/>
                                  <a:cs typeface="Cambria Math" panose="02040503050406030204" charset="0"/>
                                </a:rPr>
                                <m:t>−1)    </m:t>
                              </m:r>
                              <m:r>
                                <a:rPr lang="en-US" altLang="zh-CN" sz="2400" i="1">
                                  <a:solidFill>
                                    <a:srgbClr val="FF0000"/>
                                  </a:solidFill>
                                  <a:latin typeface="Cambria Math" panose="02040503050406030204" charset="0"/>
                                  <a:ea typeface="MS Mincho" charset="0"/>
                                  <a:cs typeface="Cambria Math" panose="02040503050406030204" charset="0"/>
                                </a:rPr>
                                <m:t>②</m:t>
                              </m:r>
                            </m:e>
                          </m:eqArr>
                        </m:e>
                      </m:d>
                    </m:oMath>
                  </m:oMathPara>
                </a14:m>
                <a:endParaRPr lang="en-US" altLang="zh-CN" sz="2400">
                  <a:latin typeface="华文楷体" panose="02010600040101010101" pitchFamily="2" charset="-122"/>
                  <a:ea typeface="华文楷体" panose="02010600040101010101" pitchFamily="2" charset="-122"/>
                  <a:cs typeface="华文楷体" panose="02010600040101010101" pitchFamily="2" charset="-122"/>
                </a:endParaRPr>
              </a:p>
              <a:p>
                <a:pPr indent="0" fontAlgn="auto">
                  <a:lnSpc>
                    <a:spcPct val="150000"/>
                  </a:lnSpc>
                </a:pPr>
                <a:endParaRPr lang="zh-CN" altLang="en-US" sz="2400">
                  <a:latin typeface="华文楷体" panose="02010600040101010101" pitchFamily="2" charset="-122"/>
                  <a:ea typeface="华文楷体" panose="02010600040101010101" pitchFamily="2" charset="-122"/>
                  <a:cs typeface="华文楷体" panose="02010600040101010101" pitchFamily="2" charset="-122"/>
                </a:endParaRPr>
              </a:p>
            </p:txBody>
          </p:sp>
        </mc:Choice>
        <mc:Fallback xmlns="">
          <p:sp>
            <p:nvSpPr>
              <p:cNvPr id="2" name="文本框 1"/>
              <p:cNvSpPr txBox="1">
                <a:spLocks noRot="1" noChangeAspect="1" noMove="1" noResize="1" noEditPoints="1" noAdjustHandles="1" noChangeArrowheads="1" noChangeShapeType="1" noTextEdit="1"/>
              </p:cNvSpPr>
              <p:nvPr/>
            </p:nvSpPr>
            <p:spPr>
              <a:xfrm>
                <a:off x="648335" y="432435"/>
                <a:ext cx="10973435" cy="3125470"/>
              </a:xfrm>
              <a:prstGeom prst="rect">
                <a:avLst/>
              </a:prstGeom>
              <a:blipFill rotWithShape="1">
                <a:blip r:embed="rId3"/>
                <a:stretch>
                  <a:fillRect r="-1713"/>
                </a:stretch>
              </a:blipFill>
            </p:spPr>
            <p:txBody>
              <a:bodyPr/>
              <a:lstStyle/>
              <a:p>
                <a:r>
                  <a:rPr lang="zh-CN" altLang="en-US">
                    <a:noFill/>
                  </a:rPr>
                  <a:t> </a:t>
                </a:r>
              </a:p>
            </p:txBody>
          </p:sp>
        </mc:Fallback>
      </mc:AlternateContent>
      <p:pic>
        <p:nvPicPr>
          <p:cNvPr id="4" name="图片 3" descr="千库网_简约几何红蓝对话框文本框便签免抠素材_元素编号13932780"/>
          <p:cNvPicPr>
            <a:picLocks noChangeAspect="1"/>
          </p:cNvPicPr>
          <p:nvPr/>
        </p:nvPicPr>
        <p:blipFill>
          <a:blip r:embed="rId4"/>
          <a:srcRect b="50586"/>
          <a:stretch>
            <a:fillRect/>
          </a:stretch>
        </p:blipFill>
        <p:spPr>
          <a:xfrm rot="10800000">
            <a:off x="6032500" y="2901950"/>
            <a:ext cx="3562985" cy="1760855"/>
          </a:xfrm>
          <a:prstGeom prst="rect">
            <a:avLst/>
          </a:prstGeom>
        </p:spPr>
      </p:pic>
      <p:sp>
        <p:nvSpPr>
          <p:cNvPr id="5" name="文本框 4"/>
          <p:cNvSpPr txBox="1"/>
          <p:nvPr/>
        </p:nvSpPr>
        <p:spPr>
          <a:xfrm>
            <a:off x="6991350" y="3472180"/>
            <a:ext cx="1555750" cy="491490"/>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4">
                    <a:lumMod val="40000"/>
                    <a:lumOff val="60000"/>
                  </a:schemeClr>
                </a:solidFill>
              </a14:hiddenFill>
            </a:ext>
          </a:extLst>
        </p:spPr>
        <p:txBody>
          <a:bodyPr wrap="square" rtlCol="0">
            <a:spAutoFit/>
          </a:bodyPr>
          <a:lstStyle/>
          <a:p>
            <a:r>
              <a:rPr lang="zh-CN" altLang="en-US" sz="2600" b="1">
                <a:solidFill>
                  <a:srgbClr val="FF0000"/>
                </a:solidFill>
                <a:effectLst>
                  <a:outerShdw blurRad="63500" sx="102000" sy="102000" algn="ctr" rotWithShape="0">
                    <a:prstClr val="black">
                      <a:alpha val="40000"/>
                    </a:prstClr>
                  </a:outerShdw>
                </a:effectLst>
                <a:latin typeface="华文楷体" panose="02010600040101010101" pitchFamily="2" charset="-122"/>
                <a:ea typeface="华文楷体" panose="02010600040101010101" pitchFamily="2" charset="-122"/>
              </a:rPr>
              <a:t>等量关系</a:t>
            </a:r>
          </a:p>
        </p:txBody>
      </p:sp>
      <mc:AlternateContent xmlns:mc="http://schemas.openxmlformats.org/markup-compatibility/2006" xmlns:a14="http://schemas.microsoft.com/office/drawing/2010/main">
        <mc:Choice Requires="a14">
          <p:sp>
            <p:nvSpPr>
              <p:cNvPr id="6" name="文本框 5"/>
              <p:cNvSpPr txBox="1"/>
              <p:nvPr/>
            </p:nvSpPr>
            <p:spPr>
              <a:xfrm>
                <a:off x="648335" y="2832100"/>
                <a:ext cx="10972800" cy="2974340"/>
              </a:xfrm>
              <a:prstGeom prst="rect">
                <a:avLst/>
              </a:prstGeom>
              <a:noFill/>
            </p:spPr>
            <p:txBody>
              <a:bodyPr wrap="square" rtlCol="0" anchor="t">
                <a:spAutoFit/>
              </a:bodyPr>
              <a:lstStyle/>
              <a:p>
                <a:pPr indent="0"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①变形得</a:t>
                </a:r>
                <a:r>
                  <a:rPr lang="en-US" altLang="zh-CN" sz="2400">
                    <a:latin typeface="华文楷体" panose="02010600040101010101" pitchFamily="2" charset="-122"/>
                    <a:ea typeface="华文楷体" panose="02010600040101010101" pitchFamily="2" charset="-122"/>
                    <a:cs typeface="华文楷体" panose="02010600040101010101" pitchFamily="2" charset="-122"/>
                    <a:sym typeface="+mn-ea"/>
                  </a:rPr>
                  <a:t> </a:t>
                </a: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𝑧</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华文楷体" panose="02010600040101010101" pitchFamily="2" charset="-122"/>
                        <a:cs typeface="Cambria Math" panose="02040503050406030204" charset="0"/>
                      </a:rPr>
                      <m:t>−7</m:t>
                    </m:r>
                    <m:r>
                      <a:rPr lang="en-US" altLang="zh-CN" sz="2400">
                        <a:latin typeface="Cambria Math" panose="02040503050406030204" charset="0"/>
                        <a:ea typeface="MS Mincho" charset="0"/>
                        <a:cs typeface="Cambria Math" panose="02040503050406030204" charset="0"/>
                      </a:rPr>
                      <m:t>  </m:t>
                    </m:r>
                    <m:r>
                      <a:rPr lang="en-US" altLang="zh-CN" sz="2400">
                        <a:latin typeface="Cambria Math" panose="02040503050406030204" charset="0"/>
                        <a:ea typeface="MS Mincho" charset="0"/>
                        <a:cs typeface="Cambria Math" panose="02040503050406030204" charset="0"/>
                      </a:rPr>
                      <m:t>③</m:t>
                    </m:r>
                  </m:oMath>
                </a14:m>
                <a:endParaRPr lang="en-US" altLang="zh-CN" sz="2400">
                  <a:latin typeface="华文楷体" panose="02010600040101010101" pitchFamily="2" charset="-122"/>
                  <a:ea typeface="华文楷体" panose="02010600040101010101" pitchFamily="2" charset="-122"/>
                  <a:cs typeface="华文楷体" panose="02010600040101010101" pitchFamily="2" charset="-122"/>
                </a:endParaRPr>
              </a:p>
              <a:p>
                <a:pPr indent="0"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②化简得</a:t>
                </a:r>
                <a:r>
                  <a:rPr lang="en-US" altLang="zh-CN" sz="2400">
                    <a:latin typeface="华文楷体" panose="02010600040101010101" pitchFamily="2" charset="-122"/>
                    <a:ea typeface="华文楷体" panose="02010600040101010101" pitchFamily="2" charset="-122"/>
                    <a:cs typeface="华文楷体" panose="02010600040101010101" pitchFamily="2" charset="-122"/>
                    <a:sym typeface="+mn-ea"/>
                  </a:rPr>
                  <a:t> </a:t>
                </a: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华文楷体" panose="02010600040101010101" pitchFamily="2" charset="-122"/>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𝑧</m:t>
                    </m:r>
                    <m:r>
                      <a:rPr lang="en-US" altLang="zh-CN" sz="2400" i="1">
                        <a:latin typeface="Cambria Math" panose="02040503050406030204" charset="0"/>
                        <a:ea typeface="MS Mincho" charset="0"/>
                        <a:cs typeface="Cambria Math" panose="02040503050406030204" charset="0"/>
                      </a:rPr>
                      <m:t>=20</m:t>
                    </m:r>
                    <m:r>
                      <a:rPr lang="en-US" altLang="zh-CN" sz="2400">
                        <a:latin typeface="Cambria Math" panose="02040503050406030204" charset="0"/>
                        <a:ea typeface="MS Mincho" charset="0"/>
                        <a:cs typeface="Cambria Math" panose="02040503050406030204" charset="0"/>
                      </a:rPr>
                      <m:t>  </m:t>
                    </m:r>
                    <m:r>
                      <a:rPr lang="en-US" altLang="zh-CN" sz="2400">
                        <a:latin typeface="Cambria Math" panose="02040503050406030204" charset="0"/>
                        <a:ea typeface="MS Mincho" charset="0"/>
                        <a:cs typeface="Cambria Math" panose="02040503050406030204" charset="0"/>
                      </a:rPr>
                      <m:t>④</m:t>
                    </m:r>
                  </m:oMath>
                </a14:m>
                <a:endParaRPr lang="en-US" altLang="zh-CN" sz="2400">
                  <a:latin typeface="华文楷体" panose="02010600040101010101" pitchFamily="2" charset="-122"/>
                  <a:ea typeface="华文楷体" panose="02010600040101010101" pitchFamily="2" charset="-122"/>
                  <a:cs typeface="华文楷体" panose="02010600040101010101" pitchFamily="2" charset="-122"/>
                </a:endParaRPr>
              </a:p>
              <a:p>
                <a:pPr indent="0"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将③代入④，得</a:t>
                </a:r>
                <a14:m>
                  <m:oMath xmlns:m="http://schemas.openxmlformats.org/officeDocument/2006/math">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华文楷体" panose="02010600040101010101" pitchFamily="2" charset="-122"/>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=6</m:t>
                    </m:r>
                  </m:oMath>
                </a14:m>
                <a:endParaRPr lang="en-US" altLang="zh-CN" sz="2400">
                  <a:latin typeface="华文楷体" panose="02010600040101010101" pitchFamily="2" charset="-122"/>
                  <a:ea typeface="华文楷体" panose="02010600040101010101" pitchFamily="2" charset="-122"/>
                  <a:cs typeface="华文楷体" panose="02010600040101010101" pitchFamily="2" charset="-122"/>
                </a:endParaRPr>
              </a:p>
              <a:p>
                <a:pPr indent="0"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因为调整后一等奖的平均分降低</a:t>
                </a:r>
                <a:r>
                  <a:rPr lang="en-US" altLang="zh-CN" sz="2400">
                    <a:latin typeface="华文楷体" panose="02010600040101010101" pitchFamily="2" charset="-122"/>
                    <a:ea typeface="华文楷体" panose="02010600040101010101" pitchFamily="2" charset="-122"/>
                    <a:cs typeface="华文楷体" panose="02010600040101010101" pitchFamily="2" charset="-122"/>
                    <a:sym typeface="+mn-ea"/>
                  </a:rPr>
                  <a:t>3</a:t>
                </a: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分，二等奖的平均分降低</a:t>
                </a:r>
                <a:r>
                  <a:rPr lang="en-US" altLang="zh-CN" sz="2400">
                    <a:latin typeface="华文楷体" panose="02010600040101010101" pitchFamily="2" charset="-122"/>
                    <a:ea typeface="华文楷体" panose="02010600040101010101" pitchFamily="2" charset="-122"/>
                    <a:cs typeface="华文楷体" panose="02010600040101010101" pitchFamily="2" charset="-122"/>
                    <a:sym typeface="+mn-ea"/>
                  </a:rPr>
                  <a:t>2</a:t>
                </a: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分，所以调整后一等奖比二等奖平均分高</a:t>
                </a:r>
                <a14:m>
                  <m:oMath xmlns:m="http://schemas.openxmlformats.org/officeDocument/2006/math">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华文楷体" panose="02010600040101010101" pitchFamily="2" charset="-122"/>
                        <a:cs typeface="Cambria Math" panose="02040503050406030204" charset="0"/>
                      </a:rPr>
                      <m:t>−3)−(</m:t>
                    </m:r>
                    <m:r>
                      <a:rPr lang="en-US" altLang="zh-CN" sz="2400" i="1">
                        <a:latin typeface="Cambria Math" panose="02040503050406030204" charset="0"/>
                        <a:ea typeface="MS Mincho" charset="0"/>
                        <a:cs typeface="Cambria Math" panose="02040503050406030204" charset="0"/>
                      </a:rPr>
                      <m:t>𝑦</m:t>
                    </m:r>
                    <m:r>
                      <a:rPr lang="en-US" altLang="zh-CN" sz="2400" i="1">
                        <a:latin typeface="Cambria Math" panose="02040503050406030204" charset="0"/>
                        <a:ea typeface="华文楷体" panose="02010600040101010101" pitchFamily="2" charset="-122"/>
                        <a:cs typeface="Cambria Math" panose="02040503050406030204" charset="0"/>
                      </a:rPr>
                      <m:t>−</m:t>
                    </m:r>
                    <m:r>
                      <a:rPr lang="en-US" altLang="zh-CN" sz="2400" i="1">
                        <a:latin typeface="Cambria Math" panose="02040503050406030204" charset="0"/>
                        <a:ea typeface="MS Mincho" charset="0"/>
                        <a:cs typeface="Cambria Math" panose="02040503050406030204" charset="0"/>
                      </a:rPr>
                      <m:t>2)=(</m:t>
                    </m:r>
                    <m:r>
                      <a:rPr lang="en-US" altLang="zh-CN" sz="2400" i="1">
                        <a:latin typeface="Cambria Math" panose="02040503050406030204" charset="0"/>
                        <a:ea typeface="华文楷体" panose="02010600040101010101" pitchFamily="2" charset="-122"/>
                        <a:cs typeface="Cambria Math" panose="02040503050406030204" charset="0"/>
                      </a:rPr>
                      <m:t>𝑥</m:t>
                    </m:r>
                    <m:r>
                      <a:rPr lang="en-US" altLang="zh-CN" sz="2400" i="1">
                        <a:latin typeface="Cambria Math" panose="02040503050406030204" charset="0"/>
                        <a:ea typeface="华文楷体" panose="02010600040101010101" pitchFamily="2" charset="-122"/>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𝑦</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m:t>
                    </m:r>
                    <m:r>
                      <a:rPr lang="en-US" altLang="zh-CN" sz="2400" i="1">
                        <a:latin typeface="Cambria Math" panose="02040503050406030204" charset="0"/>
                        <a:ea typeface="MS Mincho" charset="0"/>
                        <a:cs typeface="Cambria Math" panose="02040503050406030204" charset="0"/>
                      </a:rPr>
                      <m:t>1=5</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（分）</a:t>
                </a:r>
              </a:p>
            </p:txBody>
          </p:sp>
        </mc:Choice>
        <mc:Fallback xmlns="">
          <p:sp>
            <p:nvSpPr>
              <p:cNvPr id="6" name="文本框 5"/>
              <p:cNvSpPr txBox="1">
                <a:spLocks noRot="1" noChangeAspect="1" noMove="1" noResize="1" noEditPoints="1" noAdjustHandles="1" noChangeArrowheads="1" noChangeShapeType="1" noTextEdit="1"/>
              </p:cNvSpPr>
              <p:nvPr/>
            </p:nvSpPr>
            <p:spPr>
              <a:xfrm>
                <a:off x="648335" y="2832100"/>
                <a:ext cx="10972800" cy="2974340"/>
              </a:xfrm>
              <a:prstGeom prst="rect">
                <a:avLst/>
              </a:prstGeom>
              <a:blipFill rotWithShape="1">
                <a:blip r:embed="rId5"/>
                <a:stretch>
                  <a:fillRect/>
                </a:stretch>
              </a:blipFill>
            </p:spPr>
            <p:txBody>
              <a:bodyPr/>
              <a:lstStyle/>
              <a:p>
                <a:r>
                  <a:rPr lang="zh-CN" altLang="en-US">
                    <a:noFill/>
                  </a:rPr>
                  <a:t> </a:t>
                </a:r>
              </a:p>
            </p:txBody>
          </p:sp>
        </mc:Fallback>
      </mc:AlternateContent>
      <p:sp>
        <p:nvSpPr>
          <p:cNvPr id="7" name="文本框 6"/>
          <p:cNvSpPr txBox="1"/>
          <p:nvPr/>
        </p:nvSpPr>
        <p:spPr>
          <a:xfrm>
            <a:off x="648335" y="5659120"/>
            <a:ext cx="6096000" cy="645160"/>
          </a:xfrm>
          <a:prstGeom prst="rect">
            <a:avLst/>
          </a:prstGeom>
          <a:noFill/>
        </p:spPr>
        <p:txBody>
          <a:bodyPr wrap="square" rtlCol="0" anchor="t">
            <a:spAutoFit/>
          </a:bodyPr>
          <a:lstStyle/>
          <a:p>
            <a:pPr indent="0" fontAlgn="auto">
              <a:lnSpc>
                <a:spcPct val="150000"/>
              </a:lnSpc>
            </a:pP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答：调整后一等奖比二等奖平均分高</a:t>
            </a:r>
            <a:r>
              <a:rPr lang="en-US" altLang="zh-CN" sz="2400">
                <a:latin typeface="华文楷体" panose="02010600040101010101" pitchFamily="2" charset="-122"/>
                <a:ea typeface="华文楷体" panose="02010600040101010101" pitchFamily="2" charset="-122"/>
                <a:cs typeface="华文楷体" panose="02010600040101010101" pitchFamily="2" charset="-122"/>
                <a:sym typeface="+mn-ea"/>
              </a:rPr>
              <a:t>5</a:t>
            </a:r>
            <a:r>
              <a:rPr lang="zh-CN" altLang="en-US" sz="2400">
                <a:latin typeface="华文楷体" panose="02010600040101010101" pitchFamily="2" charset="-122"/>
                <a:ea typeface="华文楷体" panose="02010600040101010101" pitchFamily="2" charset="-122"/>
                <a:cs typeface="华文楷体" panose="02010600040101010101" pitchFamily="2" charset="-122"/>
                <a:sym typeface="+mn-ea"/>
              </a:rPr>
              <a:t>分。</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
                                            <p:txEl>
                                              <p:pRg st="0" end="0"/>
                                            </p:txEl>
                                          </p:spTgt>
                                        </p:tgtEl>
                                        <p:attrNameLst>
                                          <p:attrName>style.visibility</p:attrName>
                                        </p:attrNameLst>
                                      </p:cBhvr>
                                      <p:to>
                                        <p:strVal val="visible"/>
                                      </p:to>
                                    </p:set>
                                    <p:animEffect transition="in" filter="fade">
                                      <p:cBhvr>
                                        <p:cTn id="34" dur="500"/>
                                        <p:tgtEl>
                                          <p:spTgt spid="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animEffect transition="in" filter="fade">
                                      <p:cBhvr>
                                        <p:cTn id="39" dur="500"/>
                                        <p:tgtEl>
                                          <p:spTgt spid="6">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
                                            <p:txEl>
                                              <p:pRg st="2" end="2"/>
                                            </p:txEl>
                                          </p:spTgt>
                                        </p:tgtEl>
                                        <p:attrNameLst>
                                          <p:attrName>style.visibility</p:attrName>
                                        </p:attrNameLst>
                                      </p:cBhvr>
                                      <p:to>
                                        <p:strVal val="visible"/>
                                      </p:to>
                                    </p:set>
                                    <p:animEffect transition="in" filter="fade">
                                      <p:cBhvr>
                                        <p:cTn id="44" dur="500"/>
                                        <p:tgtEl>
                                          <p:spTgt spid="6">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6">
                                            <p:txEl>
                                              <p:pRg st="3" end="3"/>
                                            </p:txEl>
                                          </p:spTgt>
                                        </p:tgtEl>
                                        <p:attrNameLst>
                                          <p:attrName>style.visibility</p:attrName>
                                        </p:attrNameLst>
                                      </p:cBhvr>
                                      <p:to>
                                        <p:strVal val="visible"/>
                                      </p:to>
                                    </p:set>
                                    <p:animEffect transition="in" filter="fade">
                                      <p:cBhvr>
                                        <p:cTn id="49" dur="500"/>
                                        <p:tgtEl>
                                          <p:spTgt spid="6">
                                            <p:txEl>
                                              <p:pRg st="3" end="3"/>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left)">
                                      <p:cBhvr>
                                        <p:cTn id="54" dur="500"/>
                                        <p:tgtEl>
                                          <p:spTgt spid="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2" grpId="0" build="p"/>
      <p:bldP spid="2" grpId="1"/>
      <p:bldP spid="5" grpId="0" animBg="1"/>
      <p:bldP spid="5" grpId="1" animBg="1"/>
      <p:bldP spid="6" grpId="0" build="p"/>
      <p:bldP spid="6" grpId="1"/>
      <p:bldP spid="7" grpId="0"/>
      <p:bldP spid="7"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descr="千库网_简约蓝色文本框边框PNG素材_元素编号14609021 (1)"/>
          <p:cNvPicPr>
            <a:picLocks noChangeAspect="1"/>
          </p:cNvPicPr>
          <p:nvPr/>
        </p:nvPicPr>
        <p:blipFill>
          <a:blip r:embed="rId3"/>
          <a:stretch>
            <a:fillRect/>
          </a:stretch>
        </p:blipFill>
        <p:spPr>
          <a:xfrm>
            <a:off x="1024255" y="3276600"/>
            <a:ext cx="10332720" cy="3245485"/>
          </a:xfrm>
          <a:prstGeom prst="rect">
            <a:avLst/>
          </a:prstGeom>
        </p:spPr>
      </p:pic>
      <p:pic>
        <p:nvPicPr>
          <p:cNvPr id="21" name="图片 20" descr="千库网_紫色浅色卡通治愈手绘风文本框_元素编号13604176 (1)"/>
          <p:cNvPicPr>
            <a:picLocks noChangeAspect="1"/>
          </p:cNvPicPr>
          <p:nvPr/>
        </p:nvPicPr>
        <p:blipFill>
          <a:blip r:embed="rId4">
            <a:clrChange>
              <a:clrFrom>
                <a:srgbClr val="EDF2FA">
                  <a:alpha val="100000"/>
                </a:srgbClr>
              </a:clrFrom>
              <a:clrTo>
                <a:srgbClr val="EDF2FA">
                  <a:alpha val="100000"/>
                  <a:alpha val="0"/>
                </a:srgbClr>
              </a:clrTo>
            </a:clrChange>
          </a:blip>
          <a:srcRect l="12353" t="38844" r="6720" b="28475"/>
          <a:stretch>
            <a:fillRect/>
          </a:stretch>
        </p:blipFill>
        <p:spPr>
          <a:xfrm flipH="1">
            <a:off x="2024380" y="1720850"/>
            <a:ext cx="9069070" cy="1953260"/>
          </a:xfrm>
          <a:prstGeom prst="rect">
            <a:avLst/>
          </a:prstGeom>
        </p:spPr>
      </p:pic>
      <p:sp>
        <p:nvSpPr>
          <p:cNvPr id="2" name="文本框 1"/>
          <p:cNvSpPr txBox="1"/>
          <p:nvPr/>
        </p:nvSpPr>
        <p:spPr>
          <a:xfrm>
            <a:off x="835660" y="624205"/>
            <a:ext cx="10521315" cy="1198880"/>
          </a:xfrm>
          <a:prstGeom prst="rect">
            <a:avLst/>
          </a:prstGeom>
          <a:noFill/>
        </p:spPr>
        <p:txBody>
          <a:bodyPr wrap="square" rtlCol="0">
            <a:spAutoFit/>
          </a:bodyPr>
          <a:lstStyle/>
          <a:p>
            <a:pPr indent="0" fontAlgn="auto">
              <a:lnSpc>
                <a:spcPct val="150000"/>
              </a:lnSpc>
            </a:pPr>
            <a:r>
              <a:rPr lang="en-US" altLang="zh-CN" sz="2400">
                <a:latin typeface="华文楷体" panose="02010600040101010101" pitchFamily="2" charset="-122"/>
                <a:ea typeface="华文楷体" panose="02010600040101010101" pitchFamily="2" charset="-122"/>
              </a:rPr>
              <a:t>        </a:t>
            </a:r>
            <a:r>
              <a:rPr lang="zh-CN" altLang="en-US" sz="2400">
                <a:latin typeface="华文楷体" panose="02010600040101010101" pitchFamily="2" charset="-122"/>
                <a:ea typeface="华文楷体" panose="02010600040101010101" pitchFamily="2" charset="-122"/>
              </a:rPr>
              <a:t>本节课为</a:t>
            </a:r>
            <a:r>
              <a:rPr lang="zh-CN" altLang="en-US" sz="2400">
                <a:solidFill>
                  <a:srgbClr val="FF0000"/>
                </a:solidFill>
                <a:latin typeface="华文楷体" panose="02010600040101010101" pitchFamily="2" charset="-122"/>
                <a:ea typeface="华文楷体" panose="02010600040101010101" pitchFamily="2" charset="-122"/>
              </a:rPr>
              <a:t>数与代数</a:t>
            </a:r>
            <a:r>
              <a:rPr lang="zh-CN" altLang="en-US" sz="2400">
                <a:latin typeface="华文楷体" panose="02010600040101010101" pitchFamily="2" charset="-122"/>
                <a:ea typeface="华文楷体" panose="02010600040101010101" pitchFamily="2" charset="-122"/>
              </a:rPr>
              <a:t>领域的内容，问题主要依靠</a:t>
            </a:r>
            <a:r>
              <a:rPr lang="zh-CN" altLang="en-US" sz="2400">
                <a:solidFill>
                  <a:srgbClr val="FF0000"/>
                </a:solidFill>
                <a:latin typeface="华文楷体" panose="02010600040101010101" pitchFamily="2" charset="-122"/>
                <a:ea typeface="华文楷体" panose="02010600040101010101" pitchFamily="2" charset="-122"/>
              </a:rPr>
              <a:t>整体思想</a:t>
            </a:r>
            <a:r>
              <a:rPr lang="zh-CN" altLang="en-US" sz="2400">
                <a:latin typeface="华文楷体" panose="02010600040101010101" pitchFamily="2" charset="-122"/>
                <a:ea typeface="华文楷体" panose="02010600040101010101" pitchFamily="2" charset="-122"/>
              </a:rPr>
              <a:t>解决，可见整体思想在数学中的重要性。你还知道数学中哪些地方能够用到整体思想吗？</a:t>
            </a:r>
          </a:p>
        </p:txBody>
      </p:sp>
      <p:pic>
        <p:nvPicPr>
          <p:cNvPr id="3" name="图片 2" descr="千库网_有趣的卡通儿童教科书与点亮的灯新思想符号孤立的书字符表情符号。_元素编号13514235"/>
          <p:cNvPicPr>
            <a:picLocks noChangeAspect="1"/>
          </p:cNvPicPr>
          <p:nvPr/>
        </p:nvPicPr>
        <p:blipFill>
          <a:blip r:embed="rId5">
            <a:clrChange>
              <a:clrFrom>
                <a:srgbClr val="FFFFFF">
                  <a:alpha val="100000"/>
                </a:srgbClr>
              </a:clrFrom>
              <a:clrTo>
                <a:srgbClr val="FFFFFF">
                  <a:alpha val="100000"/>
                  <a:alpha val="0"/>
                </a:srgbClr>
              </a:clrTo>
            </a:clrChange>
          </a:blip>
          <a:stretch>
            <a:fillRect/>
          </a:stretch>
        </p:blipFill>
        <p:spPr>
          <a:xfrm>
            <a:off x="477520" y="1647190"/>
            <a:ext cx="2058670" cy="2058670"/>
          </a:xfrm>
          <a:prstGeom prst="rect">
            <a:avLst/>
          </a:prstGeom>
        </p:spPr>
      </p:pic>
      <p:sp>
        <p:nvSpPr>
          <p:cNvPr id="4" name="文本框 3"/>
          <p:cNvSpPr txBox="1"/>
          <p:nvPr/>
        </p:nvSpPr>
        <p:spPr>
          <a:xfrm>
            <a:off x="2888615" y="2077085"/>
            <a:ext cx="7505700" cy="1198880"/>
          </a:xfrm>
          <a:prstGeom prst="rect">
            <a:avLst/>
          </a:prstGeom>
          <a:noFill/>
        </p:spPr>
        <p:txBody>
          <a:bodyPr wrap="square" rtlCol="0">
            <a:spAutoFit/>
          </a:bodyPr>
          <a:lstStyle/>
          <a:p>
            <a:pPr indent="0" fontAlgn="auto">
              <a:lnSpc>
                <a:spcPct val="150000"/>
              </a:lnSpc>
            </a:pPr>
            <a:r>
              <a:rPr lang="en-US" altLang="zh-CN" sz="2400">
                <a:latin typeface="华文楷体" panose="02010600040101010101" pitchFamily="2" charset="-122"/>
                <a:ea typeface="华文楷体" panose="02010600040101010101" pitchFamily="2" charset="-122"/>
                <a:cs typeface="华文楷体" panose="02010600040101010101" pitchFamily="2" charset="-122"/>
              </a:rPr>
              <a:t>        </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在</a:t>
            </a:r>
            <a:r>
              <a:rPr lang="zh-CN" altLang="en-US" sz="240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图形与几何</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领域，求阴影部分的面积时，也能用到整体思想。如下问题：</a:t>
            </a:r>
          </a:p>
        </p:txBody>
      </p:sp>
      <mc:AlternateContent xmlns:mc="http://schemas.openxmlformats.org/markup-compatibility/2006" xmlns:a14="http://schemas.microsoft.com/office/drawing/2010/main">
        <mc:Choice Requires="a14">
          <p:sp>
            <p:nvSpPr>
              <p:cNvPr id="5" name="文本框 4"/>
              <p:cNvSpPr txBox="1"/>
              <p:nvPr/>
            </p:nvSpPr>
            <p:spPr>
              <a:xfrm>
                <a:off x="2171065" y="3909695"/>
                <a:ext cx="4474210" cy="2122805"/>
              </a:xfrm>
              <a:prstGeom prst="rect">
                <a:avLst/>
              </a:prstGeom>
              <a:noFill/>
            </p:spPr>
            <p:txBody>
              <a:bodyPr wrap="square" rtlCol="0">
                <a:spAutoFit/>
              </a:bodyPr>
              <a:lstStyle/>
              <a:p>
                <a:pPr indent="0" fontAlgn="auto">
                  <a:lnSpc>
                    <a:spcPct val="150000"/>
                  </a:lnSpc>
                </a:pPr>
                <a:r>
                  <a:rPr lang="en-US" altLang="zh-CN" sz="2400">
                    <a:latin typeface="华文楷体" panose="02010600040101010101" pitchFamily="2" charset="-122"/>
                    <a:ea typeface="华文楷体" panose="02010600040101010101" pitchFamily="2" charset="-122"/>
                    <a:cs typeface="华文楷体" panose="02010600040101010101" pitchFamily="2" charset="-122"/>
                  </a:rPr>
                  <a:t>        </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如图，</a:t>
                </a:r>
                <a14:m>
                  <m:oMath xmlns:m="http://schemas.openxmlformats.org/officeDocument/2006/math">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𝐴</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𝐵</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MS Mincho" charset="0"/>
                        <a:cs typeface="Cambria Math" panose="02040503050406030204" charset="0"/>
                      </a:rPr>
                      <m:t>⊙</m:t>
                    </m:r>
                    <m:r>
                      <a:rPr lang="en-US" altLang="zh-CN" sz="2400" i="1">
                        <a:latin typeface="Cambria Math" panose="02040503050406030204" charset="0"/>
                        <a:ea typeface="华文楷体" panose="02010600040101010101" pitchFamily="2" charset="-122"/>
                        <a:cs typeface="Cambria Math" panose="02040503050406030204" charset="0"/>
                      </a:rPr>
                      <m:t>𝐶</m:t>
                    </m:r>
                  </m:oMath>
                </a14:m>
                <a:r>
                  <a:rPr lang="zh-CN" altLang="en-US" sz="2400">
                    <a:latin typeface="华文楷体" panose="02010600040101010101" pitchFamily="2" charset="-122"/>
                    <a:ea typeface="华文楷体" panose="02010600040101010101" pitchFamily="2" charset="-122"/>
                    <a:cs typeface="华文楷体" panose="02010600040101010101" pitchFamily="2" charset="-122"/>
                  </a:rPr>
                  <a:t>两两不相交，且半径都是</a:t>
                </a:r>
                <a:r>
                  <a:rPr lang="en-US" altLang="zh-CN" sz="2400">
                    <a:latin typeface="华文楷体" panose="02010600040101010101" pitchFamily="2" charset="-122"/>
                    <a:ea typeface="华文楷体" panose="02010600040101010101" pitchFamily="2" charset="-122"/>
                    <a:cs typeface="华文楷体" panose="02010600040101010101" pitchFamily="2" charset="-122"/>
                  </a:rPr>
                  <a:t>1cm</a:t>
                </a:r>
                <a:r>
                  <a:rPr lang="zh-CN" altLang="en-US" sz="2400">
                    <a:latin typeface="华文楷体" panose="02010600040101010101" pitchFamily="2" charset="-122"/>
                    <a:ea typeface="华文楷体" panose="02010600040101010101" pitchFamily="2" charset="-122"/>
                    <a:cs typeface="华文楷体" panose="02010600040101010101" pitchFamily="2" charset="-122"/>
                  </a:rPr>
                  <a:t>，求图中阴影部分的面积。</a:t>
                </a:r>
              </a:p>
              <a:p>
                <a:endParaRPr lang="zh-CN" altLang="en-US" sz="2400">
                  <a:latin typeface="华文楷体" panose="02010600040101010101" pitchFamily="2" charset="-122"/>
                  <a:ea typeface="华文楷体" panose="02010600040101010101" pitchFamily="2" charset="-122"/>
                  <a:cs typeface="华文楷体" panose="02010600040101010101" pitchFamily="2" charset="-122"/>
                </a:endParaRPr>
              </a:p>
            </p:txBody>
          </p:sp>
        </mc:Choice>
        <mc:Fallback xmlns="">
          <p:sp>
            <p:nvSpPr>
              <p:cNvPr id="5" name="文本框 4"/>
              <p:cNvSpPr txBox="1">
                <a:spLocks noRot="1" noChangeAspect="1" noMove="1" noResize="1" noEditPoints="1" noAdjustHandles="1" noChangeArrowheads="1" noChangeShapeType="1" noTextEdit="1"/>
              </p:cNvSpPr>
              <p:nvPr/>
            </p:nvSpPr>
            <p:spPr>
              <a:xfrm>
                <a:off x="2171065" y="3909695"/>
                <a:ext cx="4474210" cy="2122805"/>
              </a:xfrm>
              <a:prstGeom prst="rect">
                <a:avLst/>
              </a:prstGeom>
              <a:blipFill rotWithShape="1">
                <a:blip r:embed="rId6"/>
                <a:stretch>
                  <a:fillRect/>
                </a:stretch>
              </a:blipFill>
            </p:spPr>
            <p:txBody>
              <a:bodyPr/>
              <a:lstStyle/>
              <a:p>
                <a:r>
                  <a:rPr lang="zh-CN" altLang="en-US">
                    <a:noFill/>
                  </a:rPr>
                  <a:t> </a:t>
                </a:r>
              </a:p>
            </p:txBody>
          </p:sp>
        </mc:Fallback>
      </mc:AlternateContent>
      <p:grpSp>
        <p:nvGrpSpPr>
          <p:cNvPr id="17" name="组合 16"/>
          <p:cNvGrpSpPr/>
          <p:nvPr/>
        </p:nvGrpSpPr>
        <p:grpSpPr>
          <a:xfrm>
            <a:off x="7129145" y="3938270"/>
            <a:ext cx="2606675" cy="1745615"/>
            <a:chOff x="9332" y="5999"/>
            <a:chExt cx="3789" cy="2569"/>
          </a:xfrm>
        </p:grpSpPr>
        <p:sp>
          <p:nvSpPr>
            <p:cNvPr id="7" name="任意多边形 6"/>
            <p:cNvSpPr/>
            <p:nvPr/>
          </p:nvSpPr>
          <p:spPr>
            <a:xfrm>
              <a:off x="10143" y="6734"/>
              <a:ext cx="2292" cy="1382"/>
            </a:xfrm>
            <a:custGeom>
              <a:avLst/>
              <a:gdLst>
                <a:gd name="connsiteX0" fmla="*/ 0 w 2862"/>
                <a:gd name="connsiteY0" fmla="*/ 1692 h 1692"/>
                <a:gd name="connsiteX1" fmla="*/ 1989 w 2862"/>
                <a:gd name="connsiteY1" fmla="*/ 0 h 1692"/>
                <a:gd name="connsiteX2" fmla="*/ 2862 w 2862"/>
                <a:gd name="connsiteY2" fmla="*/ 1692 h 1692"/>
                <a:gd name="connsiteX3" fmla="*/ 0 w 2862"/>
                <a:gd name="connsiteY3" fmla="*/ 1692 h 1692"/>
              </a:gdLst>
              <a:ahLst/>
              <a:cxnLst>
                <a:cxn ang="0">
                  <a:pos x="connsiteX0" y="connsiteY0"/>
                </a:cxn>
                <a:cxn ang="0">
                  <a:pos x="connsiteX1" y="connsiteY1"/>
                </a:cxn>
                <a:cxn ang="0">
                  <a:pos x="connsiteX2" y="connsiteY2"/>
                </a:cxn>
                <a:cxn ang="0">
                  <a:pos x="connsiteX3" y="connsiteY3"/>
                </a:cxn>
              </a:cxnLst>
              <a:rect l="l" t="t" r="r" b="b"/>
              <a:pathLst>
                <a:path w="2292" h="1382">
                  <a:moveTo>
                    <a:pt x="1259" y="0"/>
                  </a:moveTo>
                  <a:lnTo>
                    <a:pt x="1265" y="8"/>
                  </a:lnTo>
                  <a:cubicBezTo>
                    <a:pt x="1350" y="108"/>
                    <a:pt x="1478" y="173"/>
                    <a:pt x="1621" y="173"/>
                  </a:cubicBezTo>
                  <a:cubicBezTo>
                    <a:pt x="1701" y="173"/>
                    <a:pt x="1776" y="153"/>
                    <a:pt x="1841" y="118"/>
                  </a:cubicBezTo>
                  <a:lnTo>
                    <a:pt x="1844" y="116"/>
                  </a:lnTo>
                  <a:lnTo>
                    <a:pt x="2292" y="984"/>
                  </a:lnTo>
                  <a:lnTo>
                    <a:pt x="2278" y="991"/>
                  </a:lnTo>
                  <a:cubicBezTo>
                    <a:pt x="2145" y="1071"/>
                    <a:pt x="2056" y="1215"/>
                    <a:pt x="2056" y="1380"/>
                  </a:cubicBezTo>
                  <a:lnTo>
                    <a:pt x="2056" y="1382"/>
                  </a:lnTo>
                  <a:lnTo>
                    <a:pt x="111" y="1382"/>
                  </a:lnTo>
                  <a:lnTo>
                    <a:pt x="111" y="1367"/>
                  </a:lnTo>
                  <a:cubicBezTo>
                    <a:pt x="111" y="1257"/>
                    <a:pt x="72" y="1156"/>
                    <a:pt x="6" y="1078"/>
                  </a:cubicBezTo>
                  <a:lnTo>
                    <a:pt x="0" y="1071"/>
                  </a:lnTo>
                  <a:lnTo>
                    <a:pt x="1259" y="0"/>
                  </a:lnTo>
                  <a:close/>
                </a:path>
              </a:pathLst>
            </a:custGeom>
            <a:solidFill>
              <a:schemeClr val="bg1"/>
            </a:solidFill>
            <a:ln w="28575">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11" name="任意多边形 10"/>
            <p:cNvSpPr/>
            <p:nvPr/>
          </p:nvSpPr>
          <p:spPr>
            <a:xfrm>
              <a:off x="9332" y="7647"/>
              <a:ext cx="922" cy="908"/>
            </a:xfrm>
            <a:custGeom>
              <a:avLst/>
              <a:gdLst>
                <a:gd name="connsiteX0" fmla="*/ 0 w 2862"/>
                <a:gd name="connsiteY0" fmla="*/ 1692 h 1692"/>
                <a:gd name="connsiteX1" fmla="*/ 1989 w 2862"/>
                <a:gd name="connsiteY1" fmla="*/ 0 h 1692"/>
                <a:gd name="connsiteX2" fmla="*/ 2862 w 2862"/>
                <a:gd name="connsiteY2" fmla="*/ 1692 h 1692"/>
                <a:gd name="connsiteX3" fmla="*/ 0 w 2862"/>
                <a:gd name="connsiteY3" fmla="*/ 1692 h 1692"/>
              </a:gdLst>
              <a:ahLst/>
              <a:cxnLst>
                <a:cxn ang="0">
                  <a:pos x="connsiteX0" y="connsiteY0"/>
                </a:cxn>
                <a:cxn ang="0">
                  <a:pos x="connsiteX1" y="connsiteY1"/>
                </a:cxn>
                <a:cxn ang="0">
                  <a:pos x="connsiteX2" y="connsiteY2"/>
                </a:cxn>
                <a:cxn ang="0">
                  <a:pos x="connsiteX3" y="connsiteY3"/>
                </a:cxn>
              </a:cxnLst>
              <a:rect l="l" t="t" r="r" b="b"/>
              <a:pathLst>
                <a:path w="922" h="908">
                  <a:moveTo>
                    <a:pt x="461" y="0"/>
                  </a:moveTo>
                  <a:cubicBezTo>
                    <a:pt x="596" y="0"/>
                    <a:pt x="718" y="57"/>
                    <a:pt x="802" y="149"/>
                  </a:cubicBezTo>
                  <a:lnTo>
                    <a:pt x="811" y="159"/>
                  </a:lnTo>
                  <a:lnTo>
                    <a:pt x="446" y="469"/>
                  </a:lnTo>
                  <a:lnTo>
                    <a:pt x="922" y="469"/>
                  </a:lnTo>
                  <a:lnTo>
                    <a:pt x="921" y="477"/>
                  </a:lnTo>
                  <a:cubicBezTo>
                    <a:pt x="909" y="717"/>
                    <a:pt x="708" y="908"/>
                    <a:pt x="461" y="908"/>
                  </a:cubicBezTo>
                  <a:cubicBezTo>
                    <a:pt x="206" y="908"/>
                    <a:pt x="0" y="705"/>
                    <a:pt x="0" y="454"/>
                  </a:cubicBezTo>
                  <a:cubicBezTo>
                    <a:pt x="0" y="203"/>
                    <a:pt x="206" y="0"/>
                    <a:pt x="461" y="0"/>
                  </a:cubicBezTo>
                  <a:close/>
                </a:path>
              </a:pathLst>
            </a:custGeom>
            <a:solidFill>
              <a:schemeClr val="bg1"/>
            </a:solidFill>
            <a:ln w="28575">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任意多边形 11"/>
            <p:cNvSpPr/>
            <p:nvPr/>
          </p:nvSpPr>
          <p:spPr>
            <a:xfrm>
              <a:off x="12199" y="7660"/>
              <a:ext cx="922" cy="908"/>
            </a:xfrm>
            <a:custGeom>
              <a:avLst/>
              <a:gdLst>
                <a:gd name="connsiteX0" fmla="*/ 0 w 2862"/>
                <a:gd name="connsiteY0" fmla="*/ 1692 h 1692"/>
                <a:gd name="connsiteX1" fmla="*/ 1989 w 2862"/>
                <a:gd name="connsiteY1" fmla="*/ 0 h 1692"/>
                <a:gd name="connsiteX2" fmla="*/ 2862 w 2862"/>
                <a:gd name="connsiteY2" fmla="*/ 1692 h 1692"/>
                <a:gd name="connsiteX3" fmla="*/ 0 w 2862"/>
                <a:gd name="connsiteY3" fmla="*/ 1692 h 1692"/>
              </a:gdLst>
              <a:ahLst/>
              <a:cxnLst>
                <a:cxn ang="0">
                  <a:pos x="connsiteX0" y="connsiteY0"/>
                </a:cxn>
                <a:cxn ang="0">
                  <a:pos x="connsiteX1" y="connsiteY1"/>
                </a:cxn>
                <a:cxn ang="0">
                  <a:pos x="connsiteX2" y="connsiteY2"/>
                </a:cxn>
                <a:cxn ang="0">
                  <a:pos x="connsiteX3" y="connsiteY3"/>
                </a:cxn>
              </a:cxnLst>
              <a:rect l="l" t="t" r="r" b="b"/>
              <a:pathLst>
                <a:path w="922" h="908">
                  <a:moveTo>
                    <a:pt x="461" y="0"/>
                  </a:moveTo>
                  <a:cubicBezTo>
                    <a:pt x="716" y="0"/>
                    <a:pt x="922" y="203"/>
                    <a:pt x="922" y="454"/>
                  </a:cubicBezTo>
                  <a:cubicBezTo>
                    <a:pt x="922" y="705"/>
                    <a:pt x="716" y="908"/>
                    <a:pt x="461" y="908"/>
                  </a:cubicBezTo>
                  <a:cubicBezTo>
                    <a:pt x="214" y="908"/>
                    <a:pt x="13" y="717"/>
                    <a:pt x="1" y="477"/>
                  </a:cubicBezTo>
                  <a:lnTo>
                    <a:pt x="0" y="456"/>
                  </a:lnTo>
                  <a:lnTo>
                    <a:pt x="441" y="456"/>
                  </a:lnTo>
                  <a:lnTo>
                    <a:pt x="236" y="58"/>
                  </a:lnTo>
                  <a:lnTo>
                    <a:pt x="241" y="55"/>
                  </a:lnTo>
                  <a:cubicBezTo>
                    <a:pt x="307" y="20"/>
                    <a:pt x="381" y="0"/>
                    <a:pt x="461" y="0"/>
                  </a:cubicBezTo>
                  <a:close/>
                </a:path>
              </a:pathLst>
            </a:custGeom>
            <a:solidFill>
              <a:schemeClr val="bg1"/>
            </a:solidFill>
            <a:ln w="28575">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任意多边形 12"/>
            <p:cNvSpPr/>
            <p:nvPr/>
          </p:nvSpPr>
          <p:spPr>
            <a:xfrm>
              <a:off x="11303" y="5999"/>
              <a:ext cx="922" cy="851"/>
            </a:xfrm>
            <a:custGeom>
              <a:avLst/>
              <a:gdLst>
                <a:gd name="connsiteX0" fmla="*/ 0 w 2862"/>
                <a:gd name="connsiteY0" fmla="*/ 1692 h 1692"/>
                <a:gd name="connsiteX1" fmla="*/ 1989 w 2862"/>
                <a:gd name="connsiteY1" fmla="*/ 0 h 1692"/>
                <a:gd name="connsiteX2" fmla="*/ 2862 w 2862"/>
                <a:gd name="connsiteY2" fmla="*/ 1692 h 1692"/>
                <a:gd name="connsiteX3" fmla="*/ 0 w 2862"/>
                <a:gd name="connsiteY3" fmla="*/ 1692 h 1692"/>
              </a:gdLst>
              <a:ahLst/>
              <a:cxnLst>
                <a:cxn ang="0">
                  <a:pos x="connsiteX0" y="connsiteY0"/>
                </a:cxn>
                <a:cxn ang="0">
                  <a:pos x="connsiteX1" y="connsiteY1"/>
                </a:cxn>
                <a:cxn ang="0">
                  <a:pos x="connsiteX2" y="connsiteY2"/>
                </a:cxn>
                <a:cxn ang="0">
                  <a:pos x="connsiteX3" y="connsiteY3"/>
                </a:cxn>
              </a:cxnLst>
              <a:rect l="l" t="t" r="r" b="b"/>
              <a:pathLst>
                <a:path w="922" h="851">
                  <a:moveTo>
                    <a:pt x="461" y="0"/>
                  </a:moveTo>
                  <a:cubicBezTo>
                    <a:pt x="716" y="0"/>
                    <a:pt x="922" y="203"/>
                    <a:pt x="922" y="454"/>
                  </a:cubicBezTo>
                  <a:cubicBezTo>
                    <a:pt x="922" y="619"/>
                    <a:pt x="833" y="763"/>
                    <a:pt x="700" y="842"/>
                  </a:cubicBezTo>
                  <a:lnTo>
                    <a:pt x="684" y="851"/>
                  </a:lnTo>
                  <a:lnTo>
                    <a:pt x="464" y="425"/>
                  </a:lnTo>
                  <a:lnTo>
                    <a:pt x="99" y="735"/>
                  </a:lnTo>
                  <a:lnTo>
                    <a:pt x="92" y="726"/>
                  </a:lnTo>
                  <a:cubicBezTo>
                    <a:pt x="34" y="650"/>
                    <a:pt x="0" y="556"/>
                    <a:pt x="0" y="454"/>
                  </a:cubicBezTo>
                  <a:cubicBezTo>
                    <a:pt x="0" y="203"/>
                    <a:pt x="206" y="0"/>
                    <a:pt x="461" y="0"/>
                  </a:cubicBezTo>
                  <a:close/>
                </a:path>
              </a:pathLst>
            </a:custGeom>
            <a:solidFill>
              <a:schemeClr val="bg1"/>
            </a:solidFill>
            <a:ln w="28575">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任意多边形 13"/>
            <p:cNvSpPr/>
            <p:nvPr/>
          </p:nvSpPr>
          <p:spPr>
            <a:xfrm>
              <a:off x="11402" y="6424"/>
              <a:ext cx="585" cy="483"/>
            </a:xfrm>
            <a:custGeom>
              <a:avLst/>
              <a:gdLst>
                <a:gd name="connsiteX0" fmla="*/ 0 w 2862"/>
                <a:gd name="connsiteY0" fmla="*/ 1692 h 1692"/>
                <a:gd name="connsiteX1" fmla="*/ 1989 w 2862"/>
                <a:gd name="connsiteY1" fmla="*/ 0 h 1692"/>
                <a:gd name="connsiteX2" fmla="*/ 2862 w 2862"/>
                <a:gd name="connsiteY2" fmla="*/ 1692 h 1692"/>
                <a:gd name="connsiteX3" fmla="*/ 0 w 2862"/>
                <a:gd name="connsiteY3" fmla="*/ 1692 h 1692"/>
              </a:gdLst>
              <a:ahLst/>
              <a:cxnLst>
                <a:cxn ang="0">
                  <a:pos x="connsiteX0" y="connsiteY0"/>
                </a:cxn>
                <a:cxn ang="0">
                  <a:pos x="connsiteX1" y="connsiteY1"/>
                </a:cxn>
                <a:cxn ang="0">
                  <a:pos x="connsiteX2" y="connsiteY2"/>
                </a:cxn>
                <a:cxn ang="0">
                  <a:pos x="connsiteX3" y="connsiteY3"/>
                </a:cxn>
              </a:cxnLst>
              <a:rect l="l" t="t" r="r" b="b"/>
              <a:pathLst>
                <a:path w="585" h="483">
                  <a:moveTo>
                    <a:pt x="365" y="0"/>
                  </a:moveTo>
                  <a:lnTo>
                    <a:pt x="585" y="426"/>
                  </a:lnTo>
                  <a:lnTo>
                    <a:pt x="581" y="428"/>
                  </a:lnTo>
                  <a:cubicBezTo>
                    <a:pt x="516" y="463"/>
                    <a:pt x="441" y="483"/>
                    <a:pt x="362" y="483"/>
                  </a:cubicBezTo>
                  <a:cubicBezTo>
                    <a:pt x="219" y="483"/>
                    <a:pt x="91" y="419"/>
                    <a:pt x="6" y="318"/>
                  </a:cubicBezTo>
                  <a:lnTo>
                    <a:pt x="0" y="310"/>
                  </a:lnTo>
                  <a:lnTo>
                    <a:pt x="365" y="0"/>
                  </a:lnTo>
                  <a:close/>
                </a:path>
              </a:pathLst>
            </a:custGeom>
            <a:solidFill>
              <a:schemeClr val="bg1">
                <a:lumMod val="50000"/>
              </a:schemeClr>
            </a:solidFill>
            <a:ln w="28575">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任意多边形 14"/>
            <p:cNvSpPr/>
            <p:nvPr/>
          </p:nvSpPr>
          <p:spPr>
            <a:xfrm>
              <a:off x="12199" y="7718"/>
              <a:ext cx="441" cy="398"/>
            </a:xfrm>
            <a:custGeom>
              <a:avLst/>
              <a:gdLst>
                <a:gd name="connsiteX0" fmla="*/ 0 w 2862"/>
                <a:gd name="connsiteY0" fmla="*/ 1692 h 1692"/>
                <a:gd name="connsiteX1" fmla="*/ 1989 w 2862"/>
                <a:gd name="connsiteY1" fmla="*/ 0 h 1692"/>
                <a:gd name="connsiteX2" fmla="*/ 2862 w 2862"/>
                <a:gd name="connsiteY2" fmla="*/ 1692 h 1692"/>
                <a:gd name="connsiteX3" fmla="*/ 0 w 2862"/>
                <a:gd name="connsiteY3" fmla="*/ 1692 h 1692"/>
              </a:gdLst>
              <a:ahLst/>
              <a:cxnLst>
                <a:cxn ang="0">
                  <a:pos x="connsiteX0" y="connsiteY0"/>
                </a:cxn>
                <a:cxn ang="0">
                  <a:pos x="connsiteX1" y="connsiteY1"/>
                </a:cxn>
                <a:cxn ang="0">
                  <a:pos x="connsiteX2" y="connsiteY2"/>
                </a:cxn>
                <a:cxn ang="0">
                  <a:pos x="connsiteX3" y="connsiteY3"/>
                </a:cxn>
              </a:cxnLst>
              <a:rect l="l" t="t" r="r" b="b"/>
              <a:pathLst>
                <a:path w="441" h="398">
                  <a:moveTo>
                    <a:pt x="236" y="0"/>
                  </a:moveTo>
                  <a:lnTo>
                    <a:pt x="441" y="398"/>
                  </a:lnTo>
                  <a:lnTo>
                    <a:pt x="0" y="398"/>
                  </a:lnTo>
                  <a:lnTo>
                    <a:pt x="0" y="396"/>
                  </a:lnTo>
                  <a:cubicBezTo>
                    <a:pt x="0" y="231"/>
                    <a:pt x="89" y="87"/>
                    <a:pt x="222" y="8"/>
                  </a:cubicBezTo>
                  <a:lnTo>
                    <a:pt x="236" y="0"/>
                  </a:lnTo>
                  <a:close/>
                </a:path>
              </a:pathLst>
            </a:custGeom>
            <a:solidFill>
              <a:schemeClr val="bg1">
                <a:lumMod val="50000"/>
              </a:schemeClr>
            </a:solidFill>
            <a:ln w="28575">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任意多边形 15"/>
            <p:cNvSpPr/>
            <p:nvPr/>
          </p:nvSpPr>
          <p:spPr>
            <a:xfrm>
              <a:off x="9778" y="7806"/>
              <a:ext cx="476" cy="310"/>
            </a:xfrm>
            <a:custGeom>
              <a:avLst/>
              <a:gdLst>
                <a:gd name="connsiteX0" fmla="*/ 0 w 2862"/>
                <a:gd name="connsiteY0" fmla="*/ 1692 h 1692"/>
                <a:gd name="connsiteX1" fmla="*/ 1989 w 2862"/>
                <a:gd name="connsiteY1" fmla="*/ 0 h 1692"/>
                <a:gd name="connsiteX2" fmla="*/ 2862 w 2862"/>
                <a:gd name="connsiteY2" fmla="*/ 1692 h 1692"/>
                <a:gd name="connsiteX3" fmla="*/ 0 w 2862"/>
                <a:gd name="connsiteY3" fmla="*/ 1692 h 1692"/>
              </a:gdLst>
              <a:ahLst/>
              <a:cxnLst>
                <a:cxn ang="0">
                  <a:pos x="connsiteX0" y="connsiteY0"/>
                </a:cxn>
                <a:cxn ang="0">
                  <a:pos x="connsiteX1" y="connsiteY1"/>
                </a:cxn>
                <a:cxn ang="0">
                  <a:pos x="connsiteX2" y="connsiteY2"/>
                </a:cxn>
                <a:cxn ang="0">
                  <a:pos x="connsiteX3" y="connsiteY3"/>
                </a:cxn>
              </a:cxnLst>
              <a:rect l="l" t="t" r="r" b="b"/>
              <a:pathLst>
                <a:path w="476" h="310">
                  <a:moveTo>
                    <a:pt x="365" y="0"/>
                  </a:moveTo>
                  <a:lnTo>
                    <a:pt x="371" y="7"/>
                  </a:lnTo>
                  <a:cubicBezTo>
                    <a:pt x="436" y="85"/>
                    <a:pt x="476" y="186"/>
                    <a:pt x="476" y="295"/>
                  </a:cubicBezTo>
                  <a:lnTo>
                    <a:pt x="476" y="310"/>
                  </a:lnTo>
                  <a:lnTo>
                    <a:pt x="0" y="310"/>
                  </a:lnTo>
                  <a:lnTo>
                    <a:pt x="365" y="0"/>
                  </a:lnTo>
                  <a:close/>
                </a:path>
              </a:pathLst>
            </a:custGeom>
            <a:solidFill>
              <a:schemeClr val="bg1">
                <a:lumMod val="50000"/>
              </a:schemeClr>
            </a:solidFill>
            <a:ln w="28575">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aphicFrame>
        <p:nvGraphicFramePr>
          <p:cNvPr id="18" name="对象 17">
            <a:hlinkClick r:id="" action="ppaction://ole?verb=0"/>
          </p:cNvPr>
          <p:cNvGraphicFramePr>
            <a:graphicFrameLocks noChangeAspect="1"/>
          </p:cNvGraphicFramePr>
          <p:nvPr/>
        </p:nvGraphicFramePr>
        <p:xfrm>
          <a:off x="8567420" y="3942080"/>
          <a:ext cx="267970" cy="290830"/>
        </p:xfrm>
        <a:graphic>
          <a:graphicData uri="http://schemas.openxmlformats.org/presentationml/2006/ole">
            <mc:AlternateContent xmlns:mc="http://schemas.openxmlformats.org/markup-compatibility/2006">
              <mc:Choice xmlns:v="urn:schemas-microsoft-com:vml" Requires="v">
                <p:oleObj spid="_x0000_s1036" r:id="rId7" imgW="152400" imgH="165100" progId="Equation.KSEE3">
                  <p:embed/>
                </p:oleObj>
              </mc:Choice>
              <mc:Fallback>
                <p:oleObj r:id="rId7" imgW="152400" imgH="165100" progId="Equation.KSEE3">
                  <p:embed/>
                  <p:pic>
                    <p:nvPicPr>
                      <p:cNvPr id="0" name="图片 1024"/>
                      <p:cNvPicPr/>
                      <p:nvPr/>
                    </p:nvPicPr>
                    <p:blipFill>
                      <a:blip r:embed="rId8"/>
                      <a:stretch>
                        <a:fillRect/>
                      </a:stretch>
                    </p:blipFill>
                    <p:spPr>
                      <a:xfrm>
                        <a:off x="8567420" y="3942080"/>
                        <a:ext cx="267970" cy="290830"/>
                      </a:xfrm>
                      <a:prstGeom prst="rect">
                        <a:avLst/>
                      </a:prstGeom>
                    </p:spPr>
                  </p:pic>
                </p:oleObj>
              </mc:Fallback>
            </mc:AlternateContent>
          </a:graphicData>
        </a:graphic>
      </p:graphicFrame>
      <p:graphicFrame>
        <p:nvGraphicFramePr>
          <p:cNvPr id="19" name="对象 18">
            <a:hlinkClick r:id="" action="ppaction://ole?verb=0"/>
          </p:cNvPr>
          <p:cNvGraphicFramePr>
            <a:graphicFrameLocks noChangeAspect="1"/>
          </p:cNvGraphicFramePr>
          <p:nvPr/>
        </p:nvGraphicFramePr>
        <p:xfrm>
          <a:off x="7285355" y="5273675"/>
          <a:ext cx="267970" cy="290830"/>
        </p:xfrm>
        <a:graphic>
          <a:graphicData uri="http://schemas.openxmlformats.org/presentationml/2006/ole">
            <mc:AlternateContent xmlns:mc="http://schemas.openxmlformats.org/markup-compatibility/2006">
              <mc:Choice xmlns:v="urn:schemas-microsoft-com:vml" Requires="v">
                <p:oleObj spid="_x0000_s1037" r:id="rId9" imgW="152400" imgH="165100" progId="Equation.KSEE3">
                  <p:embed/>
                </p:oleObj>
              </mc:Choice>
              <mc:Fallback>
                <p:oleObj r:id="rId9" imgW="152400" imgH="165100" progId="Equation.KSEE3">
                  <p:embed/>
                  <p:pic>
                    <p:nvPicPr>
                      <p:cNvPr id="0" name="图片 1025"/>
                      <p:cNvPicPr/>
                      <p:nvPr/>
                    </p:nvPicPr>
                    <p:blipFill>
                      <a:blip r:embed="rId10"/>
                      <a:stretch>
                        <a:fillRect/>
                      </a:stretch>
                    </p:blipFill>
                    <p:spPr>
                      <a:xfrm>
                        <a:off x="7285355" y="5273675"/>
                        <a:ext cx="267970" cy="290830"/>
                      </a:xfrm>
                      <a:prstGeom prst="rect">
                        <a:avLst/>
                      </a:prstGeom>
                    </p:spPr>
                  </p:pic>
                </p:oleObj>
              </mc:Fallback>
            </mc:AlternateContent>
          </a:graphicData>
        </a:graphic>
      </p:graphicFrame>
      <p:graphicFrame>
        <p:nvGraphicFramePr>
          <p:cNvPr id="20" name="对象 19">
            <a:hlinkClick r:id="" action="ppaction://ole?verb=0"/>
          </p:cNvPr>
          <p:cNvGraphicFramePr>
            <a:graphicFrameLocks noChangeAspect="1"/>
          </p:cNvGraphicFramePr>
          <p:nvPr/>
        </p:nvGraphicFramePr>
        <p:xfrm>
          <a:off x="9210675" y="5216525"/>
          <a:ext cx="267970" cy="311150"/>
        </p:xfrm>
        <a:graphic>
          <a:graphicData uri="http://schemas.openxmlformats.org/presentationml/2006/ole">
            <mc:AlternateContent xmlns:mc="http://schemas.openxmlformats.org/markup-compatibility/2006">
              <mc:Choice xmlns:v="urn:schemas-microsoft-com:vml" Requires="v">
                <p:oleObj spid="_x0000_s1038" r:id="rId11" imgW="152400" imgH="177165" progId="Equation.KSEE3">
                  <p:embed/>
                </p:oleObj>
              </mc:Choice>
              <mc:Fallback>
                <p:oleObj r:id="rId11" imgW="152400" imgH="177165" progId="Equation.KSEE3">
                  <p:embed/>
                  <p:pic>
                    <p:nvPicPr>
                      <p:cNvPr id="0" name="图片 1026"/>
                      <p:cNvPicPr/>
                      <p:nvPr/>
                    </p:nvPicPr>
                    <p:blipFill>
                      <a:blip r:embed="rId12"/>
                      <a:stretch>
                        <a:fillRect/>
                      </a:stretch>
                    </p:blipFill>
                    <p:spPr>
                      <a:xfrm>
                        <a:off x="9210675" y="5216525"/>
                        <a:ext cx="267970" cy="311150"/>
                      </a:xfrm>
                      <a:prstGeom prst="rect">
                        <a:avLst/>
                      </a:prstGeom>
                    </p:spPr>
                  </p:pic>
                </p:oleObj>
              </mc:Fallback>
            </mc:AlternateContent>
          </a:graphicData>
        </a:graphic>
      </p:graphicFrame>
      <p:sp>
        <p:nvSpPr>
          <p:cNvPr id="6" name="文本框 5"/>
          <p:cNvSpPr txBox="1"/>
          <p:nvPr/>
        </p:nvSpPr>
        <p:spPr>
          <a:xfrm>
            <a:off x="1134110" y="231140"/>
            <a:ext cx="3441065" cy="521970"/>
          </a:xfrm>
          <a:prstGeom prst="rect">
            <a:avLst/>
          </a:prstGeom>
          <a:noFill/>
        </p:spPr>
        <p:txBody>
          <a:bodyPr wrap="square" rtlCol="0">
            <a:spAutoFit/>
          </a:bodyPr>
          <a:lstStyle/>
          <a:p>
            <a:r>
              <a:rPr lang="zh-CN" altLang="en-US" sz="2800" b="1">
                <a:solidFill>
                  <a:srgbClr val="C00000"/>
                </a:solidFill>
                <a:latin typeface="华文楷体" panose="02010600040101010101" pitchFamily="2" charset="-122"/>
                <a:ea typeface="华文楷体" panose="02010600040101010101" pitchFamily="2" charset="-122"/>
              </a:rPr>
              <a:t>知识迁移，能力提升</a:t>
            </a:r>
          </a:p>
        </p:txBody>
      </p:sp>
      <p:cxnSp>
        <p:nvCxnSpPr>
          <p:cNvPr id="8" name="直接连接符 7"/>
          <p:cNvCxnSpPr/>
          <p:nvPr/>
        </p:nvCxnSpPr>
        <p:spPr>
          <a:xfrm flipV="1">
            <a:off x="1216025" y="765810"/>
            <a:ext cx="3277235" cy="12700"/>
          </a:xfrm>
          <a:prstGeom prst="line">
            <a:avLst/>
          </a:prstGeom>
          <a:ln w="19050">
            <a:solidFill>
              <a:schemeClr val="accent3">
                <a:lumMod val="75000"/>
              </a:schemeClr>
            </a:solidFill>
            <a:prstDash val="lgDash"/>
          </a:ln>
        </p:spPr>
        <p:style>
          <a:lnRef idx="2">
            <a:schemeClr val="accent1"/>
          </a:lnRef>
          <a:fillRef idx="0">
            <a:srgbClr val="FFFFFF"/>
          </a:fillRef>
          <a:effectRef idx="0">
            <a:srgbClr val="FFFFFF"/>
          </a:effectRef>
          <a:fontRef idx="minor">
            <a:schemeClr val="tx1"/>
          </a:fontRef>
        </p:style>
      </p:cxnSp>
      <p:grpSp>
        <p:nvGrpSpPr>
          <p:cNvPr id="9" name="组合 8"/>
          <p:cNvGrpSpPr/>
          <p:nvPr/>
        </p:nvGrpSpPr>
        <p:grpSpPr>
          <a:xfrm>
            <a:off x="381635" y="286385"/>
            <a:ext cx="589915" cy="453390"/>
            <a:chOff x="762" y="634"/>
            <a:chExt cx="929" cy="714"/>
          </a:xfrm>
        </p:grpSpPr>
        <p:sp>
          <p:nvSpPr>
            <p:cNvPr id="10" name="椭圆 9"/>
            <p:cNvSpPr/>
            <p:nvPr/>
          </p:nvSpPr>
          <p:spPr>
            <a:xfrm>
              <a:off x="762" y="634"/>
              <a:ext cx="715" cy="715"/>
            </a:xfrm>
            <a:prstGeom prst="ellipse">
              <a:avLst/>
            </a:prstGeom>
            <a:solidFill>
              <a:srgbClr val="8CB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263" y="809"/>
              <a:ext cx="428" cy="428"/>
            </a:xfrm>
            <a:prstGeom prst="ellipse">
              <a:avLst/>
            </a:prstGeom>
            <a:solidFill>
              <a:srgbClr val="FAD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10" presetClass="entr" presetSubtype="0"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p:bldP spid="4" grpId="1"/>
      <p:bldP spid="5" grpId="0"/>
      <p:bldP spid="5"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3870" y="402590"/>
            <a:ext cx="589915" cy="453390"/>
            <a:chOff x="762" y="634"/>
            <a:chExt cx="929" cy="714"/>
          </a:xfrm>
        </p:grpSpPr>
        <p:sp>
          <p:nvSpPr>
            <p:cNvPr id="5" name="椭圆 4"/>
            <p:cNvSpPr/>
            <p:nvPr/>
          </p:nvSpPr>
          <p:spPr>
            <a:xfrm>
              <a:off x="762" y="634"/>
              <a:ext cx="715" cy="715"/>
            </a:xfrm>
            <a:prstGeom prst="ellipse">
              <a:avLst/>
            </a:prstGeom>
            <a:solidFill>
              <a:srgbClr val="8CB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63" y="809"/>
              <a:ext cx="428" cy="428"/>
            </a:xfrm>
            <a:prstGeom prst="ellipse">
              <a:avLst/>
            </a:prstGeom>
            <a:solidFill>
              <a:srgbClr val="FAD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 name="直接连接符 2"/>
          <p:cNvCxnSpPr/>
          <p:nvPr/>
        </p:nvCxnSpPr>
        <p:spPr>
          <a:xfrm flipV="1">
            <a:off x="1130935" y="931545"/>
            <a:ext cx="3277235" cy="12700"/>
          </a:xfrm>
          <a:prstGeom prst="line">
            <a:avLst/>
          </a:prstGeom>
          <a:ln w="19050">
            <a:solidFill>
              <a:schemeClr val="accent3">
                <a:lumMod val="75000"/>
              </a:schemeClr>
            </a:solidFill>
            <a:prstDash val="lgDash"/>
          </a:ln>
        </p:spPr>
        <p:style>
          <a:lnRef idx="2">
            <a:schemeClr val="accent1"/>
          </a:lnRef>
          <a:fillRef idx="0">
            <a:srgbClr val="FFFFFF"/>
          </a:fillRef>
          <a:effectRef idx="0">
            <a:srgbClr val="FFFFFF"/>
          </a:effectRef>
          <a:fontRef idx="minor">
            <a:schemeClr val="tx1"/>
          </a:fontRef>
        </p:style>
      </p:cxnSp>
      <p:sp>
        <p:nvSpPr>
          <p:cNvPr id="4" name="文本框 3"/>
          <p:cNvSpPr txBox="1"/>
          <p:nvPr/>
        </p:nvSpPr>
        <p:spPr>
          <a:xfrm>
            <a:off x="1073785" y="403225"/>
            <a:ext cx="3441065" cy="521970"/>
          </a:xfrm>
          <a:prstGeom prst="rect">
            <a:avLst/>
          </a:prstGeom>
          <a:noFill/>
        </p:spPr>
        <p:txBody>
          <a:bodyPr wrap="square" rtlCol="0">
            <a:spAutoFit/>
          </a:bodyPr>
          <a:lstStyle/>
          <a:p>
            <a:r>
              <a:rPr lang="zh-CN" altLang="en-US" sz="2800" b="1">
                <a:solidFill>
                  <a:srgbClr val="FF0000"/>
                </a:solidFill>
                <a:latin typeface="华文楷体" panose="02010600040101010101" pitchFamily="2" charset="-122"/>
                <a:ea typeface="华文楷体" panose="02010600040101010101" pitchFamily="2" charset="-122"/>
              </a:rPr>
              <a:t>课堂总结，归纳知识</a:t>
            </a:r>
          </a:p>
        </p:txBody>
      </p:sp>
      <p:pic>
        <p:nvPicPr>
          <p:cNvPr id="8" name="图片 7" descr="千库网_简约文本框边框免抠图片_元素编号13942384 (1)"/>
          <p:cNvPicPr>
            <a:picLocks noChangeAspect="1"/>
          </p:cNvPicPr>
          <p:nvPr/>
        </p:nvPicPr>
        <p:blipFill>
          <a:blip r:embed="rId2"/>
          <a:stretch>
            <a:fillRect/>
          </a:stretch>
        </p:blipFill>
        <p:spPr>
          <a:xfrm>
            <a:off x="304165" y="402590"/>
            <a:ext cx="11386185" cy="6650990"/>
          </a:xfrm>
          <a:prstGeom prst="rect">
            <a:avLst/>
          </a:prstGeom>
        </p:spPr>
      </p:pic>
      <p:sp>
        <p:nvSpPr>
          <p:cNvPr id="10" name="文本框 9"/>
          <p:cNvSpPr txBox="1"/>
          <p:nvPr/>
        </p:nvSpPr>
        <p:spPr>
          <a:xfrm>
            <a:off x="1551940" y="2027555"/>
            <a:ext cx="9140190" cy="3928110"/>
          </a:xfrm>
          <a:prstGeom prst="rect">
            <a:avLst/>
          </a:prstGeom>
          <a:noFill/>
        </p:spPr>
        <p:txBody>
          <a:bodyPr wrap="square" rtlCol="0">
            <a:spAutoFit/>
          </a:bodyPr>
          <a:lstStyle/>
          <a:p>
            <a:pPr indent="0" fontAlgn="auto">
              <a:lnSpc>
                <a:spcPct val="130000"/>
              </a:lnSpc>
            </a:pPr>
            <a:r>
              <a:rPr lang="en-US" altLang="zh-CN" sz="2400" dirty="0">
                <a:latin typeface="华文楷体" panose="02010600040101010101" pitchFamily="2" charset="-122"/>
                <a:ea typeface="华文楷体" panose="02010600040101010101" pitchFamily="2" charset="-122"/>
                <a:cs typeface="华文楷体" panose="02010600040101010101" pitchFamily="2" charset="-122"/>
                <a:sym typeface="+mn-ea"/>
              </a:rPr>
              <a:t>1</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sym typeface="+mn-ea"/>
              </a:rPr>
              <a:t>、对于</a:t>
            </a:r>
            <a:r>
              <a:rPr lang="zh-CN" altLang="en-US" sz="240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rPr>
              <a:t>只有两个方程的三元一次方程组</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sym typeface="+mn-ea"/>
              </a:rPr>
              <a:t>，我们不能求出每一个未知数的值，但能求出其中某个代数式的值，利用代数式</a:t>
            </a:r>
            <a:r>
              <a:rPr lang="zh-CN" altLang="en-US" sz="2400" dirty="0" smtClean="0">
                <a:latin typeface="华文楷体" panose="02010600040101010101" pitchFamily="2" charset="-122"/>
                <a:ea typeface="华文楷体" panose="02010600040101010101" pitchFamily="2" charset="-122"/>
                <a:cs typeface="华文楷体" panose="02010600040101010101" pitchFamily="2" charset="-122"/>
                <a:sym typeface="+mn-ea"/>
              </a:rPr>
              <a:t>对方</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sym typeface="+mn-ea"/>
              </a:rPr>
              <a:t>程</a:t>
            </a:r>
            <a:r>
              <a:rPr lang="zh-CN" altLang="en-US" sz="240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rPr>
              <a:t>变形</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sym typeface="+mn-ea"/>
              </a:rPr>
              <a:t>，将代数式看做一个</a:t>
            </a:r>
            <a:r>
              <a:rPr lang="zh-CN" altLang="en-US" sz="240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rPr>
              <a:t>整体</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sym typeface="+mn-ea"/>
              </a:rPr>
              <a:t>，便可得出所需结果。这样的思想方法被称为</a:t>
            </a:r>
            <a:r>
              <a:rPr lang="zh-CN" altLang="en-US" sz="240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rPr>
              <a:t>整体思想</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sym typeface="+mn-ea"/>
              </a:rPr>
              <a:t>。</a:t>
            </a:r>
            <a:endParaRPr lang="zh-CN" altLang="en-US" sz="2400" dirty="0">
              <a:latin typeface="华文楷体" panose="02010600040101010101" pitchFamily="2" charset="-122"/>
              <a:ea typeface="华文楷体" panose="02010600040101010101" pitchFamily="2" charset="-122"/>
              <a:cs typeface="华文楷体" panose="02010600040101010101" pitchFamily="2" charset="-122"/>
            </a:endParaRPr>
          </a:p>
          <a:p>
            <a:pPr indent="0" fontAlgn="auto">
              <a:lnSpc>
                <a:spcPct val="130000"/>
              </a:lnSpc>
            </a:pPr>
            <a:r>
              <a:rPr lang="en-US" altLang="zh-CN" sz="2400" dirty="0">
                <a:latin typeface="华文楷体" panose="02010600040101010101" pitchFamily="2" charset="-122"/>
                <a:ea typeface="华文楷体" panose="02010600040101010101" pitchFamily="2" charset="-122"/>
                <a:cs typeface="华文楷体" panose="02010600040101010101" pitchFamily="2" charset="-122"/>
              </a:rPr>
              <a:t>2</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rPr>
              <a:t>、有些关于方程组的问题，包括二元一次方程组和三元一次方程组，欲求的结果不是每一个未知数的值，而是</a:t>
            </a:r>
            <a:r>
              <a:rPr lang="zh-CN" altLang="en-US" sz="240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关于未知数的代数式的值</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rPr>
              <a:t>。此时，</a:t>
            </a:r>
            <a:r>
              <a:rPr lang="zh-CN" altLang="en-US" sz="240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不必</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rPr>
              <a:t>将每个未知数的值都算出来再代入代数式，可观察是否能够利用</a:t>
            </a:r>
            <a:r>
              <a:rPr lang="zh-CN" altLang="en-US" sz="2400"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整体思想</a:t>
            </a:r>
            <a:r>
              <a:rPr lang="zh-CN" altLang="en-US" sz="2400" dirty="0">
                <a:latin typeface="华文楷体" panose="02010600040101010101" pitchFamily="2" charset="-122"/>
                <a:ea typeface="华文楷体" panose="02010600040101010101" pitchFamily="2" charset="-122"/>
                <a:cs typeface="华文楷体" panose="02010600040101010101" pitchFamily="2" charset="-122"/>
              </a:rPr>
              <a:t>直接得出结果。</a:t>
            </a:r>
          </a:p>
        </p:txBody>
      </p:sp>
      <p:sp>
        <p:nvSpPr>
          <p:cNvPr id="7" name="文本框 6"/>
          <p:cNvSpPr txBox="1"/>
          <p:nvPr/>
        </p:nvSpPr>
        <p:spPr>
          <a:xfrm>
            <a:off x="2712085" y="1229995"/>
            <a:ext cx="2428875" cy="460375"/>
          </a:xfrm>
          <a:prstGeom prst="rect">
            <a:avLst/>
          </a:prstGeom>
          <a:noFill/>
        </p:spPr>
        <p:txBody>
          <a:bodyPr wrap="square" rtlCol="0">
            <a:spAutoFit/>
            <a:scene3d>
              <a:camera prst="orthographicFront"/>
              <a:lightRig rig="threePt" dir="t"/>
            </a:scene3d>
          </a:bodyPr>
          <a:lstStyle/>
          <a:p>
            <a:r>
              <a:rPr lang="zh-CN" altLang="en-US" sz="2400" b="1">
                <a:solidFill>
                  <a:schemeClr val="tx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你学到了什么？</a:t>
            </a:r>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20000"/>
                                  </p:iterate>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5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0">
                                            <p:txEl>
                                              <p:pRg st="1" end="1"/>
                                            </p:txEl>
                                          </p:spTgt>
                                        </p:tgtEl>
                                        <p:attrNameLst>
                                          <p:attrName>style.visibility</p:attrName>
                                        </p:attrNameLst>
                                      </p:cBhvr>
                                      <p:to>
                                        <p:strVal val="visible"/>
                                      </p:to>
                                    </p:set>
                                    <p:animEffect transition="in" filter="fade">
                                      <p:cBhvr>
                                        <p:cTn id="22"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0" grpId="1"/>
      <p:bldP spid="7" grpId="0"/>
      <p:bldP spid="7"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示&#10;&#10;AI 生成的内容可能不正确。"/>
          <p:cNvPicPr>
            <a:picLocks noChangeAspect="1"/>
          </p:cNvPicPr>
          <p:nvPr/>
        </p:nvPicPr>
        <p:blipFill>
          <a:blip r:embed="rId2" cstate="email"/>
          <a:stretch>
            <a:fillRect/>
          </a:stretch>
        </p:blipFill>
        <p:spPr>
          <a:xfrm>
            <a:off x="0" y="12560"/>
            <a:ext cx="12192000" cy="6858000"/>
          </a:xfrm>
          <a:prstGeom prst="rect">
            <a:avLst/>
          </a:prstGeom>
        </p:spPr>
      </p:pic>
      <p:pic>
        <p:nvPicPr>
          <p:cNvPr id="2" name="图片 1" descr="千库网_结束语谢谢观看字体设计_艺术字编号10659253"/>
          <p:cNvPicPr>
            <a:picLocks noChangeAspect="1"/>
          </p:cNvPicPr>
          <p:nvPr/>
        </p:nvPicPr>
        <p:blipFill>
          <a:blip r:embed="rId3"/>
          <a:stretch>
            <a:fillRect/>
          </a:stretch>
        </p:blipFill>
        <p:spPr>
          <a:xfrm>
            <a:off x="2939415" y="-72390"/>
            <a:ext cx="6313170" cy="63131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PA" val="v5.2.9"/>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307.5,&quot;left&quot;:134.95,&quot;top&quot;:147.55,&quot;width&quot;:679.4}"/>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307.5,&quot;left&quot;:134.95,&quot;top&quot;:147.55,&quot;width&quot;:679.4}"/>
</p:tagLst>
</file>

<file path=ppt/tags/tag60.xml><?xml version="1.0" encoding="utf-8"?>
<p:tagLst xmlns:a="http://schemas.openxmlformats.org/drawingml/2006/main" xmlns:r="http://schemas.openxmlformats.org/officeDocument/2006/relationships" xmlns:p="http://schemas.openxmlformats.org/presentationml/2006/main">
  <p:tag name="KSO_WM_DIAGRAM_VIRTUALLY_FRAME" val="{&quot;height&quot;:307.5,&quot;left&quot;:134.95,&quot;top&quot;:147.55,&quot;width&quot;:679.4}"/>
</p:tagLst>
</file>

<file path=ppt/tags/tag61.xml><?xml version="1.0" encoding="utf-8"?>
<p:tagLst xmlns:a="http://schemas.openxmlformats.org/drawingml/2006/main" xmlns:r="http://schemas.openxmlformats.org/officeDocument/2006/relationships" xmlns:p="http://schemas.openxmlformats.org/presentationml/2006/main">
  <p:tag name="KSO_WM_DIAGRAM_VIRTUALLY_FRAME" val="{&quot;height&quot;:307.5,&quot;left&quot;:134.95,&quot;top&quot;:147.55,&quot;width&quot;:679.4}"/>
</p:tagLst>
</file>

<file path=ppt/tags/tag62.xml><?xml version="1.0" encoding="utf-8"?>
<p:tagLst xmlns:a="http://schemas.openxmlformats.org/drawingml/2006/main" xmlns:r="http://schemas.openxmlformats.org/officeDocument/2006/relationships" xmlns:p="http://schemas.openxmlformats.org/presentationml/2006/main">
  <p:tag name="KSO_WM_DIAGRAM_VIRTUALLY_FRAME" val="{&quot;height&quot;:307.5,&quot;left&quot;:134.95,&quot;top&quot;:147.55,&quot;width&quot;:679.4}"/>
</p:tagLst>
</file>

<file path=ppt/tags/tag63.xml><?xml version="1.0" encoding="utf-8"?>
<p:tagLst xmlns:a="http://schemas.openxmlformats.org/drawingml/2006/main" xmlns:r="http://schemas.openxmlformats.org/officeDocument/2006/relationships" xmlns:p="http://schemas.openxmlformats.org/presentationml/2006/main">
  <p:tag name="KSO_WM_DIAGRAM_VIRTUALLY_FRAME" val="{&quot;height&quot;:307.5,&quot;left&quot;:134.95,&quot;top&quot;:147.55,&quot;width&quot;:679.4}"/>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307.5,&quot;left&quot;:134.95,&quot;top&quot;:147.55,&quot;width&quot;:679.4}"/>
</p:tagLst>
</file>

<file path=ppt/tags/tag65.xml><?xml version="1.0" encoding="utf-8"?>
<p:tagLst xmlns:a="http://schemas.openxmlformats.org/drawingml/2006/main" xmlns:r="http://schemas.openxmlformats.org/officeDocument/2006/relationships" xmlns:p="http://schemas.openxmlformats.org/presentationml/2006/main">
  <p:tag name="KSO_WM_DIAGRAM_VIRTUALLY_FRAME" val="{&quot;height&quot;:307.5,&quot;left&quot;:134.95,&quot;top&quot;:147.55,&quot;width&quot;:679.4}"/>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307.5,&quot;left&quot;:134.95,&quot;top&quot;:147.55,&quot;width&quot;:679.4}"/>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307.5,&quot;left&quot;:134.95,&quot;top&quot;:147.55,&quot;width&quot;:679.4}"/>
</p:tagLst>
</file>

<file path=ppt/tags/tag68.xml><?xml version="1.0" encoding="utf-8"?>
<p:tagLst xmlns:a="http://schemas.openxmlformats.org/drawingml/2006/main" xmlns:r="http://schemas.openxmlformats.org/officeDocument/2006/relationships" xmlns:p="http://schemas.openxmlformats.org/presentationml/2006/main">
  <p:tag name="KSO_WM_DIAGRAM_VIRTUALLY_FRAME" val="{&quot;height&quot;:307.5,&quot;left&quot;:134.95,&quot;top&quot;:147.55,&quot;width&quot;:679.4}"/>
</p:tagLst>
</file>

<file path=ppt/tags/tag69.xml><?xml version="1.0" encoding="utf-8"?>
<p:tagLst xmlns:a="http://schemas.openxmlformats.org/drawingml/2006/main" xmlns:r="http://schemas.openxmlformats.org/officeDocument/2006/relationships" xmlns:p="http://schemas.openxmlformats.org/presentationml/2006/main">
  <p:tag name="KSO_WM_DIAGRAM_VIRTUALLY_FRAME" val="{&quot;height&quot;:450.6,&quot;left&quot;:56.2,&quot;top&quot;:62.2,&quot;width&quot;:847}"/>
</p:tagLst>
</file>

<file path=ppt/tags/tag70.xml><?xml version="1.0" encoding="utf-8"?>
<p:tagLst xmlns:a="http://schemas.openxmlformats.org/drawingml/2006/main" xmlns:r="http://schemas.openxmlformats.org/officeDocument/2006/relationships" xmlns:p="http://schemas.openxmlformats.org/presentationml/2006/main">
  <p:tag name="KSO_WM_DIAGRAM_VIRTUALLY_FRAME" val="{&quot;height&quot;:450.6,&quot;left&quot;:56.2,&quot;top&quot;:62.2,&quot;width&quot;:847}"/>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450.6,&quot;left&quot;:56.2,&quot;top&quot;:62.2,&quot;width&quot;:847}"/>
</p:tagLst>
</file>

<file path=ppt/tags/tag72.xml><?xml version="1.0" encoding="utf-8"?>
<p:tagLst xmlns:a="http://schemas.openxmlformats.org/drawingml/2006/main" xmlns:r="http://schemas.openxmlformats.org/officeDocument/2006/relationships" xmlns:p="http://schemas.openxmlformats.org/presentationml/2006/main">
  <p:tag name="KSO_WM_DIAGRAM_VIRTUALLY_FRAME" val="{&quot;height&quot;:450.6,&quot;left&quot;:56.2,&quot;top&quot;:62.2,&quot;width&quot;:847}"/>
</p:tagLst>
</file>

<file path=ppt/tags/tag73.xml><?xml version="1.0" encoding="utf-8"?>
<p:tagLst xmlns:a="http://schemas.openxmlformats.org/drawingml/2006/main" xmlns:r="http://schemas.openxmlformats.org/officeDocument/2006/relationships" xmlns:p="http://schemas.openxmlformats.org/presentationml/2006/main">
  <p:tag name="PA" val="v5.2.9"/>
</p:tagLst>
</file>

<file path=ppt/tags/tag74.xml><?xml version="1.0" encoding="utf-8"?>
<p:tagLst xmlns:p="http://schemas.openxmlformats.org/presentationml/2006/main">
  <p:tag name="KSO_WM_DIAGRAM_VIRTUALLY_FRAME" val="{&quot;height&quot;:450.6,&quot;left&quot;:56.2,&quot;top&quot;:62.2,&quot;width&quot;:847}"/>
</p:tagLst>
</file>

<file path=ppt/tags/tag710.xml><?xml version="1.0" encoding="utf-8"?>
<p:tagLst xmlns:p="http://schemas.openxmlformats.org/presentationml/2006/main">
  <p:tag name="KSO_WM_DIAGRAM_VIRTUALLY_FRAME" val="{&quot;height&quot;:450.6,&quot;left&quot;:56.2,&quot;top&quot;:62.2,&quot;width&quot;:847}"/>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阿里巴巴普惠体"/>
        <a:ea typeface="阿里巴巴普惠体"/>
        <a:cs typeface=""/>
      </a:majorFont>
      <a:minorFont>
        <a:latin typeface="阿里巴巴普惠体"/>
        <a:ea typeface="阿里巴巴普惠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阿里巴巴普惠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阿里巴巴普惠体"/>
        <a:ea typeface=""/>
        <a:cs typeface=""/>
        <a:font script="Jpan" typeface="ＭＳ Ｐゴシック"/>
        <a:font script="Hang" typeface="맑은 고딕"/>
        <a:font script="Hans" typeface="阿里巴巴普惠体"/>
        <a:font script="Hant" typeface="新細明體"/>
        <a:font script="Arab" typeface="阿里巴巴普惠体"/>
        <a:font script="Hebr" typeface="阿里巴巴普惠体"/>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阿里巴巴普惠体"/>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阿里巴巴普惠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阿里巴巴普惠体"/>
        <a:ea typeface=""/>
        <a:cs typeface=""/>
        <a:font script="Jpan" typeface="ＭＳ Ｐゴシック"/>
        <a:font script="Hang" typeface="맑은 고딕"/>
        <a:font script="Hans" typeface="阿里巴巴普惠体"/>
        <a:font script="Hant" typeface="新細明體"/>
        <a:font script="Arab" typeface="阿里巴巴普惠体"/>
        <a:font script="Hebr" typeface="阿里巴巴普惠体"/>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阿里巴巴普惠体"/>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2857</Words>
  <Application>Microsoft Office PowerPoint</Application>
  <PresentationFormat>自定义</PresentationFormat>
  <Paragraphs>127</Paragraphs>
  <Slides>17</Slides>
  <Notes>1</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17</vt:i4>
      </vt:variant>
    </vt:vector>
  </HeadingPairs>
  <TitlesOfParts>
    <vt:vector size="19" baseType="lpstr">
      <vt:lpstr>Office 主题​​</vt:lpstr>
      <vt:lpstr>Equation.KSEE3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柯柯</dc:creator>
  <cp:lastModifiedBy>xb21cn</cp:lastModifiedBy>
  <cp:revision>194</cp:revision>
  <dcterms:created xsi:type="dcterms:W3CDTF">2019-06-19T02:08:00Z</dcterms:created>
  <dcterms:modified xsi:type="dcterms:W3CDTF">2025-04-07T06:45:05Z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2052-12.1.0.20305</vt:lpwstr>
  </property>
  <property fmtid="{D5CDD505-2E9C-101B-9397-08002B2CF9AE}" pid="3" name="ICV">
    <vt:lpwstr>D311673A7422493FB34C9FDE67610D17</vt:lpwstr>
  </property>
</Properties>
</file>